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67" r:id="rId5"/>
    <p:sldId id="270" r:id="rId6"/>
    <p:sldId id="268" r:id="rId7"/>
    <p:sldId id="282" r:id="rId8"/>
    <p:sldId id="273" r:id="rId9"/>
    <p:sldId id="283" r:id="rId10"/>
    <p:sldId id="284" r:id="rId11"/>
    <p:sldId id="285" r:id="rId12"/>
    <p:sldId id="286" r:id="rId13"/>
    <p:sldId id="287" r:id="rId14"/>
    <p:sldId id="288" r:id="rId15"/>
    <p:sldId id="274" r:id="rId16"/>
    <p:sldId id="278" r:id="rId17"/>
    <p:sldId id="277" r:id="rId18"/>
    <p:sldId id="289" r:id="rId19"/>
    <p:sldId id="290" r:id="rId20"/>
    <p:sldId id="279" r:id="rId21"/>
    <p:sldId id="291" r:id="rId22"/>
    <p:sldId id="292" r:id="rId23"/>
    <p:sldId id="293" r:id="rId24"/>
    <p:sldId id="294" r:id="rId25"/>
    <p:sldId id="295" r:id="rId26"/>
    <p:sldId id="280" r:id="rId27"/>
    <p:sldId id="296" r:id="rId28"/>
    <p:sldId id="297"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Charner" initials="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452"/>
    <a:srgbClr val="44B6BE"/>
    <a:srgbClr val="FFF100"/>
    <a:srgbClr val="543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03392-3107-41BD-AA18-0C1B081F7B36}" v="7" dt="2026-02-16T18:44:46.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87" autoAdjust="0"/>
    <p:restoredTop sz="92742"/>
  </p:normalViewPr>
  <p:slideViewPr>
    <p:cSldViewPr snapToGrid="0">
      <p:cViewPr varScale="1">
        <p:scale>
          <a:sx n="78" d="100"/>
          <a:sy n="78" d="100"/>
        </p:scale>
        <p:origin x="12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Tungett" userId="757f2100-516b-4f50-addf-f0292df44cea" providerId="ADAL" clId="{C03841F2-B869-4E17-9068-CA31E30B6F9F}"/>
    <pc:docChg chg="custSel modSld">
      <pc:chgData name="Kelly Tungett" userId="757f2100-516b-4f50-addf-f0292df44cea" providerId="ADAL" clId="{C03841F2-B869-4E17-9068-CA31E30B6F9F}" dt="2026-02-16T18:44:51.027" v="12" actId="1076"/>
      <pc:docMkLst>
        <pc:docMk/>
      </pc:docMkLst>
      <pc:sldChg chg="addSp delSp modSp mod">
        <pc:chgData name="Kelly Tungett" userId="757f2100-516b-4f50-addf-f0292df44cea" providerId="ADAL" clId="{C03841F2-B869-4E17-9068-CA31E30B6F9F}" dt="2026-02-16T18:41:57.057" v="2" actId="1076"/>
        <pc:sldMkLst>
          <pc:docMk/>
          <pc:sldMk cId="1065050855" sldId="269"/>
        </pc:sldMkLst>
        <pc:picChg chg="del">
          <ac:chgData name="Kelly Tungett" userId="757f2100-516b-4f50-addf-f0292df44cea" providerId="ADAL" clId="{C03841F2-B869-4E17-9068-CA31E30B6F9F}" dt="2026-02-16T18:41:54.921" v="0" actId="478"/>
          <ac:picMkLst>
            <pc:docMk/>
            <pc:sldMk cId="1065050855" sldId="269"/>
            <ac:picMk id="4" creationId="{552A2525-76D9-5342-BF4A-7AFC863BDD28}"/>
          </ac:picMkLst>
        </pc:picChg>
        <pc:picChg chg="add mod">
          <ac:chgData name="Kelly Tungett" userId="757f2100-516b-4f50-addf-f0292df44cea" providerId="ADAL" clId="{C03841F2-B869-4E17-9068-CA31E30B6F9F}" dt="2026-02-16T18:41:57.057" v="2" actId="1076"/>
          <ac:picMkLst>
            <pc:docMk/>
            <pc:sldMk cId="1065050855" sldId="269"/>
            <ac:picMk id="1026" creationId="{6D45F70E-4023-D61D-000C-EDC8E0DC6A2F}"/>
          </ac:picMkLst>
        </pc:picChg>
      </pc:sldChg>
      <pc:sldChg chg="addSp delSp modSp mod">
        <pc:chgData name="Kelly Tungett" userId="757f2100-516b-4f50-addf-f0292df44cea" providerId="ADAL" clId="{C03841F2-B869-4E17-9068-CA31E30B6F9F}" dt="2026-02-16T18:44:51.027" v="12" actId="1076"/>
        <pc:sldMkLst>
          <pc:docMk/>
          <pc:sldMk cId="3373943232" sldId="290"/>
        </pc:sldMkLst>
        <pc:picChg chg="del">
          <ac:chgData name="Kelly Tungett" userId="757f2100-516b-4f50-addf-f0292df44cea" providerId="ADAL" clId="{C03841F2-B869-4E17-9068-CA31E30B6F9F}" dt="2026-02-16T18:42:15.830" v="3" actId="478"/>
          <ac:picMkLst>
            <pc:docMk/>
            <pc:sldMk cId="3373943232" sldId="290"/>
            <ac:picMk id="4" creationId="{00000000-0000-0000-0000-000000000000}"/>
          </ac:picMkLst>
        </pc:picChg>
        <pc:picChg chg="add del mod">
          <ac:chgData name="Kelly Tungett" userId="757f2100-516b-4f50-addf-f0292df44cea" providerId="ADAL" clId="{C03841F2-B869-4E17-9068-CA31E30B6F9F}" dt="2026-02-16T18:44:49.112" v="11" actId="478"/>
          <ac:picMkLst>
            <pc:docMk/>
            <pc:sldMk cId="3373943232" sldId="290"/>
            <ac:picMk id="5" creationId="{3543D394-A869-5127-BC92-A297287EFAEA}"/>
          </ac:picMkLst>
        </pc:picChg>
        <pc:picChg chg="add mod">
          <ac:chgData name="Kelly Tungett" userId="757f2100-516b-4f50-addf-f0292df44cea" providerId="ADAL" clId="{C03841F2-B869-4E17-9068-CA31E30B6F9F}" dt="2026-02-16T18:44:51.027" v="12" actId="1076"/>
          <ac:picMkLst>
            <pc:docMk/>
            <pc:sldMk cId="3373943232" sldId="290"/>
            <ac:picMk id="7" creationId="{8B8CDC22-024B-F382-05C3-1422E06844E0}"/>
          </ac:picMkLst>
        </pc:picChg>
        <pc:picChg chg="add del mod">
          <ac:chgData name="Kelly Tungett" userId="757f2100-516b-4f50-addf-f0292df44cea" providerId="ADAL" clId="{C03841F2-B869-4E17-9068-CA31E30B6F9F}" dt="2026-02-16T18:42:26.663" v="6" actId="478"/>
          <ac:picMkLst>
            <pc:docMk/>
            <pc:sldMk cId="3373943232" sldId="290"/>
            <ac:picMk id="2050" creationId="{12AF37D3-453C-A611-D8AA-006244DE19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C942A-7C19-7147-B57E-C405BE45C3C5}" type="datetimeFigureOut">
              <a:rPr lang="en-US" smtClean="0"/>
              <a:t>2/16/2026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5898D-5E13-CA45-9528-F479F8640A9B}" type="slidenum">
              <a:rPr lang="en-US" smtClean="0"/>
              <a:t>‹#›</a:t>
            </a:fld>
            <a:endParaRPr lang="en-US" dirty="0"/>
          </a:p>
        </p:txBody>
      </p:sp>
    </p:spTree>
    <p:extLst>
      <p:ext uri="{BB962C8B-B14F-4D97-AF65-F5344CB8AC3E}">
        <p14:creationId xmlns:p14="http://schemas.microsoft.com/office/powerpoint/2010/main" val="174068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2</a:t>
            </a:fld>
            <a:endParaRPr lang="en-US" dirty="0"/>
          </a:p>
        </p:txBody>
      </p:sp>
    </p:spTree>
    <p:extLst>
      <p:ext uri="{BB962C8B-B14F-4D97-AF65-F5344CB8AC3E}">
        <p14:creationId xmlns:p14="http://schemas.microsoft.com/office/powerpoint/2010/main" val="136464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5</a:t>
            </a:fld>
            <a:endParaRPr lang="en-US" dirty="0"/>
          </a:p>
        </p:txBody>
      </p:sp>
    </p:spTree>
    <p:extLst>
      <p:ext uri="{BB962C8B-B14F-4D97-AF65-F5344CB8AC3E}">
        <p14:creationId xmlns:p14="http://schemas.microsoft.com/office/powerpoint/2010/main" val="81714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6</a:t>
            </a:fld>
            <a:endParaRPr lang="en-US" dirty="0"/>
          </a:p>
        </p:txBody>
      </p:sp>
    </p:spTree>
    <p:extLst>
      <p:ext uri="{BB962C8B-B14F-4D97-AF65-F5344CB8AC3E}">
        <p14:creationId xmlns:p14="http://schemas.microsoft.com/office/powerpoint/2010/main" val="183798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7</a:t>
            </a:fld>
            <a:endParaRPr lang="en-US" dirty="0"/>
          </a:p>
        </p:txBody>
      </p:sp>
    </p:spTree>
    <p:extLst>
      <p:ext uri="{BB962C8B-B14F-4D97-AF65-F5344CB8AC3E}">
        <p14:creationId xmlns:p14="http://schemas.microsoft.com/office/powerpoint/2010/main" val="105082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8</a:t>
            </a:fld>
            <a:endParaRPr lang="en-US" dirty="0"/>
          </a:p>
        </p:txBody>
      </p:sp>
    </p:spTree>
    <p:extLst>
      <p:ext uri="{BB962C8B-B14F-4D97-AF65-F5344CB8AC3E}">
        <p14:creationId xmlns:p14="http://schemas.microsoft.com/office/powerpoint/2010/main" val="53255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9</a:t>
            </a:fld>
            <a:endParaRPr lang="en-US" dirty="0"/>
          </a:p>
        </p:txBody>
      </p:sp>
    </p:spTree>
    <p:extLst>
      <p:ext uri="{BB962C8B-B14F-4D97-AF65-F5344CB8AC3E}">
        <p14:creationId xmlns:p14="http://schemas.microsoft.com/office/powerpoint/2010/main" val="232844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10</a:t>
            </a:fld>
            <a:endParaRPr lang="en-US" dirty="0"/>
          </a:p>
        </p:txBody>
      </p:sp>
    </p:spTree>
    <p:extLst>
      <p:ext uri="{BB962C8B-B14F-4D97-AF65-F5344CB8AC3E}">
        <p14:creationId xmlns:p14="http://schemas.microsoft.com/office/powerpoint/2010/main" val="393438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11</a:t>
            </a:fld>
            <a:endParaRPr lang="en-US" dirty="0"/>
          </a:p>
        </p:txBody>
      </p:sp>
    </p:spTree>
    <p:extLst>
      <p:ext uri="{BB962C8B-B14F-4D97-AF65-F5344CB8AC3E}">
        <p14:creationId xmlns:p14="http://schemas.microsoft.com/office/powerpoint/2010/main" val="124886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12</a:t>
            </a:fld>
            <a:endParaRPr lang="en-US" dirty="0"/>
          </a:p>
        </p:txBody>
      </p:sp>
    </p:spTree>
    <p:extLst>
      <p:ext uri="{BB962C8B-B14F-4D97-AF65-F5344CB8AC3E}">
        <p14:creationId xmlns:p14="http://schemas.microsoft.com/office/powerpoint/2010/main" val="610081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88"/>
            <a:ext cx="12264754" cy="6870297"/>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6000">
                <a:solidFill>
                  <a:srgbClr val="FFF10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Rounded MT Bold" charset="0"/>
                <a:ea typeface="Arial Rounded MT Bold" charset="0"/>
                <a:cs typeface="Arial Rounded MT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0375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031"/>
            <a:ext cx="12192000" cy="6829543"/>
          </a:xfrm>
          <a:prstGeom prst="rect">
            <a:avLst/>
          </a:prstGeom>
        </p:spPr>
      </p:pic>
      <p:sp>
        <p:nvSpPr>
          <p:cNvPr id="2" name="Title 1"/>
          <p:cNvSpPr>
            <a:spLocks noGrp="1"/>
          </p:cNvSpPr>
          <p:nvPr>
            <p:ph type="title"/>
          </p:nvPr>
        </p:nvSpPr>
        <p:spPr/>
        <p:txBody>
          <a:bodyPr/>
          <a:lstStyle>
            <a:lvl1pPr>
              <a:defRPr>
                <a:solidFill>
                  <a:srgbClr val="873452"/>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b="0"/>
            </a:lvl1pPr>
            <a:lvl2pPr>
              <a:lnSpc>
                <a:spcPct val="100000"/>
              </a:lnSpc>
              <a:defRPr/>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67548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88"/>
            <a:ext cx="12264754" cy="6870297"/>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solidFill>
                  <a:srgbClr val="FFF10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Rounded MT Bold" charset="0"/>
                <a:ea typeface="Arial Rounded MT Bold" charset="0"/>
                <a:cs typeface="Arial Rounded MT 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62003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031"/>
            <a:ext cx="12192000" cy="6829543"/>
          </a:xfrm>
          <a:prstGeom prst="rect">
            <a:avLst/>
          </a:prstGeom>
        </p:spPr>
      </p:pic>
      <p:sp>
        <p:nvSpPr>
          <p:cNvPr id="2" name="Title 1"/>
          <p:cNvSpPr>
            <a:spLocks noGrp="1"/>
          </p:cNvSpPr>
          <p:nvPr>
            <p:ph type="title"/>
          </p:nvPr>
        </p:nvSpPr>
        <p:spPr/>
        <p:txBody>
          <a:bodyPr/>
          <a:lstStyle>
            <a:lvl1pPr>
              <a:defRPr>
                <a:solidFill>
                  <a:srgbClr val="873452"/>
                </a:solidFill>
              </a:defRPr>
            </a:lvl1pPr>
          </a:lstStyle>
          <a:p>
            <a:r>
              <a:rPr lang="en-US" dirty="0"/>
              <a:t>Click to edit Master title style</a:t>
            </a:r>
          </a:p>
        </p:txBody>
      </p:sp>
      <p:sp>
        <p:nvSpPr>
          <p:cNvPr id="3" name="Content Placeholder 2"/>
          <p:cNvSpPr>
            <a:spLocks noGrp="1"/>
          </p:cNvSpPr>
          <p:nvPr>
            <p:ph sz="half" idx="1"/>
          </p:nvPr>
        </p:nvSpPr>
        <p:spPr>
          <a:xfrm>
            <a:off x="1049955" y="1992429"/>
            <a:ext cx="4917708" cy="4004111"/>
          </a:xfrm>
        </p:spPr>
        <p:txBody>
          <a:bodyPr/>
          <a:lstStyle>
            <a:lvl1pPr>
              <a:defRPr b="0"/>
            </a:lvl1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17255" y="1992429"/>
            <a:ext cx="5067301" cy="4004111"/>
          </a:xfrm>
        </p:spPr>
        <p:txBody>
          <a:bodyPr/>
          <a:lstStyle>
            <a:lvl1pPr>
              <a:defRPr b="0"/>
            </a:lvl1pPr>
          </a:lstStyle>
          <a:p>
            <a:pPr lvl="0"/>
            <a:r>
              <a:rPr lang="en-US" dirty="0"/>
              <a:t>Click to edit Master text styles</a:t>
            </a:r>
          </a:p>
          <a:p>
            <a:pPr lvl="1"/>
            <a:r>
              <a:rPr lang="en-US" dirty="0"/>
              <a:t>Second level</a:t>
            </a:r>
          </a:p>
        </p:txBody>
      </p:sp>
      <p:sp>
        <p:nvSpPr>
          <p:cNvPr id="7" name="TextBox 6"/>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209737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031"/>
            <a:ext cx="12192000" cy="6829543"/>
          </a:xfrm>
          <a:prstGeom prst="rect">
            <a:avLst/>
          </a:prstGeom>
        </p:spPr>
      </p:pic>
      <p:sp>
        <p:nvSpPr>
          <p:cNvPr id="4" name="TextBox 3"/>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164963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955" y="961891"/>
            <a:ext cx="10134601" cy="9150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49955" y="2002055"/>
            <a:ext cx="10134601" cy="384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193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hyperlink" Target="https://www.youtube.com/watch?v=8NPzLBSBzPI"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solidFill>
                  <a:srgbClr val="FFF100"/>
                </a:solidFill>
              </a:rPr>
              <a:t>The Supply Chain and Lean Manufacturing</a:t>
            </a:r>
            <a:br>
              <a:rPr lang="en-US" b="1" dirty="0"/>
            </a:br>
            <a:r>
              <a:rPr lang="en-US" sz="2400" b="1" dirty="0">
                <a:solidFill>
                  <a:schemeClr val="bg1"/>
                </a:solidFill>
              </a:rPr>
              <a:t>STEM</a:t>
            </a:r>
            <a:r>
              <a:rPr lang="en-US" sz="2400" b="1" baseline="30000" dirty="0">
                <a:solidFill>
                  <a:schemeClr val="bg1"/>
                </a:solidFill>
              </a:rPr>
              <a:t>2</a:t>
            </a:r>
            <a:r>
              <a:rPr lang="en-US" sz="2400" b="1" dirty="0">
                <a:solidFill>
                  <a:schemeClr val="bg1"/>
                </a:solidFill>
              </a:rPr>
              <a:t>D Topic: Manufacturing</a:t>
            </a:r>
          </a:p>
        </p:txBody>
      </p:sp>
      <p:sp>
        <p:nvSpPr>
          <p:cNvPr id="3" name="Subtitle 2"/>
          <p:cNvSpPr>
            <a:spLocks noGrp="1"/>
          </p:cNvSpPr>
          <p:nvPr>
            <p:ph type="subTitle" idx="1"/>
          </p:nvPr>
        </p:nvSpPr>
        <p:spPr/>
        <p:txBody>
          <a:bodyPr>
            <a:normAutofit fontScale="92500" lnSpcReduction="20000"/>
          </a:bodyPr>
          <a:lstStyle/>
          <a:p>
            <a:pPr algn="l"/>
            <a:endParaRPr lang="en-US" dirty="0"/>
          </a:p>
          <a:p>
            <a:pPr algn="l"/>
            <a:r>
              <a:rPr lang="en-US" dirty="0">
                <a:solidFill>
                  <a:schemeClr val="bg1"/>
                </a:solidFill>
              </a:rPr>
              <a:t>[Presenter Name]</a:t>
            </a:r>
          </a:p>
          <a:p>
            <a:pPr algn="l"/>
            <a:r>
              <a:rPr lang="en-US" dirty="0">
                <a:solidFill>
                  <a:schemeClr val="bg1"/>
                </a:solidFill>
              </a:rPr>
              <a:t>[Presenter Organization]</a:t>
            </a:r>
          </a:p>
          <a:p>
            <a:pPr algn="l"/>
            <a:r>
              <a:rPr lang="en-US" dirty="0">
                <a:solidFill>
                  <a:schemeClr val="bg1"/>
                </a:solidFill>
              </a:rPr>
              <a:t>[Date]</a:t>
            </a:r>
          </a:p>
        </p:txBody>
      </p:sp>
      <p:pic>
        <p:nvPicPr>
          <p:cNvPr id="5" name="Picture 4">
            <a:extLst>
              <a:ext uri="{FF2B5EF4-FFF2-40B4-BE49-F238E27FC236}">
                <a16:creationId xmlns:a16="http://schemas.microsoft.com/office/drawing/2014/main" id="{CDB437AD-5DD6-AE43-BBCB-54C20F201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21495">
            <a:off x="7984401" y="3048578"/>
            <a:ext cx="4346429" cy="4132670"/>
          </a:xfrm>
          <a:prstGeom prst="rect">
            <a:avLst/>
          </a:prstGeom>
        </p:spPr>
      </p:pic>
    </p:spTree>
    <p:extLst>
      <p:ext uri="{BB962C8B-B14F-4D97-AF65-F5344CB8AC3E}">
        <p14:creationId xmlns:p14="http://schemas.microsoft.com/office/powerpoint/2010/main" val="16840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Link 4: Deliver</a:t>
            </a:r>
          </a:p>
        </p:txBody>
      </p:sp>
      <p:sp>
        <p:nvSpPr>
          <p:cNvPr id="13" name="Rectangle 12">
            <a:extLst>
              <a:ext uri="{FF2B5EF4-FFF2-40B4-BE49-F238E27FC236}">
                <a16:creationId xmlns:a16="http://schemas.microsoft.com/office/drawing/2014/main" id="{86129EEA-F11F-D048-9DC1-8455E982D170}"/>
              </a:ext>
            </a:extLst>
          </p:cNvPr>
          <p:cNvSpPr/>
          <p:nvPr/>
        </p:nvSpPr>
        <p:spPr>
          <a:xfrm>
            <a:off x="1288015" y="3328683"/>
            <a:ext cx="3208713" cy="1896533"/>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BDCBA99F-B79C-5D4B-8376-10044EE0513E}"/>
              </a:ext>
            </a:extLst>
          </p:cNvPr>
          <p:cNvSpPr txBox="1">
            <a:spLocks/>
          </p:cNvSpPr>
          <p:nvPr/>
        </p:nvSpPr>
        <p:spPr>
          <a:xfrm>
            <a:off x="1503688" y="3584352"/>
            <a:ext cx="2777363"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FFF100"/>
                </a:solidFill>
              </a:rPr>
              <a:t>Deliver</a:t>
            </a:r>
          </a:p>
        </p:txBody>
      </p:sp>
      <p:sp>
        <p:nvSpPr>
          <p:cNvPr id="15" name="Content Placeholder 2">
            <a:extLst>
              <a:ext uri="{FF2B5EF4-FFF2-40B4-BE49-F238E27FC236}">
                <a16:creationId xmlns:a16="http://schemas.microsoft.com/office/drawing/2014/main" id="{A7D138DD-7592-ED41-BEB2-A8C4346A928E}"/>
              </a:ext>
            </a:extLst>
          </p:cNvPr>
          <p:cNvSpPr txBox="1">
            <a:spLocks/>
          </p:cNvSpPr>
          <p:nvPr/>
        </p:nvSpPr>
        <p:spPr>
          <a:xfrm>
            <a:off x="1503688" y="4218889"/>
            <a:ext cx="2777363" cy="10063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FFF100"/>
                </a:solidFill>
              </a:rPr>
              <a:t>Provide the product to customers; logistics.</a:t>
            </a:r>
          </a:p>
        </p:txBody>
      </p:sp>
      <p:pic>
        <p:nvPicPr>
          <p:cNvPr id="9" name="Picture 8">
            <a:extLst>
              <a:ext uri="{FF2B5EF4-FFF2-40B4-BE49-F238E27FC236}">
                <a16:creationId xmlns:a16="http://schemas.microsoft.com/office/drawing/2014/main" id="{294E1E16-3D09-4545-8892-9C991CD7B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401" y="1767145"/>
            <a:ext cx="6298636" cy="4181594"/>
          </a:xfrm>
          <a:prstGeom prst="rect">
            <a:avLst/>
          </a:prstGeom>
        </p:spPr>
      </p:pic>
    </p:spTree>
    <p:extLst>
      <p:ext uri="{BB962C8B-B14F-4D97-AF65-F5344CB8AC3E}">
        <p14:creationId xmlns:p14="http://schemas.microsoft.com/office/powerpoint/2010/main" val="134005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Link 5: Return</a:t>
            </a:r>
          </a:p>
        </p:txBody>
      </p:sp>
      <p:sp>
        <p:nvSpPr>
          <p:cNvPr id="13" name="Rectangle 12">
            <a:extLst>
              <a:ext uri="{FF2B5EF4-FFF2-40B4-BE49-F238E27FC236}">
                <a16:creationId xmlns:a16="http://schemas.microsoft.com/office/drawing/2014/main" id="{86129EEA-F11F-D048-9DC1-8455E982D170}"/>
              </a:ext>
            </a:extLst>
          </p:cNvPr>
          <p:cNvSpPr/>
          <p:nvPr/>
        </p:nvSpPr>
        <p:spPr>
          <a:xfrm>
            <a:off x="1498221" y="2834697"/>
            <a:ext cx="3208713" cy="1896533"/>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BDCBA99F-B79C-5D4B-8376-10044EE0513E}"/>
              </a:ext>
            </a:extLst>
          </p:cNvPr>
          <p:cNvSpPr txBox="1">
            <a:spLocks/>
          </p:cNvSpPr>
          <p:nvPr/>
        </p:nvSpPr>
        <p:spPr>
          <a:xfrm>
            <a:off x="1713894" y="3090366"/>
            <a:ext cx="2777363"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FFF100"/>
                </a:solidFill>
              </a:rPr>
              <a:t>Return</a:t>
            </a:r>
          </a:p>
        </p:txBody>
      </p:sp>
      <p:sp>
        <p:nvSpPr>
          <p:cNvPr id="15" name="Content Placeholder 2">
            <a:extLst>
              <a:ext uri="{FF2B5EF4-FFF2-40B4-BE49-F238E27FC236}">
                <a16:creationId xmlns:a16="http://schemas.microsoft.com/office/drawing/2014/main" id="{A7D138DD-7592-ED41-BEB2-A8C4346A928E}"/>
              </a:ext>
            </a:extLst>
          </p:cNvPr>
          <p:cNvSpPr txBox="1">
            <a:spLocks/>
          </p:cNvSpPr>
          <p:nvPr/>
        </p:nvSpPr>
        <p:spPr>
          <a:xfrm>
            <a:off x="1713894" y="3724903"/>
            <a:ext cx="2993040" cy="10063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FFF100"/>
                </a:solidFill>
              </a:rPr>
              <a:t>Handle products returned by customers.</a:t>
            </a:r>
          </a:p>
        </p:txBody>
      </p:sp>
      <p:pic>
        <p:nvPicPr>
          <p:cNvPr id="5" name="Picture 4">
            <a:extLst>
              <a:ext uri="{FF2B5EF4-FFF2-40B4-BE49-F238E27FC236}">
                <a16:creationId xmlns:a16="http://schemas.microsoft.com/office/drawing/2014/main" id="{CF14A87B-8D2B-574A-B844-2064058DC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208" y="1784468"/>
            <a:ext cx="4929116" cy="4258209"/>
          </a:xfrm>
          <a:prstGeom prst="rect">
            <a:avLst/>
          </a:prstGeom>
        </p:spPr>
      </p:pic>
    </p:spTree>
    <p:extLst>
      <p:ext uri="{BB962C8B-B14F-4D97-AF65-F5344CB8AC3E}">
        <p14:creationId xmlns:p14="http://schemas.microsoft.com/office/powerpoint/2010/main" val="56744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Supply Chain in Action</a:t>
            </a:r>
          </a:p>
        </p:txBody>
      </p:sp>
      <p:sp>
        <p:nvSpPr>
          <p:cNvPr id="16" name="Rectangle 15">
            <a:extLst>
              <a:ext uri="{FF2B5EF4-FFF2-40B4-BE49-F238E27FC236}">
                <a16:creationId xmlns:a16="http://schemas.microsoft.com/office/drawing/2014/main" id="{BDB3C08A-A4C8-4041-A1B2-D349F0CFC3EB}"/>
              </a:ext>
            </a:extLst>
          </p:cNvPr>
          <p:cNvSpPr/>
          <p:nvPr/>
        </p:nvSpPr>
        <p:spPr>
          <a:xfrm>
            <a:off x="7792291" y="1876926"/>
            <a:ext cx="3208713" cy="3765172"/>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F9455CFF-6262-6C4E-A7CA-63AC4B1357BB}"/>
              </a:ext>
            </a:extLst>
          </p:cNvPr>
          <p:cNvSpPr txBox="1">
            <a:spLocks/>
          </p:cNvSpPr>
          <p:nvPr/>
        </p:nvSpPr>
        <p:spPr>
          <a:xfrm>
            <a:off x="7932338" y="2156831"/>
            <a:ext cx="2993040" cy="343037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FFF100"/>
                </a:solidFill>
              </a:rPr>
              <a:t>21 JSC manufacturing sites</a:t>
            </a:r>
          </a:p>
          <a:p>
            <a:r>
              <a:rPr lang="en-US" sz="2200" dirty="0">
                <a:solidFill>
                  <a:srgbClr val="FFF100"/>
                </a:solidFill>
              </a:rPr>
              <a:t>Manufacture in 12 different countries</a:t>
            </a:r>
          </a:p>
          <a:p>
            <a:r>
              <a:rPr lang="en-US" sz="2200" dirty="0">
                <a:solidFill>
                  <a:srgbClr val="FFF100"/>
                </a:solidFill>
              </a:rPr>
              <a:t>Hundreds of suppliers</a:t>
            </a:r>
          </a:p>
          <a:p>
            <a:r>
              <a:rPr lang="en-US" sz="2200" dirty="0">
                <a:solidFill>
                  <a:srgbClr val="FFF100"/>
                </a:solidFill>
              </a:rPr>
              <a:t>Deliver to customers on all continents (except Antarctica!)</a:t>
            </a:r>
          </a:p>
          <a:p>
            <a:pPr marL="0" indent="0">
              <a:buNone/>
            </a:pPr>
            <a:endParaRPr lang="en-US" sz="2200" dirty="0">
              <a:solidFill>
                <a:srgbClr val="FFF10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10818" t="45692" r="34294" b="3986"/>
          <a:stretch>
            <a:fillRect/>
          </a:stretch>
        </p:blipFill>
        <p:spPr bwMode="auto">
          <a:xfrm>
            <a:off x="1281628" y="2180922"/>
            <a:ext cx="5914685" cy="326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0B3BC14F-D355-6945-95FF-42D7098B716F}"/>
              </a:ext>
            </a:extLst>
          </p:cNvPr>
          <p:cNvPicPr>
            <a:picLocks noChangeAspect="1"/>
          </p:cNvPicPr>
          <p:nvPr/>
        </p:nvPicPr>
        <p:blipFill>
          <a:blip r:embed="rId4"/>
          <a:stretch>
            <a:fillRect/>
          </a:stretch>
        </p:blipFill>
        <p:spPr>
          <a:xfrm>
            <a:off x="5165577" y="5139281"/>
            <a:ext cx="1250208" cy="360637"/>
          </a:xfrm>
          <a:prstGeom prst="rect">
            <a:avLst/>
          </a:prstGeom>
        </p:spPr>
      </p:pic>
      <p:pic>
        <p:nvPicPr>
          <p:cNvPr id="11" name="Picture 10">
            <a:extLst>
              <a:ext uri="{FF2B5EF4-FFF2-40B4-BE49-F238E27FC236}">
                <a16:creationId xmlns:a16="http://schemas.microsoft.com/office/drawing/2014/main" id="{7D049B9E-E90C-4743-AE5F-CAA77F4A6098}"/>
              </a:ext>
            </a:extLst>
          </p:cNvPr>
          <p:cNvPicPr>
            <a:picLocks noChangeAspect="1"/>
          </p:cNvPicPr>
          <p:nvPr/>
        </p:nvPicPr>
        <p:blipFill>
          <a:blip r:embed="rId5"/>
          <a:stretch>
            <a:fillRect/>
          </a:stretch>
        </p:blipFill>
        <p:spPr>
          <a:xfrm>
            <a:off x="1049955" y="1876926"/>
            <a:ext cx="1008826" cy="336275"/>
          </a:xfrm>
          <a:prstGeom prst="rect">
            <a:avLst/>
          </a:prstGeom>
        </p:spPr>
      </p:pic>
      <p:pic>
        <p:nvPicPr>
          <p:cNvPr id="17" name="Picture 16">
            <a:extLst>
              <a:ext uri="{FF2B5EF4-FFF2-40B4-BE49-F238E27FC236}">
                <a16:creationId xmlns:a16="http://schemas.microsoft.com/office/drawing/2014/main" id="{135B9C4C-B073-2B49-86BC-72F062112067}"/>
              </a:ext>
            </a:extLst>
          </p:cNvPr>
          <p:cNvPicPr>
            <a:picLocks noChangeAspect="1"/>
          </p:cNvPicPr>
          <p:nvPr/>
        </p:nvPicPr>
        <p:blipFill>
          <a:blip r:embed="rId6"/>
          <a:stretch>
            <a:fillRect/>
          </a:stretch>
        </p:blipFill>
        <p:spPr>
          <a:xfrm>
            <a:off x="6206873" y="2039133"/>
            <a:ext cx="989440" cy="348136"/>
          </a:xfrm>
          <a:prstGeom prst="rect">
            <a:avLst/>
          </a:prstGeom>
        </p:spPr>
      </p:pic>
      <p:sp>
        <p:nvSpPr>
          <p:cNvPr id="4" name="TextBox 3"/>
          <p:cNvSpPr txBox="1"/>
          <p:nvPr/>
        </p:nvSpPr>
        <p:spPr>
          <a:xfrm>
            <a:off x="1219778" y="4385716"/>
            <a:ext cx="1521838" cy="933883"/>
          </a:xfrm>
          <a:prstGeom prst="rect">
            <a:avLst/>
          </a:prstGeom>
          <a:solidFill>
            <a:schemeClr val="bg1"/>
          </a:solidFill>
        </p:spPr>
        <p:txBody>
          <a:bodyPr wrap="square" rtlCol="0">
            <a:spAutoFit/>
          </a:bodyPr>
          <a:lstStyle/>
          <a:p>
            <a:endParaRPr lang="en-US"/>
          </a:p>
        </p:txBody>
      </p:sp>
      <p:pic>
        <p:nvPicPr>
          <p:cNvPr id="5" name="Picture 4">
            <a:extLst>
              <a:ext uri="{FF2B5EF4-FFF2-40B4-BE49-F238E27FC236}">
                <a16:creationId xmlns:a16="http://schemas.microsoft.com/office/drawing/2014/main" id="{5290CF86-BECD-3346-B7C0-72FF43C4B51A}"/>
              </a:ext>
            </a:extLst>
          </p:cNvPr>
          <p:cNvPicPr>
            <a:picLocks noChangeAspect="1"/>
          </p:cNvPicPr>
          <p:nvPr/>
        </p:nvPicPr>
        <p:blipFill>
          <a:blip r:embed="rId7"/>
          <a:stretch>
            <a:fillRect/>
          </a:stretch>
        </p:blipFill>
        <p:spPr>
          <a:xfrm>
            <a:off x="1355704" y="4664582"/>
            <a:ext cx="1092623" cy="376149"/>
          </a:xfrm>
          <a:prstGeom prst="rect">
            <a:avLst/>
          </a:prstGeom>
        </p:spPr>
      </p:pic>
    </p:spTree>
    <p:extLst>
      <p:ext uri="{BB962C8B-B14F-4D97-AF65-F5344CB8AC3E}">
        <p14:creationId xmlns:p14="http://schemas.microsoft.com/office/powerpoint/2010/main" val="109326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Supply Chain Challenge</a:t>
            </a:r>
          </a:p>
        </p:txBody>
      </p:sp>
      <p:sp>
        <p:nvSpPr>
          <p:cNvPr id="3" name="Subtitle 2"/>
          <p:cNvSpPr txBox="1">
            <a:spLocks/>
          </p:cNvSpPr>
          <p:nvPr/>
        </p:nvSpPr>
        <p:spPr>
          <a:xfrm>
            <a:off x="831850" y="4456676"/>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b="1" i="0" kern="1200">
                <a:solidFill>
                  <a:schemeClr val="bg1"/>
                </a:solidFill>
                <a:latin typeface="Arial Rounded MT Bold" charset="0"/>
                <a:ea typeface="Arial Rounded MT Bold" charset="0"/>
                <a:cs typeface="Arial Rounded MT Bold"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75000"/>
                  </a:schemeClr>
                </a:solidFill>
                <a:latin typeface="Calibri" charset="0"/>
                <a:ea typeface="Calibri" charset="0"/>
                <a:cs typeface="Calibri"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75000"/>
                  </a:schemeClr>
                </a:solidFill>
                <a:latin typeface="Calibri" charset="0"/>
                <a:ea typeface="Calibri" charset="0"/>
                <a:cs typeface="Calibri"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endParaRPr lang="en-US" dirty="0"/>
          </a:p>
          <a:p>
            <a:pPr>
              <a:spcBef>
                <a:spcPts val="0"/>
              </a:spcBef>
            </a:pPr>
            <a:r>
              <a:rPr lang="en-US" dirty="0"/>
              <a:t>Experience a supply chain in action and evaluate</a:t>
            </a:r>
          </a:p>
          <a:p>
            <a:pPr>
              <a:spcBef>
                <a:spcPts val="0"/>
              </a:spcBef>
            </a:pPr>
            <a:r>
              <a:rPr lang="en-US" dirty="0"/>
              <a:t>how to make it work more efficiently.</a:t>
            </a:r>
          </a:p>
        </p:txBody>
      </p:sp>
      <p:pic>
        <p:nvPicPr>
          <p:cNvPr id="5" name="Picture 4">
            <a:extLst>
              <a:ext uri="{FF2B5EF4-FFF2-40B4-BE49-F238E27FC236}">
                <a16:creationId xmlns:a16="http://schemas.microsoft.com/office/drawing/2014/main" id="{817B22FD-557E-9945-AEFD-AE0CD9D72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56816">
            <a:off x="9924701" y="2247241"/>
            <a:ext cx="2302167" cy="6180435"/>
          </a:xfrm>
          <a:prstGeom prst="rect">
            <a:avLst/>
          </a:prstGeom>
        </p:spPr>
      </p:pic>
    </p:spTree>
    <p:extLst>
      <p:ext uri="{BB962C8B-B14F-4D97-AF65-F5344CB8AC3E}">
        <p14:creationId xmlns:p14="http://schemas.microsoft.com/office/powerpoint/2010/main" val="39953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Supply Chain Challenge Directions</a:t>
            </a:r>
          </a:p>
        </p:txBody>
      </p:sp>
      <p:sp>
        <p:nvSpPr>
          <p:cNvPr id="4" name="Content Placeholder 3"/>
          <p:cNvSpPr>
            <a:spLocks noGrp="1"/>
          </p:cNvSpPr>
          <p:nvPr>
            <p:ph sz="half" idx="2"/>
          </p:nvPr>
        </p:nvSpPr>
        <p:spPr>
          <a:xfrm>
            <a:off x="1049954" y="2077100"/>
            <a:ext cx="10134601" cy="4151517"/>
          </a:xfrm>
        </p:spPr>
        <p:txBody>
          <a:bodyPr>
            <a:normAutofit/>
          </a:bodyPr>
          <a:lstStyle/>
          <a:p>
            <a:r>
              <a:rPr lang="en-US" sz="2400" dirty="0">
                <a:latin typeface="Calibri" panose="020F0502020204030204" pitchFamily="34" charset="0"/>
                <a:cs typeface="Calibri" panose="020F0502020204030204" pitchFamily="34" charset="0"/>
              </a:rPr>
              <a:t>The company received a large order for news cars and tasked teams of engineers to produce 6 cars.</a:t>
            </a:r>
          </a:p>
          <a:p>
            <a:pPr lvl="1"/>
            <a:r>
              <a:rPr lang="en-US" sz="2000" dirty="0">
                <a:latin typeface="Calibri" panose="020F0502020204030204" pitchFamily="34" charset="0"/>
                <a:cs typeface="Calibri" panose="020F0502020204030204" pitchFamily="34" charset="0"/>
              </a:rPr>
              <a:t>Each team is comprised of 6 engineers.</a:t>
            </a:r>
          </a:p>
          <a:p>
            <a:pPr lvl="1"/>
            <a:r>
              <a:rPr lang="en-US" sz="2000" dirty="0">
                <a:latin typeface="Calibri" panose="020F0502020204030204" pitchFamily="34" charset="0"/>
                <a:cs typeface="Calibri" panose="020F0502020204030204" pitchFamily="34" charset="0"/>
              </a:rPr>
              <a:t>Each engineer must make 1 car.</a:t>
            </a:r>
          </a:p>
          <a:p>
            <a:pPr marL="230188" indent="-230188">
              <a:spcBef>
                <a:spcPts val="0"/>
              </a:spcBef>
              <a:buClr>
                <a:srgbClr val="505050"/>
              </a:buClr>
              <a:buFontTx/>
              <a:buChar char="•"/>
              <a:defRPr/>
            </a:pPr>
            <a:r>
              <a:rPr lang="en-US" altLang="en-US" sz="2400" dirty="0">
                <a:latin typeface="Calibri" panose="020F0502020204030204" pitchFamily="34" charset="0"/>
                <a:cs typeface="Calibri" panose="020F0502020204030204" pitchFamily="34" charset="0"/>
              </a:rPr>
              <a:t>All cars must meet quality standards—no mistakes accepted! Each car must match the directions perfectly.</a:t>
            </a:r>
          </a:p>
          <a:p>
            <a:pPr marL="230188" lvl="2" indent="-230188">
              <a:spcBef>
                <a:spcPts val="0"/>
              </a:spcBef>
              <a:buClr>
                <a:srgbClr val="505050"/>
              </a:buClr>
              <a:buFontTx/>
              <a:buChar char="•"/>
              <a:defRPr/>
            </a:pPr>
            <a:r>
              <a:rPr lang="en-US" altLang="en-US" sz="2400" dirty="0">
                <a:latin typeface="Calibri" panose="020F0502020204030204" pitchFamily="34" charset="0"/>
                <a:cs typeface="Calibri" panose="020F0502020204030204" pitchFamily="34" charset="0"/>
              </a:rPr>
              <a:t>Each engineer should place their assembled car in the “done basket.”</a:t>
            </a:r>
          </a:p>
          <a:p>
            <a:pPr marL="230188" lvl="2" indent="-230188">
              <a:spcBef>
                <a:spcPts val="0"/>
              </a:spcBef>
              <a:buClr>
                <a:srgbClr val="505050"/>
              </a:buClr>
              <a:buFontTx/>
              <a:buChar char="•"/>
              <a:defRPr/>
            </a:pPr>
            <a:r>
              <a:rPr lang="en-US" altLang="en-US" sz="2400" dirty="0">
                <a:latin typeface="Calibri" panose="020F0502020204030204" pitchFamily="34" charset="0"/>
                <a:cs typeface="Calibri" panose="020F0502020204030204" pitchFamily="34" charset="0"/>
              </a:rPr>
              <a:t>Teams will be timed and have no more than 5 minutes to assemble all 6 cars!</a:t>
            </a:r>
          </a:p>
          <a:p>
            <a:pPr marL="230188" indent="-230188">
              <a:spcBef>
                <a:spcPts val="0"/>
              </a:spcBef>
              <a:buClr>
                <a:srgbClr val="505050"/>
              </a:buClr>
              <a:buFontTx/>
              <a:buChar char="•"/>
              <a:defRPr/>
            </a:pPr>
            <a:r>
              <a:rPr lang="en-US" altLang="en-US" sz="2400" dirty="0">
                <a:latin typeface="Calibri" panose="020F0502020204030204" pitchFamily="34" charset="0"/>
                <a:cs typeface="Calibri" panose="020F0502020204030204" pitchFamily="34" charset="0"/>
              </a:rPr>
              <a:t>See the </a:t>
            </a:r>
            <a:r>
              <a:rPr lang="en-US" altLang="en-US" sz="2400" b="1" dirty="0">
                <a:latin typeface="Calibri" panose="020F0502020204030204" pitchFamily="34" charset="0"/>
                <a:cs typeface="Calibri" panose="020F0502020204030204" pitchFamily="34" charset="0"/>
              </a:rPr>
              <a:t>Student Handout </a:t>
            </a:r>
            <a:r>
              <a:rPr lang="en-US" altLang="en-US" sz="2400" dirty="0">
                <a:latin typeface="Calibri" panose="020F0502020204030204" pitchFamily="34" charset="0"/>
                <a:cs typeface="Calibri" panose="020F0502020204030204" pitchFamily="34" charset="0"/>
              </a:rPr>
              <a:t>for detailed assembly instructions.</a:t>
            </a:r>
          </a:p>
          <a:p>
            <a:pPr marL="230188" indent="-230188">
              <a:spcBef>
                <a:spcPts val="0"/>
              </a:spcBef>
              <a:buClr>
                <a:srgbClr val="505050"/>
              </a:buClr>
              <a:buFontTx/>
              <a:buChar char="•"/>
              <a:defRPr/>
            </a:pPr>
            <a:r>
              <a:rPr lang="en-US" altLang="en-US" sz="2400" dirty="0">
                <a:latin typeface="Calibri" panose="020F0502020204030204" pitchFamily="34" charset="0"/>
                <a:cs typeface="Calibri" panose="020F0502020204030204" pitchFamily="34" charset="0"/>
              </a:rPr>
              <a:t>Ready! Set! Go!</a:t>
            </a:r>
          </a:p>
          <a:p>
            <a:endParaRPr lang="en-US" dirty="0"/>
          </a:p>
        </p:txBody>
      </p:sp>
    </p:spTree>
    <p:extLst>
      <p:ext uri="{BB962C8B-B14F-4D97-AF65-F5344CB8AC3E}">
        <p14:creationId xmlns:p14="http://schemas.microsoft.com/office/powerpoint/2010/main" val="27213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Learn?</a:t>
            </a:r>
          </a:p>
        </p:txBody>
      </p:sp>
      <p:sp>
        <p:nvSpPr>
          <p:cNvPr id="4" name="Content Placeholder 3"/>
          <p:cNvSpPr>
            <a:spLocks noGrp="1"/>
          </p:cNvSpPr>
          <p:nvPr>
            <p:ph sz="half" idx="2"/>
          </p:nvPr>
        </p:nvSpPr>
        <p:spPr>
          <a:xfrm>
            <a:off x="1049955" y="2077100"/>
            <a:ext cx="9888978" cy="4151517"/>
          </a:xfrm>
        </p:spPr>
        <p:txBody>
          <a:bodyPr>
            <a:normAutofit/>
          </a:bodyPr>
          <a:lstStyle/>
          <a:p>
            <a:pPr indent="-198438"/>
            <a:r>
              <a:rPr lang="en-US" altLang="en-US" dirty="0">
                <a:latin typeface="Calibri" panose="020F0502020204030204" pitchFamily="34" charset="0"/>
                <a:cs typeface="Calibri" panose="020F0502020204030204" pitchFamily="34" charset="0"/>
              </a:rPr>
              <a:t>How many cars did your team produce?</a:t>
            </a:r>
          </a:p>
          <a:p>
            <a:pPr indent="-198438"/>
            <a:r>
              <a:rPr lang="en-US" altLang="en-US" dirty="0">
                <a:latin typeface="Calibri" panose="020F0502020204030204" pitchFamily="34" charset="0"/>
                <a:cs typeface="Calibri" panose="020F0502020204030204" pitchFamily="34" charset="0"/>
              </a:rPr>
              <a:t>Did each cars meet all quality standards?</a:t>
            </a:r>
          </a:p>
          <a:p>
            <a:pPr indent="-198438"/>
            <a:r>
              <a:rPr lang="en-US" altLang="en-US" dirty="0">
                <a:latin typeface="Calibri" panose="020F0502020204030204" pitchFamily="34" charset="0"/>
                <a:cs typeface="Calibri" panose="020F0502020204030204" pitchFamily="34" charset="0"/>
              </a:rPr>
              <a:t>What went right?</a:t>
            </a:r>
          </a:p>
          <a:p>
            <a:pPr indent="-198438"/>
            <a:r>
              <a:rPr lang="en-US" altLang="en-US" dirty="0">
                <a:latin typeface="Calibri" panose="020F0502020204030204" pitchFamily="34" charset="0"/>
                <a:cs typeface="Calibri" panose="020F0502020204030204" pitchFamily="34" charset="0"/>
              </a:rPr>
              <a:t>What went wrong?</a:t>
            </a:r>
          </a:p>
          <a:p>
            <a:pPr indent="-198438"/>
            <a:r>
              <a:rPr lang="en-US" altLang="en-US" dirty="0">
                <a:latin typeface="Calibri" panose="020F0502020204030204" pitchFamily="34" charset="0"/>
                <a:cs typeface="Calibri" panose="020F0502020204030204" pitchFamily="34" charset="0"/>
              </a:rPr>
              <a:t>Which supply chain “links” did you see in action?</a:t>
            </a:r>
          </a:p>
        </p:txBody>
      </p:sp>
    </p:spTree>
    <p:extLst>
      <p:ext uri="{BB962C8B-B14F-4D97-AF65-F5344CB8AC3E}">
        <p14:creationId xmlns:p14="http://schemas.microsoft.com/office/powerpoint/2010/main" val="296148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Manufacturing</a:t>
            </a:r>
          </a:p>
        </p:txBody>
      </p:sp>
      <p:pic>
        <p:nvPicPr>
          <p:cNvPr id="7" name="Picture 6">
            <a:extLst>
              <a:ext uri="{FF2B5EF4-FFF2-40B4-BE49-F238E27FC236}">
                <a16:creationId xmlns:a16="http://schemas.microsoft.com/office/drawing/2014/main" id="{8B8CDC22-024B-F382-05C3-1422E0684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875" y="667266"/>
            <a:ext cx="5300456" cy="6858000"/>
          </a:xfrm>
          <a:prstGeom prst="rect">
            <a:avLst/>
          </a:prstGeom>
        </p:spPr>
      </p:pic>
    </p:spTree>
    <p:extLst>
      <p:ext uri="{BB962C8B-B14F-4D97-AF65-F5344CB8AC3E}">
        <p14:creationId xmlns:p14="http://schemas.microsoft.com/office/powerpoint/2010/main" val="337394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Things LEAN</a:t>
            </a:r>
          </a:p>
        </p:txBody>
      </p:sp>
      <p:sp>
        <p:nvSpPr>
          <p:cNvPr id="7" name="Rectangle 6">
            <a:extLst>
              <a:ext uri="{FF2B5EF4-FFF2-40B4-BE49-F238E27FC236}">
                <a16:creationId xmlns:a16="http://schemas.microsoft.com/office/drawing/2014/main" id="{8F7B2777-19F2-1F41-9A51-0EF05589722A}"/>
              </a:ext>
            </a:extLst>
          </p:cNvPr>
          <p:cNvSpPr/>
          <p:nvPr/>
        </p:nvSpPr>
        <p:spPr>
          <a:xfrm>
            <a:off x="1049955" y="2012392"/>
            <a:ext cx="9990578" cy="3970318"/>
          </a:xfrm>
          <a:prstGeom prst="rect">
            <a:avLst/>
          </a:prstGeom>
        </p:spPr>
        <p:txBody>
          <a:bodyPr wrap="square">
            <a:spAutoFit/>
          </a:bodyPr>
          <a:lstStyle/>
          <a:p>
            <a:pPr marL="457200" indent="-457200">
              <a:spcBef>
                <a:spcPct val="0"/>
              </a:spcBef>
              <a:buClrTx/>
              <a:buFont typeface="Arial" panose="020B0604020202020204" pitchFamily="34" charset="0"/>
              <a:buChar char="•"/>
            </a:pPr>
            <a:r>
              <a:rPr lang="en-US" altLang="en-US" sz="2800" b="1" dirty="0">
                <a:latin typeface="Calibri" panose="020F0502020204030204" pitchFamily="34" charset="0"/>
                <a:cs typeface="Calibri" panose="020F0502020204030204" pitchFamily="34" charset="0"/>
              </a:rPr>
              <a:t>Lean manufacturing: </a:t>
            </a:r>
            <a:r>
              <a:rPr lang="en-US" altLang="en-US" sz="2800" dirty="0">
                <a:latin typeface="Calibri" panose="020F0502020204030204" pitchFamily="34" charset="0"/>
                <a:cs typeface="Calibri" panose="020F0502020204030204" pitchFamily="34" charset="0"/>
              </a:rPr>
              <a:t>a practice to eliminate waste from the manufacturing process. </a:t>
            </a:r>
          </a:p>
          <a:p>
            <a:pPr marL="457200" indent="-457200">
              <a:spcBef>
                <a:spcPct val="0"/>
              </a:spcBef>
              <a:buClrTx/>
              <a:buFont typeface="Arial" panose="020B0604020202020204" pitchFamily="34" charset="0"/>
              <a:buChar char="•"/>
            </a:pPr>
            <a:r>
              <a:rPr lang="en-US" altLang="en-US" sz="2800" b="1" dirty="0">
                <a:latin typeface="Calibri" panose="020F0502020204030204" pitchFamily="34" charset="0"/>
                <a:cs typeface="Calibri" panose="020F0502020204030204" pitchFamily="34" charset="0"/>
              </a:rPr>
              <a:t>Waste</a:t>
            </a:r>
            <a:r>
              <a:rPr lang="en-US" altLang="en-US" sz="2800" dirty="0">
                <a:latin typeface="Calibri" panose="020F0502020204030204" pitchFamily="34" charset="0"/>
                <a:cs typeface="Calibri" panose="020F0502020204030204" pitchFamily="34" charset="0"/>
              </a:rPr>
              <a:t>: anything the customer doesn’t value. </a:t>
            </a:r>
          </a:p>
          <a:p>
            <a:pPr marL="457200" indent="-457200">
              <a:spcBef>
                <a:spcPct val="0"/>
              </a:spcBef>
              <a:buClrTx/>
              <a:buFont typeface="Arial" panose="020B0604020202020204" pitchFamily="34" charset="0"/>
              <a:buChar char="•"/>
            </a:pPr>
            <a:endParaRPr lang="en-US" altLang="en-US" sz="2800" dirty="0">
              <a:latin typeface="Calibri" panose="020F0502020204030204" pitchFamily="34" charset="0"/>
              <a:cs typeface="Calibri" panose="020F0502020204030204" pitchFamily="34" charset="0"/>
            </a:endParaRPr>
          </a:p>
          <a:p>
            <a:pPr marL="457200" indent="-457200">
              <a:spcBef>
                <a:spcPct val="0"/>
              </a:spcBef>
              <a:buClrTx/>
              <a:buFont typeface="Arial" panose="020B0604020202020204" pitchFamily="34" charset="0"/>
              <a:buChar char="•"/>
            </a:pPr>
            <a:r>
              <a:rPr lang="en-US" altLang="en-US" sz="2800" b="1" dirty="0">
                <a:solidFill>
                  <a:srgbClr val="873452"/>
                </a:solidFill>
                <a:latin typeface="Calibri" panose="020F0502020204030204" pitchFamily="34" charset="0"/>
                <a:cs typeface="Calibri" panose="020F0502020204030204" pitchFamily="34" charset="0"/>
              </a:rPr>
              <a:t>Tools used to eliminate waste:</a:t>
            </a:r>
          </a:p>
          <a:p>
            <a:pPr marL="914400" lvl="1" indent="-457200">
              <a:spcBef>
                <a:spcPct val="0"/>
              </a:spcBef>
              <a:buClr>
                <a:srgbClr val="505050"/>
              </a:buCl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Producing only what is needed</a:t>
            </a:r>
          </a:p>
          <a:p>
            <a:pPr marL="914400" lvl="1" indent="-457200">
              <a:spcBef>
                <a:spcPct val="0"/>
              </a:spcBef>
              <a:buClr>
                <a:srgbClr val="505050"/>
              </a:buCl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Implementing one-piece flow (producing the parts you need one at a time, in a natural flow) </a:t>
            </a:r>
          </a:p>
          <a:p>
            <a:pPr marL="914400" lvl="1" indent="-457200">
              <a:spcBef>
                <a:spcPct val="0"/>
              </a:spcBef>
              <a:buClr>
                <a:srgbClr val="505050"/>
              </a:buCl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Using visual aids to illustrate the process</a:t>
            </a:r>
          </a:p>
        </p:txBody>
      </p:sp>
    </p:spTree>
    <p:extLst>
      <p:ext uri="{BB962C8B-B14F-4D97-AF65-F5344CB8AC3E}">
        <p14:creationId xmlns:p14="http://schemas.microsoft.com/office/powerpoint/2010/main" val="16875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8 Wastes</a:t>
            </a:r>
          </a:p>
        </p:txBody>
      </p:sp>
      <p:sp>
        <p:nvSpPr>
          <p:cNvPr id="7" name="Rectangle 6">
            <a:extLst>
              <a:ext uri="{FF2B5EF4-FFF2-40B4-BE49-F238E27FC236}">
                <a16:creationId xmlns:a16="http://schemas.microsoft.com/office/drawing/2014/main" id="{884B01F1-3F51-CA47-BB91-E8E3F4CAEC9C}"/>
              </a:ext>
            </a:extLst>
          </p:cNvPr>
          <p:cNvSpPr/>
          <p:nvPr/>
        </p:nvSpPr>
        <p:spPr>
          <a:xfrm>
            <a:off x="5445923" y="3043039"/>
            <a:ext cx="1342663" cy="1896533"/>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0E8EA674-6BE1-344E-BC76-689F16C72C2A}"/>
              </a:ext>
            </a:extLst>
          </p:cNvPr>
          <p:cNvSpPr txBox="1">
            <a:spLocks/>
          </p:cNvSpPr>
          <p:nvPr/>
        </p:nvSpPr>
        <p:spPr>
          <a:xfrm>
            <a:off x="5445922" y="3717714"/>
            <a:ext cx="1342663"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FFF100"/>
                </a:solidFill>
              </a:rPr>
              <a:t>Waste</a:t>
            </a:r>
          </a:p>
        </p:txBody>
      </p:sp>
      <p:cxnSp>
        <p:nvCxnSpPr>
          <p:cNvPr id="10" name="Curved Connector 9">
            <a:extLst>
              <a:ext uri="{FF2B5EF4-FFF2-40B4-BE49-F238E27FC236}">
                <a16:creationId xmlns:a16="http://schemas.microsoft.com/office/drawing/2014/main" id="{8227C835-85BF-1547-BEB9-A1DA4E8EB4B7}"/>
              </a:ext>
            </a:extLst>
          </p:cNvPr>
          <p:cNvCxnSpPr>
            <a:cxnSpLocks/>
          </p:cNvCxnSpPr>
          <p:nvPr/>
        </p:nvCxnSpPr>
        <p:spPr>
          <a:xfrm flipV="1">
            <a:off x="6945771" y="2902980"/>
            <a:ext cx="868102" cy="740780"/>
          </a:xfrm>
          <a:prstGeom prst="curvedConnector3">
            <a:avLst/>
          </a:prstGeom>
          <a:ln w="28575">
            <a:solidFill>
              <a:srgbClr val="873452"/>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0503F4CE-49FA-EC41-95AE-7120C49460E2}"/>
              </a:ext>
            </a:extLst>
          </p:cNvPr>
          <p:cNvSpPr txBox="1">
            <a:spLocks/>
          </p:cNvSpPr>
          <p:nvPr/>
        </p:nvSpPr>
        <p:spPr>
          <a:xfrm>
            <a:off x="7855419" y="2527296"/>
            <a:ext cx="2032162" cy="377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73452"/>
                </a:solidFill>
                <a:latin typeface="Arial Rounded MT Bold" charset="0"/>
                <a:ea typeface="Arial Rounded MT Bold" charset="0"/>
                <a:cs typeface="Arial Rounded MT Bold" charset="0"/>
              </a:defRPr>
            </a:lvl1pPr>
          </a:lstStyle>
          <a:p>
            <a:pPr algn="ctr"/>
            <a:r>
              <a:rPr lang="en-US" sz="1600" dirty="0">
                <a:ln w="1524">
                  <a:solidFill>
                    <a:srgbClr val="873452"/>
                  </a:solidFill>
                </a:ln>
              </a:rPr>
              <a:t>Overproduction</a:t>
            </a:r>
          </a:p>
        </p:txBody>
      </p:sp>
      <p:sp>
        <p:nvSpPr>
          <p:cNvPr id="17" name="Title 1">
            <a:extLst>
              <a:ext uri="{FF2B5EF4-FFF2-40B4-BE49-F238E27FC236}">
                <a16:creationId xmlns:a16="http://schemas.microsoft.com/office/drawing/2014/main" id="{7FEE20A7-79F7-2640-9945-2EEE46B3E907}"/>
              </a:ext>
            </a:extLst>
          </p:cNvPr>
          <p:cNvSpPr txBox="1">
            <a:spLocks/>
          </p:cNvSpPr>
          <p:nvPr/>
        </p:nvSpPr>
        <p:spPr>
          <a:xfrm>
            <a:off x="7817123" y="3012391"/>
            <a:ext cx="2032162" cy="377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73452"/>
                </a:solidFill>
                <a:latin typeface="Arial Rounded MT Bold" charset="0"/>
                <a:ea typeface="Arial Rounded MT Bold" charset="0"/>
                <a:cs typeface="Arial Rounded MT Bold" charset="0"/>
              </a:defRPr>
            </a:lvl1pPr>
          </a:lstStyle>
          <a:p>
            <a:pPr algn="ctr"/>
            <a:r>
              <a:rPr lang="en-US" sz="1600" dirty="0">
                <a:ln w="1524">
                  <a:solidFill>
                    <a:srgbClr val="873452"/>
                  </a:solidFill>
                </a:ln>
              </a:rPr>
              <a:t>Excess inventory</a:t>
            </a:r>
          </a:p>
        </p:txBody>
      </p:sp>
      <p:sp>
        <p:nvSpPr>
          <p:cNvPr id="18" name="Title 1">
            <a:extLst>
              <a:ext uri="{FF2B5EF4-FFF2-40B4-BE49-F238E27FC236}">
                <a16:creationId xmlns:a16="http://schemas.microsoft.com/office/drawing/2014/main" id="{E0262C76-1368-F94A-8673-5ECFCE15E06E}"/>
              </a:ext>
            </a:extLst>
          </p:cNvPr>
          <p:cNvSpPr txBox="1">
            <a:spLocks/>
          </p:cNvSpPr>
          <p:nvPr/>
        </p:nvSpPr>
        <p:spPr>
          <a:xfrm>
            <a:off x="7855419" y="3458693"/>
            <a:ext cx="2032162" cy="377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73452"/>
                </a:solidFill>
                <a:latin typeface="Arial Rounded MT Bold" charset="0"/>
                <a:ea typeface="Arial Rounded MT Bold" charset="0"/>
                <a:cs typeface="Arial Rounded MT Bold" charset="0"/>
              </a:defRPr>
            </a:lvl1pPr>
          </a:lstStyle>
          <a:p>
            <a:pPr algn="ctr"/>
            <a:r>
              <a:rPr lang="en-US" sz="1600" dirty="0">
                <a:ln w="1524">
                  <a:solidFill>
                    <a:srgbClr val="873452"/>
                  </a:solidFill>
                </a:ln>
              </a:rPr>
              <a:t>Defects</a:t>
            </a:r>
          </a:p>
        </p:txBody>
      </p:sp>
      <p:sp>
        <p:nvSpPr>
          <p:cNvPr id="20" name="Title 1">
            <a:extLst>
              <a:ext uri="{FF2B5EF4-FFF2-40B4-BE49-F238E27FC236}">
                <a16:creationId xmlns:a16="http://schemas.microsoft.com/office/drawing/2014/main" id="{889B5B06-ED24-9941-814F-C76279E8F441}"/>
              </a:ext>
            </a:extLst>
          </p:cNvPr>
          <p:cNvSpPr txBox="1">
            <a:spLocks/>
          </p:cNvSpPr>
          <p:nvPr/>
        </p:nvSpPr>
        <p:spPr>
          <a:xfrm>
            <a:off x="7817123" y="4511884"/>
            <a:ext cx="2032162" cy="377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73452"/>
                </a:solidFill>
                <a:latin typeface="Arial Rounded MT Bold" charset="0"/>
                <a:ea typeface="Arial Rounded MT Bold" charset="0"/>
                <a:cs typeface="Arial Rounded MT Bold" charset="0"/>
              </a:defRPr>
            </a:lvl1pPr>
          </a:lstStyle>
          <a:p>
            <a:r>
              <a:rPr lang="en-US" sz="1600" dirty="0">
                <a:ln w="1524">
                  <a:solidFill>
                    <a:srgbClr val="873452"/>
                  </a:solidFill>
                </a:ln>
              </a:rPr>
              <a:t>Transporting</a:t>
            </a:r>
          </a:p>
        </p:txBody>
      </p:sp>
      <p:sp>
        <p:nvSpPr>
          <p:cNvPr id="21" name="Title 1">
            <a:extLst>
              <a:ext uri="{FF2B5EF4-FFF2-40B4-BE49-F238E27FC236}">
                <a16:creationId xmlns:a16="http://schemas.microsoft.com/office/drawing/2014/main" id="{055A2401-8AB1-044A-BCE7-A60271C441C5}"/>
              </a:ext>
            </a:extLst>
          </p:cNvPr>
          <p:cNvSpPr txBox="1">
            <a:spLocks/>
          </p:cNvSpPr>
          <p:nvPr/>
        </p:nvSpPr>
        <p:spPr>
          <a:xfrm>
            <a:off x="2589410" y="5040659"/>
            <a:ext cx="2032162" cy="377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73452"/>
                </a:solidFill>
                <a:latin typeface="Arial Rounded MT Bold" charset="0"/>
                <a:ea typeface="Arial Rounded MT Bold" charset="0"/>
                <a:cs typeface="Arial Rounded MT Bold" charset="0"/>
              </a:defRPr>
            </a:lvl1pPr>
          </a:lstStyle>
          <a:p>
            <a:pPr algn="ctr"/>
            <a:r>
              <a:rPr lang="en-US" sz="1600" dirty="0">
                <a:ln w="1524">
                  <a:solidFill>
                    <a:srgbClr val="873452"/>
                  </a:solidFill>
                </a:ln>
              </a:rPr>
              <a:t>Unused creativity</a:t>
            </a:r>
          </a:p>
        </p:txBody>
      </p:sp>
      <p:sp>
        <p:nvSpPr>
          <p:cNvPr id="22" name="Title 1">
            <a:extLst>
              <a:ext uri="{FF2B5EF4-FFF2-40B4-BE49-F238E27FC236}">
                <a16:creationId xmlns:a16="http://schemas.microsoft.com/office/drawing/2014/main" id="{6F08A3C2-5EBB-B246-BA13-DCE0C30A8642}"/>
              </a:ext>
            </a:extLst>
          </p:cNvPr>
          <p:cNvSpPr txBox="1">
            <a:spLocks/>
          </p:cNvSpPr>
          <p:nvPr/>
        </p:nvSpPr>
        <p:spPr>
          <a:xfrm>
            <a:off x="2543021" y="4376758"/>
            <a:ext cx="2032162" cy="5861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873452"/>
                </a:solidFill>
                <a:latin typeface="Arial Rounded MT Bold" charset="0"/>
                <a:ea typeface="Arial Rounded MT Bold" charset="0"/>
                <a:cs typeface="Arial Rounded MT Bold" charset="0"/>
              </a:defRPr>
            </a:lvl1pPr>
          </a:lstStyle>
          <a:p>
            <a:pPr algn="ctr"/>
            <a:r>
              <a:rPr lang="en-US" sz="1600" dirty="0">
                <a:ln w="1524">
                  <a:solidFill>
                    <a:srgbClr val="873452"/>
                  </a:solidFill>
                </a:ln>
              </a:rPr>
              <a:t>Inappropriate processing</a:t>
            </a:r>
          </a:p>
        </p:txBody>
      </p:sp>
      <p:sp>
        <p:nvSpPr>
          <p:cNvPr id="23" name="Title 1">
            <a:extLst>
              <a:ext uri="{FF2B5EF4-FFF2-40B4-BE49-F238E27FC236}">
                <a16:creationId xmlns:a16="http://schemas.microsoft.com/office/drawing/2014/main" id="{750C2ED7-5893-9C41-B573-FADDE44FCF88}"/>
              </a:ext>
            </a:extLst>
          </p:cNvPr>
          <p:cNvSpPr txBox="1">
            <a:spLocks/>
          </p:cNvSpPr>
          <p:nvPr/>
        </p:nvSpPr>
        <p:spPr>
          <a:xfrm>
            <a:off x="2899492" y="3483562"/>
            <a:ext cx="2032162" cy="377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73452"/>
                </a:solidFill>
                <a:latin typeface="Arial Rounded MT Bold" charset="0"/>
                <a:ea typeface="Arial Rounded MT Bold" charset="0"/>
                <a:cs typeface="Arial Rounded MT Bold" charset="0"/>
              </a:defRPr>
            </a:lvl1pPr>
          </a:lstStyle>
          <a:p>
            <a:pPr algn="ctr"/>
            <a:r>
              <a:rPr lang="en-US" sz="1600" dirty="0">
                <a:ln w="1524">
                  <a:solidFill>
                    <a:srgbClr val="873452"/>
                  </a:solidFill>
                </a:ln>
              </a:rPr>
              <a:t>Excess motion</a:t>
            </a:r>
          </a:p>
        </p:txBody>
      </p:sp>
      <p:sp>
        <p:nvSpPr>
          <p:cNvPr id="24" name="Title 1">
            <a:extLst>
              <a:ext uri="{FF2B5EF4-FFF2-40B4-BE49-F238E27FC236}">
                <a16:creationId xmlns:a16="http://schemas.microsoft.com/office/drawing/2014/main" id="{660C2F58-8E58-6948-9B99-FDA95290A556}"/>
              </a:ext>
            </a:extLst>
          </p:cNvPr>
          <p:cNvSpPr txBox="1">
            <a:spLocks/>
          </p:cNvSpPr>
          <p:nvPr/>
        </p:nvSpPr>
        <p:spPr>
          <a:xfrm flipH="1">
            <a:off x="2985094" y="3141076"/>
            <a:ext cx="2032162" cy="377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73452"/>
                </a:solidFill>
                <a:latin typeface="Arial Rounded MT Bold" charset="0"/>
                <a:ea typeface="Arial Rounded MT Bold" charset="0"/>
                <a:cs typeface="Arial Rounded MT Bold" charset="0"/>
              </a:defRPr>
            </a:lvl1pPr>
          </a:lstStyle>
          <a:p>
            <a:pPr algn="ctr"/>
            <a:r>
              <a:rPr lang="en-US" sz="1600" dirty="0">
                <a:ln w="1524">
                  <a:solidFill>
                    <a:srgbClr val="873452"/>
                  </a:solidFill>
                </a:ln>
              </a:rPr>
              <a:t>Waiting</a:t>
            </a:r>
          </a:p>
        </p:txBody>
      </p:sp>
      <p:pic>
        <p:nvPicPr>
          <p:cNvPr id="28" name="Picture 27">
            <a:extLst>
              <a:ext uri="{FF2B5EF4-FFF2-40B4-BE49-F238E27FC236}">
                <a16:creationId xmlns:a16="http://schemas.microsoft.com/office/drawing/2014/main" id="{B6AF58EA-978A-324C-AC51-01882DFD5745}"/>
              </a:ext>
            </a:extLst>
          </p:cNvPr>
          <p:cNvPicPr>
            <a:picLocks noChangeAspect="1"/>
          </p:cNvPicPr>
          <p:nvPr/>
        </p:nvPicPr>
        <p:blipFill>
          <a:blip r:embed="rId2"/>
          <a:stretch>
            <a:fillRect/>
          </a:stretch>
        </p:blipFill>
        <p:spPr>
          <a:xfrm>
            <a:off x="8871500" y="4080908"/>
            <a:ext cx="2153161" cy="1628000"/>
          </a:xfrm>
          <a:prstGeom prst="rect">
            <a:avLst/>
          </a:prstGeom>
        </p:spPr>
      </p:pic>
      <p:pic>
        <p:nvPicPr>
          <p:cNvPr id="29" name="Picture 28">
            <a:extLst>
              <a:ext uri="{FF2B5EF4-FFF2-40B4-BE49-F238E27FC236}">
                <a16:creationId xmlns:a16="http://schemas.microsoft.com/office/drawing/2014/main" id="{3EDA2121-0CDF-7F42-A152-C155D64A0E10}"/>
              </a:ext>
            </a:extLst>
          </p:cNvPr>
          <p:cNvPicPr>
            <a:picLocks noChangeAspect="1"/>
          </p:cNvPicPr>
          <p:nvPr/>
        </p:nvPicPr>
        <p:blipFill>
          <a:blip r:embed="rId3"/>
          <a:stretch>
            <a:fillRect/>
          </a:stretch>
        </p:blipFill>
        <p:spPr>
          <a:xfrm>
            <a:off x="9606397" y="1495573"/>
            <a:ext cx="1418264" cy="1130179"/>
          </a:xfrm>
          <a:prstGeom prst="rect">
            <a:avLst/>
          </a:prstGeom>
        </p:spPr>
      </p:pic>
      <p:cxnSp>
        <p:nvCxnSpPr>
          <p:cNvPr id="30" name="Curved Connector 29">
            <a:extLst>
              <a:ext uri="{FF2B5EF4-FFF2-40B4-BE49-F238E27FC236}">
                <a16:creationId xmlns:a16="http://schemas.microsoft.com/office/drawing/2014/main" id="{EF0929E6-50E2-9A48-9B63-8272BDFB166F}"/>
              </a:ext>
            </a:extLst>
          </p:cNvPr>
          <p:cNvCxnSpPr>
            <a:cxnSpLocks/>
          </p:cNvCxnSpPr>
          <p:nvPr/>
        </p:nvCxnSpPr>
        <p:spPr>
          <a:xfrm>
            <a:off x="6945771" y="3997255"/>
            <a:ext cx="871352" cy="724609"/>
          </a:xfrm>
          <a:prstGeom prst="curvedConnector3">
            <a:avLst/>
          </a:prstGeom>
          <a:ln w="28575">
            <a:solidFill>
              <a:srgbClr val="873452"/>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B6756CBC-34AA-084D-BFF6-A17C7D1DE566}"/>
              </a:ext>
            </a:extLst>
          </p:cNvPr>
          <p:cNvPicPr>
            <a:picLocks noChangeAspect="1"/>
          </p:cNvPicPr>
          <p:nvPr/>
        </p:nvPicPr>
        <p:blipFill>
          <a:blip r:embed="rId4"/>
          <a:stretch>
            <a:fillRect/>
          </a:stretch>
        </p:blipFill>
        <p:spPr>
          <a:xfrm>
            <a:off x="2584841" y="1994902"/>
            <a:ext cx="1315436" cy="1459312"/>
          </a:xfrm>
          <a:prstGeom prst="rect">
            <a:avLst/>
          </a:prstGeom>
        </p:spPr>
      </p:pic>
      <p:pic>
        <p:nvPicPr>
          <p:cNvPr id="35" name="Picture 34">
            <a:extLst>
              <a:ext uri="{FF2B5EF4-FFF2-40B4-BE49-F238E27FC236}">
                <a16:creationId xmlns:a16="http://schemas.microsoft.com/office/drawing/2014/main" id="{30533030-74C2-A845-89ED-23F3C51E1C66}"/>
              </a:ext>
            </a:extLst>
          </p:cNvPr>
          <p:cNvPicPr>
            <a:picLocks noChangeAspect="1"/>
          </p:cNvPicPr>
          <p:nvPr/>
        </p:nvPicPr>
        <p:blipFill>
          <a:blip r:embed="rId5"/>
          <a:stretch>
            <a:fillRect/>
          </a:stretch>
        </p:blipFill>
        <p:spPr>
          <a:xfrm>
            <a:off x="1049955" y="4205356"/>
            <a:ext cx="1613517" cy="1367387"/>
          </a:xfrm>
          <a:prstGeom prst="rect">
            <a:avLst/>
          </a:prstGeom>
        </p:spPr>
      </p:pic>
      <p:cxnSp>
        <p:nvCxnSpPr>
          <p:cNvPr id="38" name="Curved Connector 37">
            <a:extLst>
              <a:ext uri="{FF2B5EF4-FFF2-40B4-BE49-F238E27FC236}">
                <a16:creationId xmlns:a16="http://schemas.microsoft.com/office/drawing/2014/main" id="{47A9853C-B75A-E546-B0B8-27C52F09E9E0}"/>
              </a:ext>
            </a:extLst>
          </p:cNvPr>
          <p:cNvCxnSpPr>
            <a:cxnSpLocks/>
          </p:cNvCxnSpPr>
          <p:nvPr/>
        </p:nvCxnSpPr>
        <p:spPr>
          <a:xfrm flipH="1" flipV="1">
            <a:off x="4335647" y="2902980"/>
            <a:ext cx="868102" cy="740780"/>
          </a:xfrm>
          <a:prstGeom prst="curvedConnector3">
            <a:avLst/>
          </a:prstGeom>
          <a:ln w="28575">
            <a:solidFill>
              <a:srgbClr val="87345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85DA440C-912D-5145-AC7F-D425ECAAE060}"/>
              </a:ext>
            </a:extLst>
          </p:cNvPr>
          <p:cNvCxnSpPr>
            <a:cxnSpLocks/>
          </p:cNvCxnSpPr>
          <p:nvPr/>
        </p:nvCxnSpPr>
        <p:spPr>
          <a:xfrm flipH="1">
            <a:off x="4332397" y="3997255"/>
            <a:ext cx="871352" cy="724609"/>
          </a:xfrm>
          <a:prstGeom prst="curvedConnector3">
            <a:avLst/>
          </a:prstGeom>
          <a:ln w="28575">
            <a:solidFill>
              <a:srgbClr val="87345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83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Lean Supply</a:t>
            </a:r>
            <a:br>
              <a:rPr lang="en-US" dirty="0"/>
            </a:br>
            <a:r>
              <a:rPr lang="en-US" dirty="0"/>
              <a:t>Chain Challenge</a:t>
            </a:r>
          </a:p>
        </p:txBody>
      </p:sp>
      <p:sp>
        <p:nvSpPr>
          <p:cNvPr id="5" name="Subtitle 2">
            <a:extLst>
              <a:ext uri="{FF2B5EF4-FFF2-40B4-BE49-F238E27FC236}">
                <a16:creationId xmlns:a16="http://schemas.microsoft.com/office/drawing/2014/main" id="{61EA62B0-9ED4-DA49-BF6A-14838C2788B5}"/>
              </a:ext>
            </a:extLst>
          </p:cNvPr>
          <p:cNvSpPr txBox="1">
            <a:spLocks/>
          </p:cNvSpPr>
          <p:nvPr/>
        </p:nvSpPr>
        <p:spPr>
          <a:xfrm>
            <a:off x="831850" y="4562475"/>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b="1" i="0" kern="1200">
                <a:solidFill>
                  <a:schemeClr val="bg1"/>
                </a:solidFill>
                <a:latin typeface="Arial Rounded MT Bold" charset="0"/>
                <a:ea typeface="Arial Rounded MT Bold" charset="0"/>
                <a:cs typeface="Arial Rounded MT Bold"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75000"/>
                  </a:schemeClr>
                </a:solidFill>
                <a:latin typeface="Calibri" charset="0"/>
                <a:ea typeface="Calibri" charset="0"/>
                <a:cs typeface="Calibri"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75000"/>
                  </a:schemeClr>
                </a:solidFill>
                <a:latin typeface="Calibri" charset="0"/>
                <a:ea typeface="Calibri" charset="0"/>
                <a:cs typeface="Calibri"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endParaRPr lang="en-US" dirty="0"/>
          </a:p>
          <a:p>
            <a:pPr>
              <a:spcBef>
                <a:spcPts val="0"/>
              </a:spcBef>
            </a:pPr>
            <a:r>
              <a:rPr lang="en-US" dirty="0"/>
              <a:t>Complete the Supply Chain Challenge again, using lean-manufacturing principles.</a:t>
            </a:r>
          </a:p>
        </p:txBody>
      </p:sp>
      <p:pic>
        <p:nvPicPr>
          <p:cNvPr id="6" name="Picture 5">
            <a:extLst>
              <a:ext uri="{FF2B5EF4-FFF2-40B4-BE49-F238E27FC236}">
                <a16:creationId xmlns:a16="http://schemas.microsoft.com/office/drawing/2014/main" id="{88D979D1-FBB2-1B4E-868E-A74E051B0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15358">
            <a:off x="9233633" y="2771744"/>
            <a:ext cx="2856033" cy="4657280"/>
          </a:xfrm>
          <a:prstGeom prst="rect">
            <a:avLst/>
          </a:prstGeom>
        </p:spPr>
      </p:pic>
    </p:spTree>
    <p:extLst>
      <p:ext uri="{BB962C8B-B14F-4D97-AF65-F5344CB8AC3E}">
        <p14:creationId xmlns:p14="http://schemas.microsoft.com/office/powerpoint/2010/main" val="366168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p:txBody>
          <a:bodyPr>
            <a:normAutofit/>
          </a:bodyPr>
          <a:lstStyle/>
          <a:p>
            <a:r>
              <a:rPr lang="en-US" dirty="0"/>
              <a:t>Welcome and introductions</a:t>
            </a:r>
          </a:p>
          <a:p>
            <a:r>
              <a:rPr lang="en-US" dirty="0"/>
              <a:t>Manufacturing and the world of work</a:t>
            </a:r>
          </a:p>
          <a:p>
            <a:r>
              <a:rPr lang="en-US" dirty="0"/>
              <a:t>What is supply chain?</a:t>
            </a:r>
          </a:p>
          <a:p>
            <a:r>
              <a:rPr lang="en-US" dirty="0"/>
              <a:t>Making things lean</a:t>
            </a:r>
          </a:p>
          <a:p>
            <a:r>
              <a:rPr lang="en-US" dirty="0"/>
              <a:t>Reflection</a:t>
            </a:r>
          </a:p>
        </p:txBody>
      </p:sp>
    </p:spTree>
    <p:extLst>
      <p:ext uri="{BB962C8B-B14F-4D97-AF65-F5344CB8AC3E}">
        <p14:creationId xmlns:p14="http://schemas.microsoft.com/office/powerpoint/2010/main" val="582215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Lean Supply Chain Challenge</a:t>
            </a:r>
          </a:p>
        </p:txBody>
      </p:sp>
      <p:sp>
        <p:nvSpPr>
          <p:cNvPr id="4" name="Content Placeholder 3"/>
          <p:cNvSpPr>
            <a:spLocks noGrp="1"/>
          </p:cNvSpPr>
          <p:nvPr>
            <p:ph sz="half" idx="2"/>
          </p:nvPr>
        </p:nvSpPr>
        <p:spPr>
          <a:xfrm>
            <a:off x="1049955" y="2077100"/>
            <a:ext cx="9888978" cy="4151517"/>
          </a:xfrm>
        </p:spPr>
        <p:txBody>
          <a:bodyPr>
            <a:normAutofit/>
          </a:bodyPr>
          <a:lstStyle/>
          <a:p>
            <a:pPr marL="192088" indent="-192088">
              <a:spcBef>
                <a:spcPts val="0"/>
              </a:spcBef>
              <a:defRPr/>
            </a:pPr>
            <a:r>
              <a:rPr lang="en-US" altLang="en-US" sz="2400" dirty="0">
                <a:latin typeface="Calibri" panose="020F0502020204030204" pitchFamily="34" charset="0"/>
                <a:cs typeface="Calibri" panose="020F0502020204030204" pitchFamily="34" charset="0"/>
              </a:rPr>
              <a:t>Form an assembly line: </a:t>
            </a:r>
          </a:p>
          <a:p>
            <a:pPr lvl="1">
              <a:spcBef>
                <a:spcPts val="0"/>
              </a:spcBef>
              <a:defRPr/>
            </a:pPr>
            <a:r>
              <a:rPr lang="en-US" altLang="en-US" dirty="0">
                <a:latin typeface="Calibri" panose="020F0502020204030204" pitchFamily="34" charset="0"/>
                <a:cs typeface="Calibri" panose="020F0502020204030204" pitchFamily="34" charset="0"/>
              </a:rPr>
              <a:t>Assign each engineer with a specific task for assembling one part of the car.</a:t>
            </a:r>
          </a:p>
          <a:p>
            <a:pPr lvl="1">
              <a:spcBef>
                <a:spcPts val="0"/>
              </a:spcBef>
              <a:defRPr/>
            </a:pPr>
            <a:r>
              <a:rPr lang="en-US" altLang="en-US" dirty="0">
                <a:latin typeface="Calibri" panose="020F0502020204030204" pitchFamily="34" charset="0"/>
                <a:cs typeface="Calibri" panose="020F0502020204030204" pitchFamily="34" charset="0"/>
              </a:rPr>
              <a:t>Pass the partially assembled car to the next engineer to continue building, once each task is complete.</a:t>
            </a:r>
          </a:p>
          <a:p>
            <a:pPr lvl="1">
              <a:spcBef>
                <a:spcPts val="0"/>
              </a:spcBef>
              <a:defRPr/>
            </a:pPr>
            <a:r>
              <a:rPr lang="en-US" altLang="en-US" dirty="0">
                <a:latin typeface="Calibri" panose="020F0502020204030204" pitchFamily="34" charset="0"/>
                <a:cs typeface="Calibri" panose="020F0502020204030204" pitchFamily="34" charset="0"/>
              </a:rPr>
              <a:t>Place completed cars in the “done basket.”</a:t>
            </a:r>
          </a:p>
          <a:p>
            <a:pPr marL="192088" indent="-192088">
              <a:spcBef>
                <a:spcPts val="0"/>
              </a:spcBef>
              <a:defRPr/>
            </a:pPr>
            <a:r>
              <a:rPr lang="en-US" altLang="en-US" sz="2400" dirty="0">
                <a:latin typeface="Calibri" panose="020F0502020204030204" pitchFamily="34" charset="0"/>
                <a:cs typeface="Calibri" panose="020F0502020204030204" pitchFamily="34" charset="0"/>
              </a:rPr>
              <a:t>All cars must be approved by the quality controller.</a:t>
            </a:r>
          </a:p>
          <a:p>
            <a:pPr marL="192088" indent="-192088">
              <a:spcBef>
                <a:spcPts val="0"/>
              </a:spcBef>
              <a:defRPr/>
            </a:pPr>
            <a:r>
              <a:rPr lang="en-US" altLang="en-US" sz="2400" dirty="0">
                <a:latin typeface="Calibri" panose="020F0502020204030204" pitchFamily="34" charset="0"/>
                <a:cs typeface="Calibri" panose="020F0502020204030204" pitchFamily="34" charset="0"/>
              </a:rPr>
              <a:t>Timing:</a:t>
            </a:r>
          </a:p>
          <a:p>
            <a:pPr lvl="1">
              <a:spcBef>
                <a:spcPts val="0"/>
              </a:spcBef>
              <a:defRPr/>
            </a:pPr>
            <a:r>
              <a:rPr lang="en-US" altLang="en-US" dirty="0">
                <a:latin typeface="Calibri" panose="020F0502020204030204" pitchFamily="34" charset="0"/>
                <a:cs typeface="Calibri" panose="020F0502020204030204" pitchFamily="34" charset="0"/>
              </a:rPr>
              <a:t>Teams have three minutes to plan and develop their assembly line.</a:t>
            </a:r>
          </a:p>
          <a:p>
            <a:pPr lvl="1">
              <a:spcBef>
                <a:spcPts val="0"/>
              </a:spcBef>
              <a:defRPr/>
            </a:pPr>
            <a:r>
              <a:rPr lang="en-US" altLang="en-US" dirty="0">
                <a:latin typeface="Calibri" panose="020F0502020204030204" pitchFamily="34" charset="0"/>
                <a:cs typeface="Calibri" panose="020F0502020204030204" pitchFamily="34" charset="0"/>
              </a:rPr>
              <a:t>Teams have five minutes to produce cars. </a:t>
            </a:r>
          </a:p>
        </p:txBody>
      </p:sp>
    </p:spTree>
    <p:extLst>
      <p:ext uri="{BB962C8B-B14F-4D97-AF65-F5344CB8AC3E}">
        <p14:creationId xmlns:p14="http://schemas.microsoft.com/office/powerpoint/2010/main" val="233501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Learn?</a:t>
            </a:r>
          </a:p>
        </p:txBody>
      </p:sp>
      <p:sp>
        <p:nvSpPr>
          <p:cNvPr id="4" name="Content Placeholder 3"/>
          <p:cNvSpPr>
            <a:spLocks noGrp="1"/>
          </p:cNvSpPr>
          <p:nvPr>
            <p:ph sz="half" idx="2"/>
          </p:nvPr>
        </p:nvSpPr>
        <p:spPr>
          <a:xfrm>
            <a:off x="1049955" y="2077100"/>
            <a:ext cx="9888978" cy="4151517"/>
          </a:xfrm>
        </p:spPr>
        <p:txBody>
          <a:bodyPr>
            <a:normAutofit/>
          </a:bodyPr>
          <a:lstStyle/>
          <a:p>
            <a:r>
              <a:rPr lang="en-US" altLang="en-US" dirty="0">
                <a:latin typeface="Calibri" panose="020F0502020204030204" pitchFamily="34" charset="0"/>
                <a:cs typeface="Calibri" panose="020F0502020204030204" pitchFamily="34" charset="0"/>
              </a:rPr>
              <a:t>How was this challenge different from the first? </a:t>
            </a:r>
          </a:p>
          <a:p>
            <a:r>
              <a:rPr lang="en-US" altLang="en-US" dirty="0">
                <a:latin typeface="Calibri" panose="020F0502020204030204" pitchFamily="34" charset="0"/>
                <a:cs typeface="Calibri" panose="020F0502020204030204" pitchFamily="34" charset="0"/>
              </a:rPr>
              <a:t>Did the preparation time make a difference? If so, how?</a:t>
            </a:r>
          </a:p>
          <a:p>
            <a:r>
              <a:rPr lang="en-US" altLang="en-US" dirty="0">
                <a:latin typeface="Calibri" panose="020F0502020204030204" pitchFamily="34" charset="0"/>
                <a:cs typeface="Calibri" panose="020F0502020204030204" pitchFamily="34" charset="0"/>
              </a:rPr>
              <a:t>Which of the “eight wastes” did your team identify and eliminate in its assembly line?</a:t>
            </a:r>
          </a:p>
          <a:p>
            <a:r>
              <a:rPr lang="en-US" altLang="en-US" dirty="0">
                <a:latin typeface="Calibri" panose="020F0502020204030204" pitchFamily="34" charset="0"/>
                <a:cs typeface="Calibri" panose="020F0502020204030204" pitchFamily="34" charset="0"/>
              </a:rPr>
              <a:t>How can your team improve? Eliminate more waste? </a:t>
            </a:r>
          </a:p>
          <a:p>
            <a:r>
              <a:rPr lang="en-US" altLang="en-US" dirty="0">
                <a:latin typeface="Calibri" panose="020F0502020204030204" pitchFamily="34" charset="0"/>
                <a:cs typeface="Calibri" panose="020F0502020204030204" pitchFamily="34" charset="0"/>
              </a:rPr>
              <a:t>How many cars did your team produce?</a:t>
            </a:r>
          </a:p>
        </p:txBody>
      </p:sp>
    </p:spTree>
    <p:extLst>
      <p:ext uri="{BB962C8B-B14F-4D97-AF65-F5344CB8AC3E}">
        <p14:creationId xmlns:p14="http://schemas.microsoft.com/office/powerpoint/2010/main" val="367478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Lean Manufacturing</a:t>
            </a:r>
          </a:p>
        </p:txBody>
      </p:sp>
      <p:pic>
        <p:nvPicPr>
          <p:cNvPr id="3" name="Picture 2">
            <a:extLst>
              <a:ext uri="{FF2B5EF4-FFF2-40B4-BE49-F238E27FC236}">
                <a16:creationId xmlns:a16="http://schemas.microsoft.com/office/drawing/2014/main" id="{B30FB364-7042-9F4C-B25B-F0F5BA41F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01844">
            <a:off x="9738825" y="2275067"/>
            <a:ext cx="2507834" cy="6864511"/>
          </a:xfrm>
          <a:prstGeom prst="rect">
            <a:avLst/>
          </a:prstGeom>
        </p:spPr>
      </p:pic>
    </p:spTree>
    <p:extLst>
      <p:ext uri="{BB962C8B-B14F-4D97-AF65-F5344CB8AC3E}">
        <p14:creationId xmlns:p14="http://schemas.microsoft.com/office/powerpoint/2010/main" val="239877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Gone Wrong!</a:t>
            </a:r>
          </a:p>
        </p:txBody>
      </p:sp>
      <p:pic>
        <p:nvPicPr>
          <p:cNvPr id="5" name="Picture 4">
            <a:hlinkClick r:id="rId2"/>
            <a:extLst>
              <a:ext uri="{FF2B5EF4-FFF2-40B4-BE49-F238E27FC236}">
                <a16:creationId xmlns:a16="http://schemas.microsoft.com/office/drawing/2014/main" id="{B44241A2-E85A-DB4C-8D65-EDD69BCADD6E}"/>
              </a:ext>
            </a:extLst>
          </p:cNvPr>
          <p:cNvPicPr>
            <a:picLocks noChangeAspect="1"/>
          </p:cNvPicPr>
          <p:nvPr/>
        </p:nvPicPr>
        <p:blipFill>
          <a:blip r:embed="rId3"/>
          <a:stretch>
            <a:fillRect/>
          </a:stretch>
        </p:blipFill>
        <p:spPr>
          <a:xfrm>
            <a:off x="2909063" y="2029326"/>
            <a:ext cx="6416383" cy="3884828"/>
          </a:xfrm>
          <a:prstGeom prst="rect">
            <a:avLst/>
          </a:prstGeom>
        </p:spPr>
      </p:pic>
    </p:spTree>
    <p:extLst>
      <p:ext uri="{BB962C8B-B14F-4D97-AF65-F5344CB8AC3E}">
        <p14:creationId xmlns:p14="http://schemas.microsoft.com/office/powerpoint/2010/main" val="159200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Lean</a:t>
            </a:r>
          </a:p>
        </p:txBody>
      </p:sp>
      <p:sp>
        <p:nvSpPr>
          <p:cNvPr id="3" name="Content Placeholder 2"/>
          <p:cNvSpPr>
            <a:spLocks noGrp="1"/>
          </p:cNvSpPr>
          <p:nvPr>
            <p:ph sz="half" idx="1"/>
          </p:nvPr>
        </p:nvSpPr>
        <p:spPr>
          <a:xfrm>
            <a:off x="1049955" y="1948845"/>
            <a:ext cx="9584178" cy="2758622"/>
          </a:xfrm>
        </p:spPr>
        <p:txBody>
          <a:bodyPr>
            <a:noAutofit/>
          </a:bodyPr>
          <a:lstStyle/>
          <a:p>
            <a:pPr>
              <a:defRPr/>
            </a:pPr>
            <a:r>
              <a:rPr lang="en-US" sz="2600" b="1" dirty="0">
                <a:latin typeface="Calibri" panose="020F0502020204030204" pitchFamily="34" charset="0"/>
                <a:ea typeface="Arial Hebrew" charset="-79"/>
                <a:cs typeface="Calibri" panose="020F0502020204030204" pitchFamily="34" charset="0"/>
              </a:rPr>
              <a:t>The supply chain</a:t>
            </a:r>
          </a:p>
          <a:p>
            <a:pPr marL="320675" lvl="1" indent="0">
              <a:buClrTx/>
              <a:buFont typeface="Wingdings 2" panose="05020102010507070707" pitchFamily="18" charset="2"/>
              <a:buNone/>
              <a:defRPr/>
            </a:pPr>
            <a:r>
              <a:rPr lang="en-US" sz="2600" dirty="0">
                <a:solidFill>
                  <a:schemeClr val="tx1">
                    <a:lumMod val="65000"/>
                    <a:lumOff val="35000"/>
                  </a:schemeClr>
                </a:solidFill>
                <a:latin typeface="Calibri" panose="020F0502020204030204" pitchFamily="34" charset="0"/>
                <a:ea typeface="Arial Hebrew" charset="-79"/>
                <a:cs typeface="Calibri" panose="020F0502020204030204" pitchFamily="34" charset="0"/>
              </a:rPr>
              <a:t>Plan | Source | Make | Deliver | Return</a:t>
            </a:r>
          </a:p>
          <a:p>
            <a:pPr>
              <a:defRPr/>
            </a:pPr>
            <a:r>
              <a:rPr lang="en-US" sz="2600" b="1" dirty="0">
                <a:latin typeface="Calibri" panose="020F0502020204030204" pitchFamily="34" charset="0"/>
                <a:ea typeface="Arial Hebrew" charset="-79"/>
                <a:cs typeface="Calibri" panose="020F0502020204030204" pitchFamily="34" charset="0"/>
              </a:rPr>
              <a:t>Lean principles</a:t>
            </a:r>
          </a:p>
          <a:p>
            <a:pPr marL="320675" lvl="1" indent="0">
              <a:buClrTx/>
              <a:buFont typeface="Wingdings 2" panose="05020102010507070707" pitchFamily="18" charset="2"/>
              <a:buNone/>
              <a:defRPr/>
            </a:pPr>
            <a:r>
              <a:rPr lang="en-US" sz="2600" dirty="0">
                <a:solidFill>
                  <a:schemeClr val="tx1">
                    <a:lumMod val="65000"/>
                    <a:lumOff val="35000"/>
                  </a:schemeClr>
                </a:solidFill>
                <a:latin typeface="Calibri" panose="020F0502020204030204" pitchFamily="34" charset="0"/>
                <a:ea typeface="Arial Hebrew" charset="-79"/>
                <a:cs typeface="Calibri" panose="020F0502020204030204" pitchFamily="34" charset="0"/>
              </a:rPr>
              <a:t>Make what you need | One-piece flow | Visual aids</a:t>
            </a:r>
          </a:p>
          <a:p>
            <a:pPr>
              <a:defRPr/>
            </a:pPr>
            <a:r>
              <a:rPr lang="en-US" sz="2600" b="1" dirty="0">
                <a:latin typeface="Calibri" panose="020F0502020204030204" pitchFamily="34" charset="0"/>
                <a:ea typeface="Arial Hebrew" charset="-79"/>
                <a:cs typeface="Calibri" panose="020F0502020204030204" pitchFamily="34" charset="0"/>
              </a:rPr>
              <a:t>Eight Wastes</a:t>
            </a:r>
          </a:p>
          <a:p>
            <a:pPr marL="320675" lvl="1" indent="0">
              <a:buClrTx/>
              <a:buFont typeface="Wingdings 2" panose="05020102010507070707" pitchFamily="18" charset="2"/>
              <a:buNone/>
              <a:defRPr/>
            </a:pPr>
            <a:r>
              <a:rPr lang="en-US" sz="2600" dirty="0">
                <a:solidFill>
                  <a:schemeClr val="tx1">
                    <a:lumMod val="65000"/>
                    <a:lumOff val="35000"/>
                  </a:schemeClr>
                </a:solidFill>
                <a:latin typeface="Calibri" panose="020F0502020204030204" pitchFamily="34" charset="0"/>
                <a:ea typeface="Arial Hebrew" charset="-79"/>
                <a:cs typeface="Calibri" panose="020F0502020204030204" pitchFamily="34" charset="0"/>
              </a:rPr>
              <a:t>Waiting | Overproduction | Excess inventory | Defects |    Transporting | Unused creativity | Inappropriate processing | Excess motion</a:t>
            </a:r>
          </a:p>
          <a:p>
            <a:pPr marL="0" indent="0">
              <a:buNone/>
            </a:pP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39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Lean in Life</a:t>
            </a:r>
          </a:p>
        </p:txBody>
      </p:sp>
      <p:sp>
        <p:nvSpPr>
          <p:cNvPr id="3" name="Content Placeholder 2"/>
          <p:cNvSpPr>
            <a:spLocks noGrp="1"/>
          </p:cNvSpPr>
          <p:nvPr>
            <p:ph sz="half" idx="1"/>
          </p:nvPr>
        </p:nvSpPr>
        <p:spPr>
          <a:xfrm>
            <a:off x="829734" y="1823452"/>
            <a:ext cx="10210800" cy="3842355"/>
          </a:xfrm>
        </p:spPr>
        <p:txBody>
          <a:bodyPr>
            <a:noAutofit/>
          </a:bodyPr>
          <a:lstStyle/>
          <a:p>
            <a:pPr lvl="1" indent="-342900">
              <a:spcBef>
                <a:spcPts val="0"/>
              </a:spcBef>
              <a:buClr>
                <a:srgbClr val="505050"/>
              </a:buClr>
              <a:defRPr/>
            </a:pPr>
            <a:r>
              <a:rPr lang="en-US" sz="1700" kern="0" dirty="0">
                <a:solidFill>
                  <a:schemeClr val="tx1">
                    <a:lumMod val="95000"/>
                    <a:lumOff val="5000"/>
                  </a:schemeClr>
                </a:solidFill>
                <a:latin typeface="Calibri" panose="020F0502020204030204" pitchFamily="34" charset="0"/>
                <a:cs typeface="Calibri" panose="020F0502020204030204" pitchFamily="34" charset="0"/>
              </a:rPr>
              <a:t>Every time you finish a food item from the </a:t>
            </a:r>
            <a:r>
              <a:rPr lang="en-US" sz="1700" kern="0">
                <a:solidFill>
                  <a:schemeClr val="tx1">
                    <a:lumMod val="95000"/>
                    <a:lumOff val="5000"/>
                  </a:schemeClr>
                </a:solidFill>
                <a:latin typeface="Calibri" panose="020F0502020204030204" pitchFamily="34" charset="0"/>
                <a:cs typeface="Calibri" panose="020F0502020204030204" pitchFamily="34" charset="0"/>
              </a:rPr>
              <a:t>fridge or cupboard, </a:t>
            </a:r>
            <a:r>
              <a:rPr lang="en-US" sz="1700" kern="0" dirty="0">
                <a:solidFill>
                  <a:schemeClr val="tx1">
                    <a:lumMod val="95000"/>
                    <a:lumOff val="5000"/>
                  </a:schemeClr>
                </a:solidFill>
                <a:latin typeface="Calibri" panose="020F0502020204030204" pitchFamily="34" charset="0"/>
                <a:cs typeface="Calibri" panose="020F0502020204030204" pitchFamily="34" charset="0"/>
              </a:rPr>
              <a:t>write it down. Next time you go grocery shopping, only buy what’s on your list to keep your inventory at the correct level. </a:t>
            </a:r>
            <a:r>
              <a:rPr lang="en-US" sz="1700" b="1" kern="0" dirty="0">
                <a:solidFill>
                  <a:schemeClr val="tx1">
                    <a:lumMod val="95000"/>
                    <a:lumOff val="5000"/>
                  </a:schemeClr>
                </a:solidFill>
                <a:latin typeface="Calibri" panose="020F0502020204030204" pitchFamily="34" charset="0"/>
                <a:cs typeface="Calibri" panose="020F0502020204030204" pitchFamily="34" charset="0"/>
              </a:rPr>
              <a:t>(Excess inventory.)</a:t>
            </a:r>
          </a:p>
          <a:p>
            <a:pPr lvl="1" indent="-342900">
              <a:spcBef>
                <a:spcPts val="0"/>
              </a:spcBef>
              <a:buClr>
                <a:srgbClr val="505050"/>
              </a:buClr>
              <a:defRPr/>
            </a:pPr>
            <a:r>
              <a:rPr lang="en-US" sz="1700" kern="0" dirty="0">
                <a:solidFill>
                  <a:schemeClr val="tx1">
                    <a:lumMod val="95000"/>
                    <a:lumOff val="5000"/>
                  </a:schemeClr>
                </a:solidFill>
                <a:latin typeface="Calibri" panose="020F0502020204030204" pitchFamily="34" charset="0"/>
                <a:cs typeface="Calibri" panose="020F0502020204030204" pitchFamily="34" charset="0"/>
              </a:rPr>
              <a:t>Keep your personal items in one place, after using them, return them to their proper place. This way you never spend time searching because your items are always in the right place. </a:t>
            </a:r>
            <a:r>
              <a:rPr lang="en-US" sz="1700" b="1" kern="0" dirty="0">
                <a:solidFill>
                  <a:schemeClr val="tx1">
                    <a:lumMod val="95000"/>
                    <a:lumOff val="5000"/>
                  </a:schemeClr>
                </a:solidFill>
                <a:latin typeface="Calibri" panose="020F0502020204030204" pitchFamily="34" charset="0"/>
                <a:cs typeface="Calibri" panose="020F0502020204030204" pitchFamily="34" charset="0"/>
              </a:rPr>
              <a:t>(Waiting and excess motion.)</a:t>
            </a:r>
          </a:p>
          <a:p>
            <a:pPr lvl="1" indent="-342900">
              <a:spcBef>
                <a:spcPts val="0"/>
              </a:spcBef>
              <a:buClr>
                <a:srgbClr val="505050"/>
              </a:buClr>
              <a:defRPr/>
            </a:pPr>
            <a:r>
              <a:rPr lang="en-US" sz="1700" kern="0" dirty="0">
                <a:solidFill>
                  <a:schemeClr val="tx1">
                    <a:lumMod val="95000"/>
                    <a:lumOff val="5000"/>
                  </a:schemeClr>
                </a:solidFill>
                <a:latin typeface="Calibri" panose="020F0502020204030204" pitchFamily="34" charset="0"/>
                <a:cs typeface="Calibri" panose="020F0502020204030204" pitchFamily="34" charset="0"/>
              </a:rPr>
              <a:t>Fold your clothes right from the dryer and put them away to avoid the defects of wrinkles. </a:t>
            </a:r>
            <a:r>
              <a:rPr lang="en-US" sz="1700" b="1" kern="0" dirty="0">
                <a:solidFill>
                  <a:schemeClr val="tx1">
                    <a:lumMod val="95000"/>
                    <a:lumOff val="5000"/>
                  </a:schemeClr>
                </a:solidFill>
                <a:latin typeface="Calibri" panose="020F0502020204030204" pitchFamily="34" charset="0"/>
                <a:cs typeface="Calibri" panose="020F0502020204030204" pitchFamily="34" charset="0"/>
              </a:rPr>
              <a:t>(Waiting, defects, and excess motion.)</a:t>
            </a:r>
          </a:p>
          <a:p>
            <a:pPr lvl="1" indent="-342900">
              <a:spcBef>
                <a:spcPts val="0"/>
              </a:spcBef>
              <a:buClr>
                <a:srgbClr val="505050"/>
              </a:buClr>
              <a:defRPr/>
            </a:pPr>
            <a:r>
              <a:rPr lang="en-US" sz="1700" kern="0" dirty="0">
                <a:solidFill>
                  <a:schemeClr val="tx1">
                    <a:lumMod val="95000"/>
                    <a:lumOff val="5000"/>
                  </a:schemeClr>
                </a:solidFill>
                <a:latin typeface="Calibri" panose="020F0502020204030204" pitchFamily="34" charset="0"/>
                <a:cs typeface="Calibri" panose="020F0502020204030204" pitchFamily="34" charset="0"/>
              </a:rPr>
              <a:t>If you want a snack late at night, remember to brush your teeth after, not before. </a:t>
            </a:r>
            <a:r>
              <a:rPr lang="en-US" sz="1700" b="1" kern="0" dirty="0">
                <a:solidFill>
                  <a:schemeClr val="tx1">
                    <a:lumMod val="95000"/>
                    <a:lumOff val="5000"/>
                  </a:schemeClr>
                </a:solidFill>
                <a:latin typeface="Calibri" panose="020F0502020204030204" pitchFamily="34" charset="0"/>
                <a:cs typeface="Calibri" panose="020F0502020204030204" pitchFamily="34" charset="0"/>
              </a:rPr>
              <a:t>(Inappropriate processing.)</a:t>
            </a:r>
          </a:p>
          <a:p>
            <a:pPr lvl="1" indent="-342900">
              <a:spcBef>
                <a:spcPts val="0"/>
              </a:spcBef>
              <a:buClr>
                <a:srgbClr val="505050"/>
              </a:buClr>
              <a:defRPr/>
            </a:pPr>
            <a:r>
              <a:rPr lang="en-US" sz="1700" kern="0" dirty="0">
                <a:solidFill>
                  <a:schemeClr val="tx1">
                    <a:lumMod val="95000"/>
                    <a:lumOff val="5000"/>
                  </a:schemeClr>
                </a:solidFill>
                <a:latin typeface="Calibri" panose="020F0502020204030204" pitchFamily="34" charset="0"/>
                <a:cs typeface="Calibri" panose="020F0502020204030204" pitchFamily="34" charset="0"/>
              </a:rPr>
              <a:t>When studying for an exam; read the information first, highlight key points, transfer the information to flashcards, and take practice exams to ensure you have a structured process. </a:t>
            </a:r>
            <a:r>
              <a:rPr lang="en-US" sz="1700" b="1" kern="0" dirty="0">
                <a:solidFill>
                  <a:schemeClr val="tx1">
                    <a:lumMod val="95000"/>
                    <a:lumOff val="5000"/>
                  </a:schemeClr>
                </a:solidFill>
                <a:latin typeface="Calibri" panose="020F0502020204030204" pitchFamily="34" charset="0"/>
                <a:cs typeface="Calibri" panose="020F0502020204030204" pitchFamily="34" charset="0"/>
              </a:rPr>
              <a:t>(Excess motion, inappropriate processing.)</a:t>
            </a:r>
          </a:p>
          <a:p>
            <a:pPr lvl="1" indent="-342900">
              <a:spcBef>
                <a:spcPts val="0"/>
              </a:spcBef>
              <a:buClr>
                <a:srgbClr val="505050"/>
              </a:buClr>
              <a:defRPr/>
            </a:pPr>
            <a:r>
              <a:rPr lang="en-US" sz="1700" kern="0" dirty="0">
                <a:solidFill>
                  <a:schemeClr val="tx1">
                    <a:lumMod val="95000"/>
                    <a:lumOff val="5000"/>
                  </a:schemeClr>
                </a:solidFill>
                <a:latin typeface="Calibri" panose="020F0502020204030204" pitchFamily="34" charset="0"/>
                <a:cs typeface="Calibri" panose="020F0502020204030204" pitchFamily="34" charset="0"/>
              </a:rPr>
              <a:t>When managing school and extracurricular deadliness; schedule your tasks, and start working on harder tasks first. That way you can allocate time to all of your tasks and avoid cramming too much work into one sitting. </a:t>
            </a:r>
            <a:r>
              <a:rPr lang="en-US" sz="1700" b="1" kern="0" dirty="0">
                <a:solidFill>
                  <a:schemeClr val="tx1">
                    <a:lumMod val="95000"/>
                    <a:lumOff val="5000"/>
                  </a:schemeClr>
                </a:solidFill>
                <a:latin typeface="Calibri" panose="020F0502020204030204" pitchFamily="34" charset="0"/>
                <a:cs typeface="Calibri" panose="020F0502020204030204" pitchFamily="34" charset="0"/>
              </a:rPr>
              <a:t>(Waiting, overproduction.)</a:t>
            </a:r>
          </a:p>
        </p:txBody>
      </p:sp>
    </p:spTree>
    <p:extLst>
      <p:ext uri="{BB962C8B-B14F-4D97-AF65-F5344CB8AC3E}">
        <p14:creationId xmlns:p14="http://schemas.microsoft.com/office/powerpoint/2010/main" val="4022659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103822"/>
            <a:ext cx="10515600" cy="2852737"/>
          </a:xfrm>
        </p:spPr>
        <p:txBody>
          <a:bodyPr/>
          <a:lstStyle/>
          <a:p>
            <a:pPr algn="ctr"/>
            <a:r>
              <a:rPr lang="en-US" dirty="0"/>
              <a:t>Thank you for participating!</a:t>
            </a:r>
          </a:p>
        </p:txBody>
      </p:sp>
      <p:pic>
        <p:nvPicPr>
          <p:cNvPr id="1026" name="Picture 2" descr="A group of children holding books&#10;&#10;AI-generated content may be incorrect.">
            <a:extLst>
              <a:ext uri="{FF2B5EF4-FFF2-40B4-BE49-F238E27FC236}">
                <a16:creationId xmlns:a16="http://schemas.microsoft.com/office/drawing/2014/main" id="{6D45F70E-4023-D61D-000C-EDC8E0DC6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109" y="703522"/>
            <a:ext cx="572452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5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My Story</a:t>
            </a:r>
          </a:p>
        </p:txBody>
      </p:sp>
      <p:pic>
        <p:nvPicPr>
          <p:cNvPr id="4" name="Picture 3">
            <a:extLst>
              <a:ext uri="{FF2B5EF4-FFF2-40B4-BE49-F238E27FC236}">
                <a16:creationId xmlns:a16="http://schemas.microsoft.com/office/drawing/2014/main" id="{BF799552-A76A-964A-9F7C-8948CB6AD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00000">
            <a:off x="8086202" y="2880307"/>
            <a:ext cx="1990833" cy="5790007"/>
          </a:xfrm>
          <a:prstGeom prst="rect">
            <a:avLst/>
          </a:prstGeom>
        </p:spPr>
      </p:pic>
      <p:pic>
        <p:nvPicPr>
          <p:cNvPr id="8" name="Picture 7">
            <a:extLst>
              <a:ext uri="{FF2B5EF4-FFF2-40B4-BE49-F238E27FC236}">
                <a16:creationId xmlns:a16="http://schemas.microsoft.com/office/drawing/2014/main" id="{38C8690D-1129-5145-8D72-D2D54060F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9716">
            <a:off x="10197009" y="2252194"/>
            <a:ext cx="1978268" cy="5738490"/>
          </a:xfrm>
          <a:prstGeom prst="rect">
            <a:avLst/>
          </a:prstGeom>
        </p:spPr>
      </p:pic>
    </p:spTree>
    <p:extLst>
      <p:ext uri="{BB962C8B-B14F-4D97-AF65-F5344CB8AC3E}">
        <p14:creationId xmlns:p14="http://schemas.microsoft.com/office/powerpoint/2010/main" val="171188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(delete if not using)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7855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Supply Chain?</a:t>
            </a:r>
          </a:p>
        </p:txBody>
      </p:sp>
      <p:pic>
        <p:nvPicPr>
          <p:cNvPr id="4" name="Picture 3">
            <a:extLst>
              <a:ext uri="{FF2B5EF4-FFF2-40B4-BE49-F238E27FC236}">
                <a16:creationId xmlns:a16="http://schemas.microsoft.com/office/drawing/2014/main" id="{62E9B38F-884F-CD41-BE2E-B3B1C7A22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8421">
            <a:off x="8443604" y="466773"/>
            <a:ext cx="1654970" cy="2820304"/>
          </a:xfrm>
          <a:prstGeom prst="rect">
            <a:avLst/>
          </a:prstGeom>
        </p:spPr>
      </p:pic>
      <p:pic>
        <p:nvPicPr>
          <p:cNvPr id="6" name="Picture 5">
            <a:extLst>
              <a:ext uri="{FF2B5EF4-FFF2-40B4-BE49-F238E27FC236}">
                <a16:creationId xmlns:a16="http://schemas.microsoft.com/office/drawing/2014/main" id="{2453BA5E-852D-9D4C-9F2D-29FA3C26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746" y="2416545"/>
            <a:ext cx="2473203" cy="3289988"/>
          </a:xfrm>
          <a:prstGeom prst="rect">
            <a:avLst/>
          </a:prstGeom>
        </p:spPr>
      </p:pic>
      <p:pic>
        <p:nvPicPr>
          <p:cNvPr id="15" name="Picture 14">
            <a:extLst>
              <a:ext uri="{FF2B5EF4-FFF2-40B4-BE49-F238E27FC236}">
                <a16:creationId xmlns:a16="http://schemas.microsoft.com/office/drawing/2014/main" id="{560D267B-BD5B-924D-8FDE-956909C5E5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7624" y="2919666"/>
            <a:ext cx="3826932" cy="2963215"/>
          </a:xfrm>
          <a:prstGeom prst="rect">
            <a:avLst/>
          </a:prstGeom>
        </p:spPr>
      </p:pic>
      <p:pic>
        <p:nvPicPr>
          <p:cNvPr id="17" name="Picture 16">
            <a:extLst>
              <a:ext uri="{FF2B5EF4-FFF2-40B4-BE49-F238E27FC236}">
                <a16:creationId xmlns:a16="http://schemas.microsoft.com/office/drawing/2014/main" id="{5B9F4A48-2A4E-5E46-8E67-CA8C782037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955" y="2257668"/>
            <a:ext cx="2939918" cy="3448865"/>
          </a:xfrm>
          <a:prstGeom prst="rect">
            <a:avLst/>
          </a:prstGeom>
        </p:spPr>
      </p:pic>
    </p:spTree>
    <p:extLst>
      <p:ext uri="{BB962C8B-B14F-4D97-AF65-F5344CB8AC3E}">
        <p14:creationId xmlns:p14="http://schemas.microsoft.com/office/powerpoint/2010/main" val="82009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of a Supply Chain?</a:t>
            </a:r>
          </a:p>
        </p:txBody>
      </p:sp>
      <p:sp>
        <p:nvSpPr>
          <p:cNvPr id="44" name="Rectangle 43">
            <a:extLst>
              <a:ext uri="{FF2B5EF4-FFF2-40B4-BE49-F238E27FC236}">
                <a16:creationId xmlns:a16="http://schemas.microsoft.com/office/drawing/2014/main" id="{4B9397A0-90E1-6545-9EAA-E9498926DCAB}"/>
              </a:ext>
            </a:extLst>
          </p:cNvPr>
          <p:cNvSpPr/>
          <p:nvPr/>
        </p:nvSpPr>
        <p:spPr>
          <a:xfrm>
            <a:off x="1293031" y="2059435"/>
            <a:ext cx="1823046" cy="3624371"/>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2">
            <a:extLst>
              <a:ext uri="{FF2B5EF4-FFF2-40B4-BE49-F238E27FC236}">
                <a16:creationId xmlns:a16="http://schemas.microsoft.com/office/drawing/2014/main" id="{9D979542-24E2-154B-AB7E-A6DACD07117D}"/>
              </a:ext>
            </a:extLst>
          </p:cNvPr>
          <p:cNvSpPr txBox="1">
            <a:spLocks/>
          </p:cNvSpPr>
          <p:nvPr/>
        </p:nvSpPr>
        <p:spPr>
          <a:xfrm>
            <a:off x="1293030" y="2304155"/>
            <a:ext cx="1823047"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FFF100"/>
                </a:solidFill>
              </a:rPr>
              <a:t>Plan</a:t>
            </a:r>
          </a:p>
        </p:txBody>
      </p:sp>
      <p:sp>
        <p:nvSpPr>
          <p:cNvPr id="46" name="Content Placeholder 2">
            <a:extLst>
              <a:ext uri="{FF2B5EF4-FFF2-40B4-BE49-F238E27FC236}">
                <a16:creationId xmlns:a16="http://schemas.microsoft.com/office/drawing/2014/main" id="{083D699D-52AE-8145-9216-41EDD800ABB2}"/>
              </a:ext>
            </a:extLst>
          </p:cNvPr>
          <p:cNvSpPr txBox="1">
            <a:spLocks/>
          </p:cNvSpPr>
          <p:nvPr/>
        </p:nvSpPr>
        <p:spPr>
          <a:xfrm>
            <a:off x="1430736" y="2994595"/>
            <a:ext cx="1650125" cy="232363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F100"/>
                </a:solidFill>
              </a:rPr>
              <a:t>Develop a plan for sourcing materials and making products based on customer needs and constraints.</a:t>
            </a:r>
          </a:p>
        </p:txBody>
      </p:sp>
      <p:sp>
        <p:nvSpPr>
          <p:cNvPr id="47" name="Rectangle 46">
            <a:extLst>
              <a:ext uri="{FF2B5EF4-FFF2-40B4-BE49-F238E27FC236}">
                <a16:creationId xmlns:a16="http://schemas.microsoft.com/office/drawing/2014/main" id="{820DF4BD-360A-DE49-A7F7-F165A625F1AF}"/>
              </a:ext>
            </a:extLst>
          </p:cNvPr>
          <p:cNvSpPr/>
          <p:nvPr/>
        </p:nvSpPr>
        <p:spPr>
          <a:xfrm>
            <a:off x="3218567" y="2059435"/>
            <a:ext cx="1823046" cy="3624371"/>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ontent Placeholder 2">
            <a:extLst>
              <a:ext uri="{FF2B5EF4-FFF2-40B4-BE49-F238E27FC236}">
                <a16:creationId xmlns:a16="http://schemas.microsoft.com/office/drawing/2014/main" id="{CB454D23-7362-6442-BB4C-5B603FCB03D6}"/>
              </a:ext>
            </a:extLst>
          </p:cNvPr>
          <p:cNvSpPr txBox="1">
            <a:spLocks/>
          </p:cNvSpPr>
          <p:nvPr/>
        </p:nvSpPr>
        <p:spPr>
          <a:xfrm>
            <a:off x="3218566" y="2304155"/>
            <a:ext cx="1823047"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FFF100"/>
                </a:solidFill>
              </a:rPr>
              <a:t>Source</a:t>
            </a:r>
          </a:p>
        </p:txBody>
      </p:sp>
      <p:sp>
        <p:nvSpPr>
          <p:cNvPr id="49" name="Content Placeholder 2">
            <a:extLst>
              <a:ext uri="{FF2B5EF4-FFF2-40B4-BE49-F238E27FC236}">
                <a16:creationId xmlns:a16="http://schemas.microsoft.com/office/drawing/2014/main" id="{A6F5E987-1079-FD4D-8539-C3586CE1E058}"/>
              </a:ext>
            </a:extLst>
          </p:cNvPr>
          <p:cNvSpPr txBox="1">
            <a:spLocks/>
          </p:cNvSpPr>
          <p:nvPr/>
        </p:nvSpPr>
        <p:spPr>
          <a:xfrm>
            <a:off x="3356272" y="2994595"/>
            <a:ext cx="1650125" cy="14407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F100"/>
                </a:solidFill>
              </a:rPr>
              <a:t>Purchase the materials and products needed to manufacture.</a:t>
            </a:r>
          </a:p>
        </p:txBody>
      </p:sp>
      <p:sp>
        <p:nvSpPr>
          <p:cNvPr id="50" name="Rectangle 49">
            <a:extLst>
              <a:ext uri="{FF2B5EF4-FFF2-40B4-BE49-F238E27FC236}">
                <a16:creationId xmlns:a16="http://schemas.microsoft.com/office/drawing/2014/main" id="{2078EBA1-BA7B-0F49-9801-CCFC9D0138AB}"/>
              </a:ext>
            </a:extLst>
          </p:cNvPr>
          <p:cNvSpPr/>
          <p:nvPr/>
        </p:nvSpPr>
        <p:spPr>
          <a:xfrm>
            <a:off x="5144103" y="2059435"/>
            <a:ext cx="1823046" cy="3624371"/>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ontent Placeholder 2">
            <a:extLst>
              <a:ext uri="{FF2B5EF4-FFF2-40B4-BE49-F238E27FC236}">
                <a16:creationId xmlns:a16="http://schemas.microsoft.com/office/drawing/2014/main" id="{FB9BCB6A-698B-024E-97A8-C6AF83FC5D57}"/>
              </a:ext>
            </a:extLst>
          </p:cNvPr>
          <p:cNvSpPr txBox="1">
            <a:spLocks/>
          </p:cNvSpPr>
          <p:nvPr/>
        </p:nvSpPr>
        <p:spPr>
          <a:xfrm>
            <a:off x="5144102" y="2304155"/>
            <a:ext cx="1823047"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FFF100"/>
                </a:solidFill>
              </a:rPr>
              <a:t>Make</a:t>
            </a:r>
          </a:p>
        </p:txBody>
      </p:sp>
      <p:sp>
        <p:nvSpPr>
          <p:cNvPr id="52" name="Content Placeholder 2">
            <a:extLst>
              <a:ext uri="{FF2B5EF4-FFF2-40B4-BE49-F238E27FC236}">
                <a16:creationId xmlns:a16="http://schemas.microsoft.com/office/drawing/2014/main" id="{856AED75-4D2E-CA45-80BC-747DD930BFFA}"/>
              </a:ext>
            </a:extLst>
          </p:cNvPr>
          <p:cNvSpPr txBox="1">
            <a:spLocks/>
          </p:cNvSpPr>
          <p:nvPr/>
        </p:nvSpPr>
        <p:spPr>
          <a:xfrm>
            <a:off x="5281808" y="2994595"/>
            <a:ext cx="1650125" cy="120954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F100"/>
                </a:solidFill>
              </a:rPr>
              <a:t>Transform or</a:t>
            </a:r>
            <a:br>
              <a:rPr lang="en-US" sz="1800" dirty="0">
                <a:solidFill>
                  <a:srgbClr val="FFF100"/>
                </a:solidFill>
              </a:rPr>
            </a:br>
            <a:r>
              <a:rPr lang="en-US" sz="1800" dirty="0">
                <a:solidFill>
                  <a:srgbClr val="FFF100"/>
                </a:solidFill>
              </a:rPr>
              <a:t>manufacture the product to a finished state.</a:t>
            </a:r>
          </a:p>
        </p:txBody>
      </p:sp>
      <p:sp>
        <p:nvSpPr>
          <p:cNvPr id="53" name="Rectangle 52">
            <a:extLst>
              <a:ext uri="{FF2B5EF4-FFF2-40B4-BE49-F238E27FC236}">
                <a16:creationId xmlns:a16="http://schemas.microsoft.com/office/drawing/2014/main" id="{A09C06F4-54D3-4145-BA67-18B6E281B98C}"/>
              </a:ext>
            </a:extLst>
          </p:cNvPr>
          <p:cNvSpPr/>
          <p:nvPr/>
        </p:nvSpPr>
        <p:spPr>
          <a:xfrm>
            <a:off x="7069638" y="2059435"/>
            <a:ext cx="1823046" cy="3624371"/>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ontent Placeholder 2">
            <a:extLst>
              <a:ext uri="{FF2B5EF4-FFF2-40B4-BE49-F238E27FC236}">
                <a16:creationId xmlns:a16="http://schemas.microsoft.com/office/drawing/2014/main" id="{21E319D2-C86B-4545-B7D0-15D3A1105F97}"/>
              </a:ext>
            </a:extLst>
          </p:cNvPr>
          <p:cNvSpPr txBox="1">
            <a:spLocks/>
          </p:cNvSpPr>
          <p:nvPr/>
        </p:nvSpPr>
        <p:spPr>
          <a:xfrm>
            <a:off x="7069637" y="2304155"/>
            <a:ext cx="1823047"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FFF100"/>
                </a:solidFill>
              </a:rPr>
              <a:t>Deliver</a:t>
            </a:r>
          </a:p>
        </p:txBody>
      </p:sp>
      <p:sp>
        <p:nvSpPr>
          <p:cNvPr id="55" name="Content Placeholder 2">
            <a:extLst>
              <a:ext uri="{FF2B5EF4-FFF2-40B4-BE49-F238E27FC236}">
                <a16:creationId xmlns:a16="http://schemas.microsoft.com/office/drawing/2014/main" id="{D6B12A8E-5E4F-0148-ABEB-CA9B7AA9CF49}"/>
              </a:ext>
            </a:extLst>
          </p:cNvPr>
          <p:cNvSpPr txBox="1">
            <a:spLocks/>
          </p:cNvSpPr>
          <p:nvPr/>
        </p:nvSpPr>
        <p:spPr>
          <a:xfrm>
            <a:off x="7207343" y="2994595"/>
            <a:ext cx="1650125" cy="120954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F100"/>
                </a:solidFill>
              </a:rPr>
              <a:t>Provide the product to customers (logistics).</a:t>
            </a:r>
          </a:p>
        </p:txBody>
      </p:sp>
      <p:sp>
        <p:nvSpPr>
          <p:cNvPr id="56" name="Rectangle 55">
            <a:extLst>
              <a:ext uri="{FF2B5EF4-FFF2-40B4-BE49-F238E27FC236}">
                <a16:creationId xmlns:a16="http://schemas.microsoft.com/office/drawing/2014/main" id="{EA757545-840A-FE45-863D-DB1EB0E249A8}"/>
              </a:ext>
            </a:extLst>
          </p:cNvPr>
          <p:cNvSpPr/>
          <p:nvPr/>
        </p:nvSpPr>
        <p:spPr>
          <a:xfrm>
            <a:off x="8995174" y="2059435"/>
            <a:ext cx="1823046" cy="3624371"/>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ntent Placeholder 2">
            <a:extLst>
              <a:ext uri="{FF2B5EF4-FFF2-40B4-BE49-F238E27FC236}">
                <a16:creationId xmlns:a16="http://schemas.microsoft.com/office/drawing/2014/main" id="{C6A6BA56-345D-E345-BD39-07C795F9C753}"/>
              </a:ext>
            </a:extLst>
          </p:cNvPr>
          <p:cNvSpPr txBox="1">
            <a:spLocks/>
          </p:cNvSpPr>
          <p:nvPr/>
        </p:nvSpPr>
        <p:spPr>
          <a:xfrm>
            <a:off x="8995173" y="2304155"/>
            <a:ext cx="1823047"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FFF100"/>
                </a:solidFill>
              </a:rPr>
              <a:t>Return</a:t>
            </a:r>
          </a:p>
        </p:txBody>
      </p:sp>
      <p:sp>
        <p:nvSpPr>
          <p:cNvPr id="58" name="Content Placeholder 2">
            <a:extLst>
              <a:ext uri="{FF2B5EF4-FFF2-40B4-BE49-F238E27FC236}">
                <a16:creationId xmlns:a16="http://schemas.microsoft.com/office/drawing/2014/main" id="{4E5CA2DF-B519-DC45-A6CA-0156E67084F7}"/>
              </a:ext>
            </a:extLst>
          </p:cNvPr>
          <p:cNvSpPr txBox="1">
            <a:spLocks/>
          </p:cNvSpPr>
          <p:nvPr/>
        </p:nvSpPr>
        <p:spPr>
          <a:xfrm>
            <a:off x="9132879" y="2994595"/>
            <a:ext cx="1650125" cy="120954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F100"/>
                </a:solidFill>
              </a:rPr>
              <a:t>Handle products returned by customers.</a:t>
            </a:r>
          </a:p>
        </p:txBody>
      </p:sp>
    </p:spTree>
    <p:extLst>
      <p:ext uri="{BB962C8B-B14F-4D97-AF65-F5344CB8AC3E}">
        <p14:creationId xmlns:p14="http://schemas.microsoft.com/office/powerpoint/2010/main" val="73942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Link 1: Plan</a:t>
            </a:r>
          </a:p>
        </p:txBody>
      </p:sp>
      <p:sp>
        <p:nvSpPr>
          <p:cNvPr id="18" name="Rectangle 17">
            <a:extLst>
              <a:ext uri="{FF2B5EF4-FFF2-40B4-BE49-F238E27FC236}">
                <a16:creationId xmlns:a16="http://schemas.microsoft.com/office/drawing/2014/main" id="{0E5A78A0-56CC-4A4B-819B-F9302D0E70ED}"/>
              </a:ext>
            </a:extLst>
          </p:cNvPr>
          <p:cNvSpPr/>
          <p:nvPr/>
        </p:nvSpPr>
        <p:spPr>
          <a:xfrm>
            <a:off x="1288015" y="2878667"/>
            <a:ext cx="3208713" cy="2667732"/>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53A9F74B-4871-2840-8309-B6284754872B}"/>
              </a:ext>
            </a:extLst>
          </p:cNvPr>
          <p:cNvSpPr txBox="1">
            <a:spLocks/>
          </p:cNvSpPr>
          <p:nvPr/>
        </p:nvSpPr>
        <p:spPr>
          <a:xfrm>
            <a:off x="1503688" y="3134336"/>
            <a:ext cx="2777363"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FFF100"/>
                </a:solidFill>
              </a:rPr>
              <a:t>Plan</a:t>
            </a:r>
          </a:p>
        </p:txBody>
      </p:sp>
      <p:sp>
        <p:nvSpPr>
          <p:cNvPr id="20" name="Content Placeholder 2">
            <a:extLst>
              <a:ext uri="{FF2B5EF4-FFF2-40B4-BE49-F238E27FC236}">
                <a16:creationId xmlns:a16="http://schemas.microsoft.com/office/drawing/2014/main" id="{3F3D4BFC-71AF-8B49-9AF3-145E56569B4D}"/>
              </a:ext>
            </a:extLst>
          </p:cNvPr>
          <p:cNvSpPr txBox="1">
            <a:spLocks/>
          </p:cNvSpPr>
          <p:nvPr/>
        </p:nvSpPr>
        <p:spPr>
          <a:xfrm>
            <a:off x="1503688" y="3751940"/>
            <a:ext cx="2777363" cy="13280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FFF100"/>
                </a:solidFill>
              </a:rPr>
              <a:t>Develop a plan for sourcing the materials and making the products.</a:t>
            </a:r>
          </a:p>
        </p:txBody>
      </p:sp>
      <p:sp>
        <p:nvSpPr>
          <p:cNvPr id="25" name="Oval 24">
            <a:extLst>
              <a:ext uri="{FF2B5EF4-FFF2-40B4-BE49-F238E27FC236}">
                <a16:creationId xmlns:a16="http://schemas.microsoft.com/office/drawing/2014/main" id="{37FCD75F-69DA-BE49-9F89-DCAC4156EA6F}"/>
              </a:ext>
            </a:extLst>
          </p:cNvPr>
          <p:cNvSpPr/>
          <p:nvPr/>
        </p:nvSpPr>
        <p:spPr>
          <a:xfrm>
            <a:off x="6056676" y="1978468"/>
            <a:ext cx="3567931" cy="3567931"/>
          </a:xfrm>
          <a:prstGeom prst="ellipse">
            <a:avLst/>
          </a:prstGeom>
          <a:noFill/>
          <a:ln w="130175">
            <a:solidFill>
              <a:srgbClr val="873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166601-DE12-EE43-9BFA-F70917FEA16E}"/>
              </a:ext>
            </a:extLst>
          </p:cNvPr>
          <p:cNvSpPr/>
          <p:nvPr/>
        </p:nvSpPr>
        <p:spPr>
          <a:xfrm>
            <a:off x="5668861" y="2629097"/>
            <a:ext cx="1145627" cy="11456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DDA0E4-0EDC-C649-8024-D6768E24DE16}"/>
              </a:ext>
            </a:extLst>
          </p:cNvPr>
          <p:cNvSpPr/>
          <p:nvPr/>
        </p:nvSpPr>
        <p:spPr>
          <a:xfrm>
            <a:off x="7267828" y="1429241"/>
            <a:ext cx="1145627" cy="114562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8" name="Oval 27">
            <a:extLst>
              <a:ext uri="{FF2B5EF4-FFF2-40B4-BE49-F238E27FC236}">
                <a16:creationId xmlns:a16="http://schemas.microsoft.com/office/drawing/2014/main" id="{2D3A4BC0-7969-6B44-BDA9-EDECF5E3B9F4}"/>
              </a:ext>
            </a:extLst>
          </p:cNvPr>
          <p:cNvSpPr/>
          <p:nvPr/>
        </p:nvSpPr>
        <p:spPr>
          <a:xfrm>
            <a:off x="8869952" y="2629097"/>
            <a:ext cx="1145627" cy="114562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CC1A990-209F-A741-859C-4C6D34A19870}"/>
              </a:ext>
            </a:extLst>
          </p:cNvPr>
          <p:cNvSpPr/>
          <p:nvPr/>
        </p:nvSpPr>
        <p:spPr>
          <a:xfrm>
            <a:off x="6190221" y="4525901"/>
            <a:ext cx="1145627" cy="11456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594C38-30EB-E440-9683-82DFF41CAE52}"/>
              </a:ext>
            </a:extLst>
          </p:cNvPr>
          <p:cNvSpPr/>
          <p:nvPr/>
        </p:nvSpPr>
        <p:spPr>
          <a:xfrm>
            <a:off x="8383677" y="4525901"/>
            <a:ext cx="1145627" cy="114562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634684C-274F-D24A-B854-E5CBC6BD48C4}"/>
              </a:ext>
            </a:extLst>
          </p:cNvPr>
          <p:cNvSpPr/>
          <p:nvPr/>
        </p:nvSpPr>
        <p:spPr>
          <a:xfrm>
            <a:off x="7017853" y="2939645"/>
            <a:ext cx="1645576" cy="1645576"/>
          </a:xfrm>
          <a:prstGeom prst="ellipse">
            <a:avLst/>
          </a:prstGeom>
          <a:solidFill>
            <a:srgbClr val="873452"/>
          </a:solidFill>
          <a:ln>
            <a:solidFill>
              <a:srgbClr val="873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0B730721-44BB-284C-9658-CBE977D68127}"/>
              </a:ext>
            </a:extLst>
          </p:cNvPr>
          <p:cNvSpPr txBox="1">
            <a:spLocks/>
          </p:cNvSpPr>
          <p:nvPr/>
        </p:nvSpPr>
        <p:spPr>
          <a:xfrm>
            <a:off x="7277098" y="1658210"/>
            <a:ext cx="116060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Material </a:t>
            </a:r>
          </a:p>
          <a:p>
            <a:pPr marL="0" indent="0" algn="ctr">
              <a:spcBef>
                <a:spcPts val="0"/>
              </a:spcBef>
              <a:buNone/>
            </a:pPr>
            <a:r>
              <a:rPr lang="en-US" sz="1350" b="1" dirty="0">
                <a:solidFill>
                  <a:schemeClr val="bg1"/>
                </a:solidFill>
              </a:rPr>
              <a:t>requirement</a:t>
            </a:r>
          </a:p>
          <a:p>
            <a:pPr marL="0" indent="0" algn="ctr">
              <a:spcBef>
                <a:spcPts val="0"/>
              </a:spcBef>
              <a:buNone/>
            </a:pPr>
            <a:r>
              <a:rPr lang="en-US" sz="1350" b="1" dirty="0">
                <a:solidFill>
                  <a:schemeClr val="bg1"/>
                </a:solidFill>
              </a:rPr>
              <a:t>planning</a:t>
            </a:r>
          </a:p>
          <a:p>
            <a:pPr marL="0" indent="0">
              <a:spcBef>
                <a:spcPts val="0"/>
              </a:spcBef>
              <a:buNone/>
            </a:pPr>
            <a:endParaRPr lang="en-US" sz="1350" b="1" dirty="0">
              <a:solidFill>
                <a:schemeClr val="bg1"/>
              </a:solidFill>
            </a:endParaRPr>
          </a:p>
        </p:txBody>
      </p:sp>
      <p:sp>
        <p:nvSpPr>
          <p:cNvPr id="33" name="Content Placeholder 2">
            <a:extLst>
              <a:ext uri="{FF2B5EF4-FFF2-40B4-BE49-F238E27FC236}">
                <a16:creationId xmlns:a16="http://schemas.microsoft.com/office/drawing/2014/main" id="{55B2A25E-B300-224C-B284-D4639D8116F2}"/>
              </a:ext>
            </a:extLst>
          </p:cNvPr>
          <p:cNvSpPr txBox="1">
            <a:spLocks/>
          </p:cNvSpPr>
          <p:nvPr/>
        </p:nvSpPr>
        <p:spPr>
          <a:xfrm>
            <a:off x="8872141" y="2919325"/>
            <a:ext cx="116060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Parts</a:t>
            </a:r>
          </a:p>
          <a:p>
            <a:pPr marL="0" indent="0" algn="ctr">
              <a:spcBef>
                <a:spcPts val="0"/>
              </a:spcBef>
              <a:buNone/>
            </a:pPr>
            <a:r>
              <a:rPr lang="en-US" sz="1350" b="1" dirty="0">
                <a:solidFill>
                  <a:schemeClr val="bg1"/>
                </a:solidFill>
              </a:rPr>
              <a:t>procurement</a:t>
            </a:r>
          </a:p>
          <a:p>
            <a:pPr marL="0" indent="0">
              <a:spcBef>
                <a:spcPts val="0"/>
              </a:spcBef>
              <a:buNone/>
            </a:pPr>
            <a:endParaRPr lang="en-US" sz="1350" b="1" dirty="0">
              <a:solidFill>
                <a:schemeClr val="bg1"/>
              </a:solidFill>
            </a:endParaRPr>
          </a:p>
        </p:txBody>
      </p:sp>
      <p:sp>
        <p:nvSpPr>
          <p:cNvPr id="34" name="Content Placeholder 2">
            <a:extLst>
              <a:ext uri="{FF2B5EF4-FFF2-40B4-BE49-F238E27FC236}">
                <a16:creationId xmlns:a16="http://schemas.microsoft.com/office/drawing/2014/main" id="{FD301B82-D3A1-5A42-9A83-862D642B4F98}"/>
              </a:ext>
            </a:extLst>
          </p:cNvPr>
          <p:cNvSpPr txBox="1">
            <a:spLocks/>
          </p:cNvSpPr>
          <p:nvPr/>
        </p:nvSpPr>
        <p:spPr>
          <a:xfrm>
            <a:off x="5648541" y="2970125"/>
            <a:ext cx="116060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Production</a:t>
            </a:r>
          </a:p>
          <a:p>
            <a:pPr marL="0" indent="0" algn="ctr">
              <a:spcBef>
                <a:spcPts val="0"/>
              </a:spcBef>
              <a:buNone/>
            </a:pPr>
            <a:r>
              <a:rPr lang="en-US" sz="1350" b="1" dirty="0">
                <a:solidFill>
                  <a:schemeClr val="bg1"/>
                </a:solidFill>
              </a:rPr>
              <a:t>control</a:t>
            </a:r>
          </a:p>
          <a:p>
            <a:pPr marL="0" indent="0">
              <a:spcBef>
                <a:spcPts val="0"/>
              </a:spcBef>
              <a:buNone/>
            </a:pPr>
            <a:endParaRPr lang="en-US" sz="1350" b="1" dirty="0">
              <a:solidFill>
                <a:schemeClr val="bg1"/>
              </a:solidFill>
            </a:endParaRPr>
          </a:p>
        </p:txBody>
      </p:sp>
      <p:sp>
        <p:nvSpPr>
          <p:cNvPr id="35" name="Content Placeholder 2">
            <a:extLst>
              <a:ext uri="{FF2B5EF4-FFF2-40B4-BE49-F238E27FC236}">
                <a16:creationId xmlns:a16="http://schemas.microsoft.com/office/drawing/2014/main" id="{45D80411-9A4D-D444-9B8D-F5CED8FA29D5}"/>
              </a:ext>
            </a:extLst>
          </p:cNvPr>
          <p:cNvSpPr txBox="1">
            <a:spLocks/>
          </p:cNvSpPr>
          <p:nvPr/>
        </p:nvSpPr>
        <p:spPr>
          <a:xfrm>
            <a:off x="6186548" y="4851918"/>
            <a:ext cx="116060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Production</a:t>
            </a:r>
          </a:p>
          <a:p>
            <a:pPr marL="0" indent="0" algn="ctr">
              <a:spcBef>
                <a:spcPts val="0"/>
              </a:spcBef>
              <a:buNone/>
            </a:pPr>
            <a:r>
              <a:rPr lang="en-US" sz="1350" b="1" dirty="0">
                <a:solidFill>
                  <a:schemeClr val="bg1"/>
                </a:solidFill>
              </a:rPr>
              <a:t>accounting</a:t>
            </a:r>
          </a:p>
          <a:p>
            <a:pPr marL="0" indent="0">
              <a:spcBef>
                <a:spcPts val="0"/>
              </a:spcBef>
              <a:buNone/>
            </a:pPr>
            <a:endParaRPr lang="en-US" sz="1350" b="1" dirty="0">
              <a:solidFill>
                <a:schemeClr val="bg1"/>
              </a:solidFill>
            </a:endParaRPr>
          </a:p>
        </p:txBody>
      </p:sp>
      <p:sp>
        <p:nvSpPr>
          <p:cNvPr id="36" name="Content Placeholder 2">
            <a:extLst>
              <a:ext uri="{FF2B5EF4-FFF2-40B4-BE49-F238E27FC236}">
                <a16:creationId xmlns:a16="http://schemas.microsoft.com/office/drawing/2014/main" id="{FE21451B-8968-DE4C-A4EB-A56968C0B302}"/>
              </a:ext>
            </a:extLst>
          </p:cNvPr>
          <p:cNvSpPr txBox="1">
            <a:spLocks/>
          </p:cNvSpPr>
          <p:nvPr/>
        </p:nvSpPr>
        <p:spPr>
          <a:xfrm>
            <a:off x="8389023" y="4830597"/>
            <a:ext cx="116060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Warehouse</a:t>
            </a:r>
          </a:p>
          <a:p>
            <a:pPr marL="0" indent="0" algn="ctr">
              <a:spcBef>
                <a:spcPts val="0"/>
              </a:spcBef>
              <a:buNone/>
            </a:pPr>
            <a:r>
              <a:rPr lang="en-US" sz="1350" b="1" dirty="0">
                <a:solidFill>
                  <a:schemeClr val="bg1"/>
                </a:solidFill>
              </a:rPr>
              <a:t>management</a:t>
            </a:r>
          </a:p>
          <a:p>
            <a:pPr marL="0" indent="0">
              <a:spcBef>
                <a:spcPts val="0"/>
              </a:spcBef>
              <a:buNone/>
            </a:pPr>
            <a:endParaRPr lang="en-US" sz="1350" b="1" dirty="0">
              <a:solidFill>
                <a:schemeClr val="bg1"/>
              </a:solidFill>
            </a:endParaRPr>
          </a:p>
        </p:txBody>
      </p:sp>
      <p:sp>
        <p:nvSpPr>
          <p:cNvPr id="37" name="Content Placeholder 2">
            <a:extLst>
              <a:ext uri="{FF2B5EF4-FFF2-40B4-BE49-F238E27FC236}">
                <a16:creationId xmlns:a16="http://schemas.microsoft.com/office/drawing/2014/main" id="{99B08A9F-7A75-4948-986F-592A479F5A72}"/>
              </a:ext>
            </a:extLst>
          </p:cNvPr>
          <p:cNvSpPr txBox="1">
            <a:spLocks/>
          </p:cNvSpPr>
          <p:nvPr/>
        </p:nvSpPr>
        <p:spPr>
          <a:xfrm>
            <a:off x="7129688" y="3441824"/>
            <a:ext cx="1362666"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000" b="1" dirty="0">
                <a:solidFill>
                  <a:schemeClr val="bg1"/>
                </a:solidFill>
              </a:rPr>
              <a:t>Production</a:t>
            </a:r>
          </a:p>
          <a:p>
            <a:pPr marL="0" indent="0" algn="ctr">
              <a:spcBef>
                <a:spcPts val="0"/>
              </a:spcBef>
              <a:buNone/>
            </a:pPr>
            <a:r>
              <a:rPr lang="en-US" sz="2000" b="1" dirty="0">
                <a:solidFill>
                  <a:schemeClr val="bg1"/>
                </a:solidFill>
              </a:rPr>
              <a:t>Planning</a:t>
            </a:r>
          </a:p>
          <a:p>
            <a:pPr marL="0" indent="0">
              <a:spcBef>
                <a:spcPts val="0"/>
              </a:spcBef>
              <a:buNone/>
            </a:pPr>
            <a:endParaRPr lang="en-US" sz="1350" b="1" dirty="0">
              <a:solidFill>
                <a:schemeClr val="bg1"/>
              </a:solidFill>
            </a:endParaRPr>
          </a:p>
        </p:txBody>
      </p:sp>
    </p:spTree>
    <p:extLst>
      <p:ext uri="{BB962C8B-B14F-4D97-AF65-F5344CB8AC3E}">
        <p14:creationId xmlns:p14="http://schemas.microsoft.com/office/powerpoint/2010/main" val="263058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Link 2: Source</a:t>
            </a:r>
          </a:p>
        </p:txBody>
      </p:sp>
      <p:sp>
        <p:nvSpPr>
          <p:cNvPr id="13" name="Rectangle 12">
            <a:extLst>
              <a:ext uri="{FF2B5EF4-FFF2-40B4-BE49-F238E27FC236}">
                <a16:creationId xmlns:a16="http://schemas.microsoft.com/office/drawing/2014/main" id="{86129EEA-F11F-D048-9DC1-8455E982D170}"/>
              </a:ext>
            </a:extLst>
          </p:cNvPr>
          <p:cNvSpPr/>
          <p:nvPr/>
        </p:nvSpPr>
        <p:spPr>
          <a:xfrm>
            <a:off x="1282854" y="2912048"/>
            <a:ext cx="4525969" cy="1939577"/>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BDCBA99F-B79C-5D4B-8376-10044EE0513E}"/>
              </a:ext>
            </a:extLst>
          </p:cNvPr>
          <p:cNvSpPr txBox="1">
            <a:spLocks/>
          </p:cNvSpPr>
          <p:nvPr/>
        </p:nvSpPr>
        <p:spPr>
          <a:xfrm>
            <a:off x="1265732" y="3164475"/>
            <a:ext cx="4525969"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FFF100"/>
                </a:solidFill>
              </a:rPr>
              <a:t>Source</a:t>
            </a:r>
          </a:p>
        </p:txBody>
      </p:sp>
      <p:sp>
        <p:nvSpPr>
          <p:cNvPr id="15" name="Content Placeholder 2">
            <a:extLst>
              <a:ext uri="{FF2B5EF4-FFF2-40B4-BE49-F238E27FC236}">
                <a16:creationId xmlns:a16="http://schemas.microsoft.com/office/drawing/2014/main" id="{A7D138DD-7592-ED41-BEB2-A8C4346A928E}"/>
              </a:ext>
            </a:extLst>
          </p:cNvPr>
          <p:cNvSpPr txBox="1">
            <a:spLocks/>
          </p:cNvSpPr>
          <p:nvPr/>
        </p:nvSpPr>
        <p:spPr>
          <a:xfrm>
            <a:off x="1513911" y="3843576"/>
            <a:ext cx="3994138" cy="8962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FFF100"/>
                </a:solidFill>
              </a:rPr>
              <a:t>Purchase the materials and products needed to manufacture.</a:t>
            </a:r>
          </a:p>
        </p:txBody>
      </p:sp>
      <p:sp>
        <p:nvSpPr>
          <p:cNvPr id="7" name="Oval 6">
            <a:extLst>
              <a:ext uri="{FF2B5EF4-FFF2-40B4-BE49-F238E27FC236}">
                <a16:creationId xmlns:a16="http://schemas.microsoft.com/office/drawing/2014/main" id="{EB7A4B4C-569A-204A-BB2B-68976737267D}"/>
              </a:ext>
            </a:extLst>
          </p:cNvPr>
          <p:cNvSpPr/>
          <p:nvPr/>
        </p:nvSpPr>
        <p:spPr>
          <a:xfrm>
            <a:off x="7066498" y="1809055"/>
            <a:ext cx="3665629" cy="3567931"/>
          </a:xfrm>
          <a:prstGeom prst="ellipse">
            <a:avLst/>
          </a:prstGeom>
          <a:noFill/>
          <a:ln w="130175">
            <a:solidFill>
              <a:srgbClr val="873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7BC28B-C4FA-E346-A5E6-1352A9137388}"/>
              </a:ext>
            </a:extLst>
          </p:cNvPr>
          <p:cNvSpPr/>
          <p:nvPr/>
        </p:nvSpPr>
        <p:spPr>
          <a:xfrm>
            <a:off x="6773211" y="1931606"/>
            <a:ext cx="1176997" cy="11456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6F828E4-7F39-A74C-9429-EF8773F2BD8B}"/>
              </a:ext>
            </a:extLst>
          </p:cNvPr>
          <p:cNvSpPr/>
          <p:nvPr/>
        </p:nvSpPr>
        <p:spPr>
          <a:xfrm>
            <a:off x="8310814" y="1259828"/>
            <a:ext cx="1176997" cy="114562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Oval 10">
            <a:extLst>
              <a:ext uri="{FF2B5EF4-FFF2-40B4-BE49-F238E27FC236}">
                <a16:creationId xmlns:a16="http://schemas.microsoft.com/office/drawing/2014/main" id="{AB3C7D3E-074C-C14E-B752-C259ADAA79CD}"/>
              </a:ext>
            </a:extLst>
          </p:cNvPr>
          <p:cNvSpPr/>
          <p:nvPr/>
        </p:nvSpPr>
        <p:spPr>
          <a:xfrm>
            <a:off x="9902905" y="3751701"/>
            <a:ext cx="1176997" cy="114562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11128A7-40EF-2E46-89F9-05006E63C55C}"/>
              </a:ext>
            </a:extLst>
          </p:cNvPr>
          <p:cNvSpPr/>
          <p:nvPr/>
        </p:nvSpPr>
        <p:spPr>
          <a:xfrm>
            <a:off x="6773211" y="3751701"/>
            <a:ext cx="1176997" cy="11456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F1A523-48B7-CA4C-81B2-84A1FE279E2D}"/>
              </a:ext>
            </a:extLst>
          </p:cNvPr>
          <p:cNvSpPr/>
          <p:nvPr/>
        </p:nvSpPr>
        <p:spPr>
          <a:xfrm>
            <a:off x="8053994" y="2770232"/>
            <a:ext cx="1690636" cy="1645576"/>
          </a:xfrm>
          <a:prstGeom prst="ellipse">
            <a:avLst/>
          </a:prstGeom>
          <a:solidFill>
            <a:srgbClr val="873452"/>
          </a:solidFill>
          <a:ln>
            <a:solidFill>
              <a:srgbClr val="873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98094EB9-2754-9C48-8756-C8D4A3267C44}"/>
              </a:ext>
            </a:extLst>
          </p:cNvPr>
          <p:cNvSpPr txBox="1">
            <a:spLocks/>
          </p:cNvSpPr>
          <p:nvPr/>
        </p:nvSpPr>
        <p:spPr>
          <a:xfrm>
            <a:off x="8303122" y="1558418"/>
            <a:ext cx="119238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Supplier</a:t>
            </a:r>
          </a:p>
          <a:p>
            <a:pPr marL="0" indent="0" algn="ctr">
              <a:spcBef>
                <a:spcPts val="0"/>
              </a:spcBef>
              <a:buNone/>
            </a:pPr>
            <a:r>
              <a:rPr lang="en-US" sz="1350" b="1" dirty="0">
                <a:solidFill>
                  <a:schemeClr val="bg1"/>
                </a:solidFill>
              </a:rPr>
              <a:t>nomination</a:t>
            </a:r>
          </a:p>
          <a:p>
            <a:pPr marL="0" indent="0">
              <a:spcBef>
                <a:spcPts val="0"/>
              </a:spcBef>
              <a:buNone/>
            </a:pPr>
            <a:endParaRPr lang="en-US" sz="1350" b="1" dirty="0">
              <a:solidFill>
                <a:schemeClr val="bg1"/>
              </a:solidFill>
            </a:endParaRPr>
          </a:p>
        </p:txBody>
      </p:sp>
      <p:sp>
        <p:nvSpPr>
          <p:cNvPr id="21" name="Content Placeholder 2">
            <a:extLst>
              <a:ext uri="{FF2B5EF4-FFF2-40B4-BE49-F238E27FC236}">
                <a16:creationId xmlns:a16="http://schemas.microsoft.com/office/drawing/2014/main" id="{F69B47C5-5D32-9445-B9EB-4CB9DFEB5FCE}"/>
              </a:ext>
            </a:extLst>
          </p:cNvPr>
          <p:cNvSpPr txBox="1">
            <a:spLocks/>
          </p:cNvSpPr>
          <p:nvPr/>
        </p:nvSpPr>
        <p:spPr>
          <a:xfrm>
            <a:off x="6757827" y="3951371"/>
            <a:ext cx="119238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Supplier</a:t>
            </a:r>
          </a:p>
          <a:p>
            <a:pPr marL="0" indent="0" algn="ctr">
              <a:spcBef>
                <a:spcPts val="0"/>
              </a:spcBef>
              <a:buNone/>
            </a:pPr>
            <a:r>
              <a:rPr lang="en-US" sz="1350" b="1" dirty="0">
                <a:solidFill>
                  <a:schemeClr val="bg1"/>
                </a:solidFill>
              </a:rPr>
              <a:t>audit &amp; validation</a:t>
            </a:r>
          </a:p>
          <a:p>
            <a:pPr marL="0" indent="0">
              <a:spcBef>
                <a:spcPts val="0"/>
              </a:spcBef>
              <a:buNone/>
            </a:pPr>
            <a:endParaRPr lang="en-US" sz="1350" b="1" dirty="0">
              <a:solidFill>
                <a:schemeClr val="bg1"/>
              </a:solidFill>
            </a:endParaRPr>
          </a:p>
        </p:txBody>
      </p:sp>
      <p:sp>
        <p:nvSpPr>
          <p:cNvPr id="23" name="Content Placeholder 2">
            <a:extLst>
              <a:ext uri="{FF2B5EF4-FFF2-40B4-BE49-F238E27FC236}">
                <a16:creationId xmlns:a16="http://schemas.microsoft.com/office/drawing/2014/main" id="{81339D8A-AEBA-A248-B56F-200AF80680B9}"/>
              </a:ext>
            </a:extLst>
          </p:cNvPr>
          <p:cNvSpPr txBox="1">
            <a:spLocks/>
          </p:cNvSpPr>
          <p:nvPr/>
        </p:nvSpPr>
        <p:spPr>
          <a:xfrm>
            <a:off x="8199323" y="3365986"/>
            <a:ext cx="1399979" cy="57113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000" b="1" dirty="0">
                <a:solidFill>
                  <a:schemeClr val="bg1"/>
                </a:solidFill>
              </a:rPr>
              <a:t>Sourcing</a:t>
            </a:r>
          </a:p>
          <a:p>
            <a:pPr marL="0" indent="0">
              <a:spcBef>
                <a:spcPts val="0"/>
              </a:spcBef>
              <a:buNone/>
            </a:pPr>
            <a:endParaRPr lang="en-US" sz="1350" b="1" dirty="0">
              <a:solidFill>
                <a:schemeClr val="bg1"/>
              </a:solidFill>
            </a:endParaRPr>
          </a:p>
        </p:txBody>
      </p:sp>
      <p:sp>
        <p:nvSpPr>
          <p:cNvPr id="24" name="Content Placeholder 2">
            <a:extLst>
              <a:ext uri="{FF2B5EF4-FFF2-40B4-BE49-F238E27FC236}">
                <a16:creationId xmlns:a16="http://schemas.microsoft.com/office/drawing/2014/main" id="{089AD91D-810F-9047-8CF2-733F5900462C}"/>
              </a:ext>
            </a:extLst>
          </p:cNvPr>
          <p:cNvSpPr txBox="1">
            <a:spLocks/>
          </p:cNvSpPr>
          <p:nvPr/>
        </p:nvSpPr>
        <p:spPr>
          <a:xfrm>
            <a:off x="6761857" y="2157732"/>
            <a:ext cx="116060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Receive &amp; analyze quotes</a:t>
            </a:r>
          </a:p>
          <a:p>
            <a:pPr marL="0" indent="0">
              <a:spcBef>
                <a:spcPts val="0"/>
              </a:spcBef>
              <a:buNone/>
            </a:pPr>
            <a:endParaRPr lang="en-US" sz="1350" b="1" dirty="0">
              <a:solidFill>
                <a:schemeClr val="bg1"/>
              </a:solidFill>
            </a:endParaRPr>
          </a:p>
        </p:txBody>
      </p:sp>
      <p:sp>
        <p:nvSpPr>
          <p:cNvPr id="25" name="Oval 24">
            <a:extLst>
              <a:ext uri="{FF2B5EF4-FFF2-40B4-BE49-F238E27FC236}">
                <a16:creationId xmlns:a16="http://schemas.microsoft.com/office/drawing/2014/main" id="{4BE14E88-E718-FD41-BB28-5010AD247C11}"/>
              </a:ext>
            </a:extLst>
          </p:cNvPr>
          <p:cNvSpPr/>
          <p:nvPr/>
        </p:nvSpPr>
        <p:spPr>
          <a:xfrm>
            <a:off x="8326499" y="4732886"/>
            <a:ext cx="1145627" cy="114562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B9F884D3-AE75-924E-B36C-68F727931452}"/>
              </a:ext>
            </a:extLst>
          </p:cNvPr>
          <p:cNvSpPr txBox="1">
            <a:spLocks/>
          </p:cNvSpPr>
          <p:nvPr/>
        </p:nvSpPr>
        <p:spPr>
          <a:xfrm>
            <a:off x="8319012" y="5168552"/>
            <a:ext cx="1160601" cy="3994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Negotiation</a:t>
            </a:r>
          </a:p>
          <a:p>
            <a:pPr marL="0" indent="0">
              <a:spcBef>
                <a:spcPts val="0"/>
              </a:spcBef>
              <a:buNone/>
            </a:pPr>
            <a:endParaRPr lang="en-US" sz="1350" b="1" dirty="0">
              <a:solidFill>
                <a:schemeClr val="bg1"/>
              </a:solidFill>
            </a:endParaRPr>
          </a:p>
        </p:txBody>
      </p:sp>
      <p:sp>
        <p:nvSpPr>
          <p:cNvPr id="27" name="Content Placeholder 2">
            <a:extLst>
              <a:ext uri="{FF2B5EF4-FFF2-40B4-BE49-F238E27FC236}">
                <a16:creationId xmlns:a16="http://schemas.microsoft.com/office/drawing/2014/main" id="{B847F3CF-E6A0-EE44-96EA-66AFB8B05E38}"/>
              </a:ext>
            </a:extLst>
          </p:cNvPr>
          <p:cNvSpPr txBox="1">
            <a:spLocks/>
          </p:cNvSpPr>
          <p:nvPr/>
        </p:nvSpPr>
        <p:spPr>
          <a:xfrm>
            <a:off x="9921515" y="4174281"/>
            <a:ext cx="1160601" cy="30046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RFQ</a:t>
            </a:r>
          </a:p>
          <a:p>
            <a:pPr marL="0" indent="0">
              <a:spcBef>
                <a:spcPts val="0"/>
              </a:spcBef>
              <a:buNone/>
            </a:pPr>
            <a:endParaRPr lang="en-US" sz="1350" b="1" dirty="0">
              <a:solidFill>
                <a:schemeClr val="bg1"/>
              </a:solidFill>
            </a:endParaRPr>
          </a:p>
        </p:txBody>
      </p:sp>
      <p:sp>
        <p:nvSpPr>
          <p:cNvPr id="28" name="Oval 27">
            <a:extLst>
              <a:ext uri="{FF2B5EF4-FFF2-40B4-BE49-F238E27FC236}">
                <a16:creationId xmlns:a16="http://schemas.microsoft.com/office/drawing/2014/main" id="{2AB06DD6-ECD3-6B40-85C8-3B9B4D3184AE}"/>
              </a:ext>
            </a:extLst>
          </p:cNvPr>
          <p:cNvSpPr/>
          <p:nvPr/>
        </p:nvSpPr>
        <p:spPr>
          <a:xfrm>
            <a:off x="9902905" y="1931606"/>
            <a:ext cx="1176997" cy="1145627"/>
          </a:xfrm>
          <a:prstGeom prst="ellipse">
            <a:avLst/>
          </a:prstGeom>
          <a:solidFill>
            <a:srgbClr val="44B6BE"/>
          </a:solidFill>
          <a:ln>
            <a:solidFill>
              <a:srgbClr val="44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9" name="Content Placeholder 2">
            <a:extLst>
              <a:ext uri="{FF2B5EF4-FFF2-40B4-BE49-F238E27FC236}">
                <a16:creationId xmlns:a16="http://schemas.microsoft.com/office/drawing/2014/main" id="{DF37F4E8-ECE6-9B4F-A760-1BB311F43958}"/>
              </a:ext>
            </a:extLst>
          </p:cNvPr>
          <p:cNvSpPr txBox="1">
            <a:spLocks/>
          </p:cNvSpPr>
          <p:nvPr/>
        </p:nvSpPr>
        <p:spPr>
          <a:xfrm>
            <a:off x="9887521" y="2135567"/>
            <a:ext cx="1192381" cy="9283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50" b="1" dirty="0">
                <a:solidFill>
                  <a:schemeClr val="bg1"/>
                </a:solidFill>
              </a:rPr>
              <a:t>Identify potential suppliers</a:t>
            </a:r>
          </a:p>
          <a:p>
            <a:pPr marL="0" indent="0">
              <a:spcBef>
                <a:spcPts val="0"/>
              </a:spcBef>
              <a:buNone/>
            </a:pPr>
            <a:endParaRPr lang="en-US" sz="1350" b="1" dirty="0">
              <a:solidFill>
                <a:schemeClr val="bg1"/>
              </a:solidFill>
            </a:endParaRPr>
          </a:p>
        </p:txBody>
      </p:sp>
    </p:spTree>
    <p:extLst>
      <p:ext uri="{BB962C8B-B14F-4D97-AF65-F5344CB8AC3E}">
        <p14:creationId xmlns:p14="http://schemas.microsoft.com/office/powerpoint/2010/main" val="33337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Link 3: Make</a:t>
            </a:r>
          </a:p>
        </p:txBody>
      </p:sp>
      <p:sp>
        <p:nvSpPr>
          <p:cNvPr id="13" name="Rectangle 12">
            <a:extLst>
              <a:ext uri="{FF2B5EF4-FFF2-40B4-BE49-F238E27FC236}">
                <a16:creationId xmlns:a16="http://schemas.microsoft.com/office/drawing/2014/main" id="{86129EEA-F11F-D048-9DC1-8455E982D170}"/>
              </a:ext>
            </a:extLst>
          </p:cNvPr>
          <p:cNvSpPr/>
          <p:nvPr/>
        </p:nvSpPr>
        <p:spPr>
          <a:xfrm>
            <a:off x="1261156" y="2142944"/>
            <a:ext cx="9712198" cy="1182906"/>
          </a:xfrm>
          <a:prstGeom prst="rect">
            <a:avLst/>
          </a:prstGeom>
          <a:solidFill>
            <a:srgbClr val="873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BDCBA99F-B79C-5D4B-8376-10044EE0513E}"/>
              </a:ext>
            </a:extLst>
          </p:cNvPr>
          <p:cNvSpPr txBox="1">
            <a:spLocks/>
          </p:cNvSpPr>
          <p:nvPr/>
        </p:nvSpPr>
        <p:spPr>
          <a:xfrm>
            <a:off x="4647133" y="2236439"/>
            <a:ext cx="2777363" cy="5471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FFF100"/>
                </a:solidFill>
              </a:rPr>
              <a:t>Make</a:t>
            </a:r>
          </a:p>
        </p:txBody>
      </p:sp>
      <p:sp>
        <p:nvSpPr>
          <p:cNvPr id="15" name="Content Placeholder 2">
            <a:extLst>
              <a:ext uri="{FF2B5EF4-FFF2-40B4-BE49-F238E27FC236}">
                <a16:creationId xmlns:a16="http://schemas.microsoft.com/office/drawing/2014/main" id="{A7D138DD-7592-ED41-BEB2-A8C4346A928E}"/>
              </a:ext>
            </a:extLst>
          </p:cNvPr>
          <p:cNvSpPr txBox="1">
            <a:spLocks/>
          </p:cNvSpPr>
          <p:nvPr/>
        </p:nvSpPr>
        <p:spPr>
          <a:xfrm>
            <a:off x="2625561" y="2711911"/>
            <a:ext cx="6820505" cy="5193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FFF100"/>
                </a:solidFill>
              </a:rPr>
              <a:t>Transform or manufacture the product to a finished state.</a:t>
            </a:r>
          </a:p>
        </p:txBody>
      </p:sp>
      <p:pic>
        <p:nvPicPr>
          <p:cNvPr id="11" name="Picture 10">
            <a:extLst>
              <a:ext uri="{FF2B5EF4-FFF2-40B4-BE49-F238E27FC236}">
                <a16:creationId xmlns:a16="http://schemas.microsoft.com/office/drawing/2014/main" id="{58050A87-C0EF-2647-A36A-3AF41CA69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156" y="3706731"/>
            <a:ext cx="9712198" cy="2073959"/>
          </a:xfrm>
          <a:prstGeom prst="rect">
            <a:avLst/>
          </a:prstGeom>
        </p:spPr>
      </p:pic>
    </p:spTree>
    <p:extLst>
      <p:ext uri="{BB962C8B-B14F-4D97-AF65-F5344CB8AC3E}">
        <p14:creationId xmlns:p14="http://schemas.microsoft.com/office/powerpoint/2010/main" val="218792421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81CC9F-B43C-455C-AA5F-AAC68C17C5BF}">
  <ds:schemaRefs>
    <ds:schemaRef ds:uri="http://schemas.microsoft.com/office/2006/metadata/properties"/>
    <ds:schemaRef ds:uri="http://schemas.microsoft.com/office/infopath/2007/PartnerControls"/>
    <ds:schemaRef ds:uri="db233ec2-66d3-4ef5-8807-a2c006e69374"/>
    <ds:schemaRef ds:uri="adc816b1-d756-4632-a449-b11038f588a1"/>
  </ds:schemaRefs>
</ds:datastoreItem>
</file>

<file path=customXml/itemProps2.xml><?xml version="1.0" encoding="utf-8"?>
<ds:datastoreItem xmlns:ds="http://schemas.openxmlformats.org/officeDocument/2006/customXml" ds:itemID="{F1B74B4C-14A0-4916-8820-968B69E2C1B4}">
  <ds:schemaRefs>
    <ds:schemaRef ds:uri="http://schemas.microsoft.com/sharepoint/v3/contenttype/forms"/>
  </ds:schemaRefs>
</ds:datastoreItem>
</file>

<file path=customXml/itemProps3.xml><?xml version="1.0" encoding="utf-8"?>
<ds:datastoreItem xmlns:ds="http://schemas.openxmlformats.org/officeDocument/2006/customXml" ds:itemID="{16765434-6BB7-4B6C-BB2F-A7343E8E6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adc816b1-d756-4632-a449-b11038f588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12758</TotalTime>
  <Words>956</Words>
  <Application>Microsoft Office PowerPoint</Application>
  <PresentationFormat>Widescreen</PresentationFormat>
  <Paragraphs>149</Paragraphs>
  <Slides>26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 MT Bold</vt:lpstr>
      <vt:lpstr>Calibri</vt:lpstr>
      <vt:lpstr>Wingdings 2</vt:lpstr>
      <vt:lpstr>1_Office Theme</vt:lpstr>
      <vt:lpstr>The Supply Chain and Lean Manufacturing STEM2D Topic: Manufacturing</vt:lpstr>
      <vt:lpstr>Today’s Plan</vt:lpstr>
      <vt:lpstr>Tell My Story</vt:lpstr>
      <vt:lpstr>My Story (delete if not using)</vt:lpstr>
      <vt:lpstr>What Is a Supply Chain?</vt:lpstr>
      <vt:lpstr>Links of a Supply Chain?</vt:lpstr>
      <vt:lpstr>Supply Chain Link 1: Plan</vt:lpstr>
      <vt:lpstr>Supply Chain Link 2: Source</vt:lpstr>
      <vt:lpstr>Supply Chain Link 3: Make</vt:lpstr>
      <vt:lpstr>Supply Chain Link 4: Deliver</vt:lpstr>
      <vt:lpstr>Supply Chain Link 5: Return</vt:lpstr>
      <vt:lpstr>A Supply Chain in Action</vt:lpstr>
      <vt:lpstr>The Supply Chain Challenge</vt:lpstr>
      <vt:lpstr>The Supply Chain Challenge Directions</vt:lpstr>
      <vt:lpstr>What Did We Learn?</vt:lpstr>
      <vt:lpstr>Lean Manufacturing</vt:lpstr>
      <vt:lpstr>Making Things LEAN</vt:lpstr>
      <vt:lpstr>The 8 Wastes</vt:lpstr>
      <vt:lpstr>The Lean Supply Chain Challenge</vt:lpstr>
      <vt:lpstr>The Lean Supply Chain Challenge</vt:lpstr>
      <vt:lpstr>What Did We Learn?</vt:lpstr>
      <vt:lpstr>More Lean Manufacturing</vt:lpstr>
      <vt:lpstr>Lean Gone Wrong!</vt:lpstr>
      <vt:lpstr>Being Lean</vt:lpstr>
      <vt:lpstr>Being Lean in Life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Fieth</dc:creator>
  <cp:lastModifiedBy>Kelly Tungett</cp:lastModifiedBy>
  <cp:revision>170</cp:revision>
  <dcterms:created xsi:type="dcterms:W3CDTF">2016-06-26T22:39:39Z</dcterms:created>
  <dcterms:modified xsi:type="dcterms:W3CDTF">2026-02-16T18:44:54Z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ies>
</file>