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7"/>
  </p:notesMasterIdLst>
  <p:sldIdLst>
    <p:sldId id="256" r:id="rId5"/>
    <p:sldId id="257" r:id="rId6"/>
    <p:sldId id="258" r:id="rId7"/>
    <p:sldId id="260" r:id="rId8"/>
    <p:sldId id="334" r:id="rId9"/>
    <p:sldId id="333" r:id="rId10"/>
    <p:sldId id="303" r:id="rId11"/>
    <p:sldId id="262" r:id="rId12"/>
    <p:sldId id="263" r:id="rId13"/>
    <p:sldId id="320" r:id="rId14"/>
    <p:sldId id="266" r:id="rId15"/>
    <p:sldId id="265" r:id="rId16"/>
    <p:sldId id="321" r:id="rId17"/>
    <p:sldId id="322" r:id="rId18"/>
    <p:sldId id="269" r:id="rId19"/>
    <p:sldId id="270" r:id="rId20"/>
    <p:sldId id="271" r:id="rId21"/>
    <p:sldId id="272" r:id="rId22"/>
    <p:sldId id="304" r:id="rId23"/>
    <p:sldId id="323" r:id="rId24"/>
    <p:sldId id="324" r:id="rId25"/>
    <p:sldId id="325" r:id="rId26"/>
    <p:sldId id="326" r:id="rId27"/>
    <p:sldId id="305" r:id="rId28"/>
    <p:sldId id="279" r:id="rId29"/>
    <p:sldId id="282" r:id="rId30"/>
    <p:sldId id="283" r:id="rId31"/>
    <p:sldId id="327" r:id="rId32"/>
    <p:sldId id="285" r:id="rId33"/>
    <p:sldId id="328" r:id="rId34"/>
    <p:sldId id="291" r:id="rId35"/>
    <p:sldId id="292" r:id="rId36"/>
    <p:sldId id="293" r:id="rId37"/>
    <p:sldId id="329" r:id="rId38"/>
    <p:sldId id="332" r:id="rId39"/>
    <p:sldId id="331" r:id="rId40"/>
    <p:sldId id="298" r:id="rId41"/>
    <p:sldId id="330" r:id="rId42"/>
    <p:sldId id="299" r:id="rId43"/>
    <p:sldId id="300" r:id="rId44"/>
    <p:sldId id="301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yn Bassett" initials="a" lastIdx="1" clrIdx="0"/>
  <p:cmAuthor id="2" name="Stacie Fieth" initials="SF" lastIdx="9" clrIdx="1"/>
  <p:cmAuthor id="3" name="Amanda McMahon" initials="AM [8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94"/>
    <a:srgbClr val="FFF100"/>
    <a:srgbClr val="D43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BB8C31-82C1-C785-2881-4785B2675419}" v="16" dt="2026-02-16T18:28:12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83109"/>
  </p:normalViewPr>
  <p:slideViewPr>
    <p:cSldViewPr snapToGrid="0">
      <p:cViewPr varScale="1">
        <p:scale>
          <a:sx n="133" d="100"/>
          <a:sy n="133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Tungett" userId="S::ktungett@fhi360.org::757f2100-516b-4f50-addf-f0292df44cea" providerId="AD" clId="Web-{A5BB8C31-82C1-C785-2881-4785B2675419}"/>
    <pc:docChg chg="modSld">
      <pc:chgData name="Kelly Tungett" userId="S::ktungett@fhi360.org::757f2100-516b-4f50-addf-f0292df44cea" providerId="AD" clId="Web-{A5BB8C31-82C1-C785-2881-4785B2675419}" dt="2026-02-16T18:28:12.552" v="12" actId="1076"/>
      <pc:docMkLst>
        <pc:docMk/>
      </pc:docMkLst>
      <pc:sldChg chg="addSp delSp modSp">
        <pc:chgData name="Kelly Tungett" userId="S::ktungett@fhi360.org::757f2100-516b-4f50-addf-f0292df44cea" providerId="AD" clId="Web-{A5BB8C31-82C1-C785-2881-4785B2675419}" dt="2026-02-16T18:25:49.599" v="4" actId="1076"/>
        <pc:sldMkLst>
          <pc:docMk/>
          <pc:sldMk cId="265545880" sldId="304"/>
        </pc:sldMkLst>
        <pc:picChg chg="add mod">
          <ac:chgData name="Kelly Tungett" userId="S::ktungett@fhi360.org::757f2100-516b-4f50-addf-f0292df44cea" providerId="AD" clId="Web-{A5BB8C31-82C1-C785-2881-4785B2675419}" dt="2026-02-16T18:25:49.599" v="4" actId="1076"/>
          <ac:picMkLst>
            <pc:docMk/>
            <pc:sldMk cId="265545880" sldId="304"/>
            <ac:picMk id="3" creationId="{E65BE53C-54C0-EAAB-8C70-DED11294197E}"/>
          </ac:picMkLst>
        </pc:picChg>
        <pc:picChg chg="del">
          <ac:chgData name="Kelly Tungett" userId="S::ktungett@fhi360.org::757f2100-516b-4f50-addf-f0292df44cea" providerId="AD" clId="Web-{A5BB8C31-82C1-C785-2881-4785B2675419}" dt="2026-02-16T18:24:03.053" v="0"/>
          <ac:picMkLst>
            <pc:docMk/>
            <pc:sldMk cId="265545880" sldId="304"/>
            <ac:picMk id="4" creationId="{00000000-0000-0000-0000-000000000000}"/>
          </ac:picMkLst>
        </pc:picChg>
      </pc:sldChg>
      <pc:sldChg chg="addSp delSp modSp">
        <pc:chgData name="Kelly Tungett" userId="S::ktungett@fhi360.org::757f2100-516b-4f50-addf-f0292df44cea" providerId="AD" clId="Web-{A5BB8C31-82C1-C785-2881-4785B2675419}" dt="2026-02-16T18:26:56.693" v="7" actId="1076"/>
        <pc:sldMkLst>
          <pc:docMk/>
          <pc:sldMk cId="232897458" sldId="305"/>
        </pc:sldMkLst>
        <pc:picChg chg="add mod">
          <ac:chgData name="Kelly Tungett" userId="S::ktungett@fhi360.org::757f2100-516b-4f50-addf-f0292df44cea" providerId="AD" clId="Web-{A5BB8C31-82C1-C785-2881-4785B2675419}" dt="2026-02-16T18:26:56.693" v="7" actId="1076"/>
          <ac:picMkLst>
            <pc:docMk/>
            <pc:sldMk cId="232897458" sldId="305"/>
            <ac:picMk id="3" creationId="{E89ED887-68C8-3FBD-DC9A-32F850F2F383}"/>
          </ac:picMkLst>
        </pc:picChg>
        <pc:picChg chg="del">
          <ac:chgData name="Kelly Tungett" userId="S::ktungett@fhi360.org::757f2100-516b-4f50-addf-f0292df44cea" providerId="AD" clId="Web-{A5BB8C31-82C1-C785-2881-4785B2675419}" dt="2026-02-16T18:26:45.615" v="5"/>
          <ac:picMkLst>
            <pc:docMk/>
            <pc:sldMk cId="232897458" sldId="305"/>
            <ac:picMk id="4" creationId="{00000000-0000-0000-0000-000000000000}"/>
          </ac:picMkLst>
        </pc:picChg>
      </pc:sldChg>
      <pc:sldChg chg="addSp delSp modSp">
        <pc:chgData name="Kelly Tungett" userId="S::ktungett@fhi360.org::757f2100-516b-4f50-addf-f0292df44cea" providerId="AD" clId="Web-{A5BB8C31-82C1-C785-2881-4785B2675419}" dt="2026-02-16T18:28:12.552" v="12" actId="1076"/>
        <pc:sldMkLst>
          <pc:docMk/>
          <pc:sldMk cId="1286183476" sldId="306"/>
        </pc:sldMkLst>
        <pc:picChg chg="add mod">
          <ac:chgData name="Kelly Tungett" userId="S::ktungett@fhi360.org::757f2100-516b-4f50-addf-f0292df44cea" providerId="AD" clId="Web-{A5BB8C31-82C1-C785-2881-4785B2675419}" dt="2026-02-16T18:28:12.552" v="12" actId="1076"/>
          <ac:picMkLst>
            <pc:docMk/>
            <pc:sldMk cId="1286183476" sldId="306"/>
            <ac:picMk id="3" creationId="{FB5D0FEF-5A53-8564-D500-C90590D11CAB}"/>
          </ac:picMkLst>
        </pc:picChg>
        <pc:picChg chg="del">
          <ac:chgData name="Kelly Tungett" userId="S::ktungett@fhi360.org::757f2100-516b-4f50-addf-f0292df44cea" providerId="AD" clId="Web-{A5BB8C31-82C1-C785-2881-4785B2675419}" dt="2026-02-16T18:27:27.005" v="8"/>
          <ac:picMkLst>
            <pc:docMk/>
            <pc:sldMk cId="1286183476" sldId="306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BC60-97E3-45B3-9522-3F44951A058A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1C2D2-8FC9-4131-94F4-E815C2684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www.tomwujec.com</a:t>
            </a:r>
            <a:r>
              <a:rPr lang="en-US" dirty="0"/>
              <a:t>/design-projects/marshmallow-challenge/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=H0_yKBitO8M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C2D2-8FC9-4131-94F4-E815C26846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C2D2-8FC9-4131-94F4-E815C26846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C2D2-8FC9-4131-94F4-E815C26846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5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5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1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014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55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lvl2pPr>
              <a:lnSpc>
                <a:spcPct val="100000"/>
              </a:lnSpc>
              <a:defRPr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25912" y="6409944"/>
            <a:ext cx="133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4523A34-8CBF-B14D-AF83-4AD836958FE0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842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5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FFF1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725912" y="6409944"/>
            <a:ext cx="133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4523A34-8CBF-B14D-AF83-4AD836958FE0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42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55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9955" y="1992429"/>
            <a:ext cx="4917708" cy="4004111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255" y="1992429"/>
            <a:ext cx="5067301" cy="4004111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725912" y="6409944"/>
            <a:ext cx="133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4523A34-8CBF-B14D-AF83-4AD836958FE0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8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553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725912" y="6409944"/>
            <a:ext cx="133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4523A34-8CBF-B14D-AF83-4AD836958FE0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021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55" y="961891"/>
            <a:ext cx="10134601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955" y="2002055"/>
            <a:ext cx="10134601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568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 Rounded MT Bold" charset="0"/>
          <a:ea typeface="Arial Rounded MT Bold" charset="0"/>
          <a:cs typeface="Arial Rounded MT Bold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0_yKBitO8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FFF100"/>
                </a:solidFill>
              </a:rPr>
              <a:t>The Design Challenge</a:t>
            </a:r>
            <a:br>
              <a:rPr lang="en-US" b="1" dirty="0"/>
            </a:br>
            <a:r>
              <a:rPr lang="en-US" sz="2400" b="1" dirty="0">
                <a:solidFill>
                  <a:schemeClr val="bg1"/>
                </a:solidFill>
              </a:rPr>
              <a:t>STEM</a:t>
            </a:r>
            <a:r>
              <a:rPr lang="en-US" sz="2400" b="1" baseline="30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D Topics: Design, Engineering, and 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bg1"/>
                </a:solidFill>
              </a:rPr>
              <a:t>[Presenter Name]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[Presenter Organization]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[Date]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899">
            <a:off x="9394095" y="3049913"/>
            <a:ext cx="3027143" cy="38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9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Time’s Up!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775" y="1336281"/>
            <a:ext cx="4378960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141" y="699246"/>
            <a:ext cx="10757647" cy="5451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Reflection: The Marshmallow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955" y="3927253"/>
            <a:ext cx="7953368" cy="20254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Turn to your Student Handouts.</a:t>
            </a:r>
          </a:p>
          <a:p>
            <a:r>
              <a:rPr lang="en-US" dirty="0"/>
              <a:t>Reflect on what worked and didn’t work about your design.</a:t>
            </a:r>
          </a:p>
          <a:p>
            <a:r>
              <a:rPr lang="en-US" dirty="0"/>
              <a:t>Reflect on how it felt to work with a team.</a:t>
            </a:r>
          </a:p>
          <a:p>
            <a:r>
              <a:rPr lang="en-US" dirty="0"/>
              <a:t>You can </a:t>
            </a:r>
            <a:r>
              <a:rPr lang="en-US" i="1" dirty="0"/>
              <a:t>write</a:t>
            </a:r>
            <a:r>
              <a:rPr lang="en-US" dirty="0"/>
              <a:t> or </a:t>
            </a:r>
            <a:r>
              <a:rPr lang="en-US" i="1" dirty="0"/>
              <a:t>draw</a:t>
            </a:r>
            <a:r>
              <a:rPr lang="en-US" dirty="0"/>
              <a:t> your responses.</a:t>
            </a:r>
          </a:p>
        </p:txBody>
      </p:sp>
    </p:spTree>
    <p:extLst>
      <p:ext uri="{BB962C8B-B14F-4D97-AF65-F5344CB8AC3E}">
        <p14:creationId xmlns:p14="http://schemas.microsoft.com/office/powerpoint/2010/main" val="62337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Video: Tom Wujec on the Marshmallow Challenge and Design Principles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396" y="2297990"/>
            <a:ext cx="5757718" cy="3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1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Design: Putting People at the Center of Problem-Solving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132">
            <a:off x="10017242" y="2956567"/>
            <a:ext cx="2250058" cy="6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0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Sophistication and Individualized Experiences in the Modern World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1427792" y="5338570"/>
            <a:ext cx="4092344" cy="7066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0" i="1" dirty="0"/>
              <a:t>Before: </a:t>
            </a:r>
            <a:r>
              <a:rPr lang="en-US" sz="2000" b="0" dirty="0"/>
              <a:t>Everyone got the same donut or type of donut.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96012" y="5338569"/>
            <a:ext cx="4693920" cy="706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0" i="1"/>
              <a:t>Now: </a:t>
            </a:r>
            <a:r>
              <a:rPr lang="en-US" sz="2000" b="0"/>
              <a:t>People want to customize </a:t>
            </a:r>
            <a:br>
              <a:rPr lang="en-US" sz="2000" b="0"/>
            </a:br>
            <a:r>
              <a:rPr lang="en-US" sz="2000" b="0"/>
              <a:t>their donuts!</a:t>
            </a:r>
            <a:endParaRPr lang="en-US" sz="20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11" y="2026995"/>
            <a:ext cx="4865854" cy="32455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64399" y="2756967"/>
            <a:ext cx="3593277" cy="1790924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 Donut Store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customize your donut?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		No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004" y="2080739"/>
            <a:ext cx="4693920" cy="31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5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Design Thinking Process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4" y="2710774"/>
            <a:ext cx="9048521" cy="20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53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Tools and Strategies for Empathy and </a:t>
            </a:r>
            <a:br>
              <a:rPr lang="en-US" b="1" dirty="0"/>
            </a:br>
            <a:r>
              <a:rPr lang="en-US" b="1" dirty="0"/>
              <a:t>Defining Needs: Visual Storytelling</a:t>
            </a:r>
          </a:p>
        </p:txBody>
      </p:sp>
      <p:pic>
        <p:nvPicPr>
          <p:cNvPr id="5" name="Picture 4" descr="external image kenneth_chan_storyboard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17"/>
          <a:stretch/>
        </p:blipFill>
        <p:spPr>
          <a:xfrm>
            <a:off x="1161462" y="2220342"/>
            <a:ext cx="4800425" cy="3429577"/>
          </a:xfrm>
          <a:prstGeom prst="rect">
            <a:avLst/>
          </a:prstGeom>
        </p:spPr>
      </p:pic>
      <p:pic>
        <p:nvPicPr>
          <p:cNvPr id="6" name="Picture 5" descr="this is a series of visual notes from sunni brown s visual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842" y="2220342"/>
            <a:ext cx="4403805" cy="33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6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Tools and Strategies for Empathy and </a:t>
            </a:r>
            <a:br>
              <a:rPr lang="en-US" b="1" dirty="0"/>
            </a:br>
            <a:r>
              <a:rPr lang="en-US" b="1" dirty="0"/>
              <a:t>Defining Needs: Journey Mapping</a:t>
            </a:r>
          </a:p>
        </p:txBody>
      </p:sp>
      <p:pic>
        <p:nvPicPr>
          <p:cNvPr id="3" name="Picture 2" descr="Source: http://visual.ly/rheumatoid-arthritis-patient-journey-map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605" y="1982037"/>
            <a:ext cx="6353299" cy="41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Tools and Strategies for Ideation and Prototypes: Brainstorming and Sketching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156" y="2377440"/>
            <a:ext cx="3105199" cy="3188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255" y="1979358"/>
            <a:ext cx="3538170" cy="38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20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What Is Design?</a:t>
            </a:r>
          </a:p>
        </p:txBody>
      </p:sp>
      <p:pic>
        <p:nvPicPr>
          <p:cNvPr id="3" name="Picture 2" descr="A cartoon of a person using a computer&#10;&#10;AI-generated content may be incorrect.">
            <a:extLst>
              <a:ext uri="{FF2B5EF4-FFF2-40B4-BE49-F238E27FC236}">
                <a16:creationId xmlns:a16="http://schemas.microsoft.com/office/drawing/2014/main" id="{E65BE53C-54C0-EAAB-8C70-DED112941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56415" y="1465385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Introduction</a:t>
            </a:r>
          </a:p>
          <a:p>
            <a:r>
              <a:rPr lang="en-US" b="0" dirty="0"/>
              <a:t>Meet your STEM</a:t>
            </a:r>
            <a:r>
              <a:rPr lang="en-US" b="0" baseline="30000" dirty="0"/>
              <a:t>2</a:t>
            </a:r>
            <a:r>
              <a:rPr lang="en-US" b="0" dirty="0"/>
              <a:t>D professionals</a:t>
            </a:r>
          </a:p>
          <a:p>
            <a:r>
              <a:rPr lang="en-US" b="0" dirty="0"/>
              <a:t>Warm-up with an </a:t>
            </a:r>
            <a:r>
              <a:rPr lang="en-US" dirty="0"/>
              <a:t>a</a:t>
            </a:r>
            <a:r>
              <a:rPr lang="en-US" b="0" dirty="0"/>
              <a:t>ctivity: the Marshmallow Challenge</a:t>
            </a:r>
          </a:p>
          <a:p>
            <a:r>
              <a:rPr lang="en-US" b="0" dirty="0"/>
              <a:t>Learn about human-centered </a:t>
            </a:r>
            <a:r>
              <a:rPr lang="en-US" dirty="0"/>
              <a:t>d</a:t>
            </a:r>
            <a:r>
              <a:rPr lang="en-US" b="0" dirty="0"/>
              <a:t>esign </a:t>
            </a:r>
            <a:r>
              <a:rPr lang="en-US" dirty="0"/>
              <a:t>p</a:t>
            </a:r>
            <a:r>
              <a:rPr lang="en-US" b="0" dirty="0"/>
              <a:t>rinciples</a:t>
            </a:r>
          </a:p>
          <a:p>
            <a:r>
              <a:rPr lang="en-US" b="0" dirty="0"/>
              <a:t>Complete the Design Challenge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5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434" y="961891"/>
            <a:ext cx="10063122" cy="815151"/>
          </a:xfrm>
        </p:spPr>
        <p:txBody>
          <a:bodyPr/>
          <a:lstStyle/>
          <a:p>
            <a:r>
              <a:rPr lang="en-US" dirty="0"/>
              <a:t>Design Is Not Just Aesthetics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00987" y="1603169"/>
            <a:ext cx="7673699" cy="436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9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70" y="685800"/>
            <a:ext cx="10827593" cy="549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65" y="875627"/>
            <a:ext cx="10134601" cy="915035"/>
          </a:xfrm>
        </p:spPr>
        <p:txBody>
          <a:bodyPr/>
          <a:lstStyle/>
          <a:p>
            <a:r>
              <a:rPr lang="en-US" dirty="0"/>
              <a:t>Design Is Not Just an Event</a:t>
            </a:r>
          </a:p>
        </p:txBody>
      </p:sp>
    </p:spTree>
    <p:extLst>
      <p:ext uri="{BB962C8B-B14F-4D97-AF65-F5344CB8AC3E}">
        <p14:creationId xmlns:p14="http://schemas.microsoft.com/office/powerpoint/2010/main" val="1803432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Is Not Just a Product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89" y="2044127"/>
            <a:ext cx="5033132" cy="37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Is a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4" y="2637622"/>
            <a:ext cx="9048521" cy="20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5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Design Challenge</a:t>
            </a:r>
          </a:p>
        </p:txBody>
      </p:sp>
      <p:pic>
        <p:nvPicPr>
          <p:cNvPr id="3" name="Picture 2" descr="A cartoon of a person holding a book&#10;&#10;AI-generated content may be incorrect.">
            <a:extLst>
              <a:ext uri="{FF2B5EF4-FFF2-40B4-BE49-F238E27FC236}">
                <a16:creationId xmlns:a16="http://schemas.microsoft.com/office/drawing/2014/main" id="{E89ED887-68C8-3FBD-DC9A-32F850F2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23" y="703385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Setting the Stage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20" y="2103044"/>
            <a:ext cx="8265160" cy="36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4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Setting the Stage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15" y="2117240"/>
            <a:ext cx="8345170" cy="37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18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How might we improve oral health throughout the day? What product can we design to help with that?</a:t>
            </a:r>
          </a:p>
          <a:p>
            <a:r>
              <a:rPr lang="en-US" b="0" dirty="0"/>
              <a:t>We will go through the design process to tackle this challenge.</a:t>
            </a:r>
          </a:p>
        </p:txBody>
      </p:sp>
    </p:spTree>
    <p:extLst>
      <p:ext uri="{BB962C8B-B14F-4D97-AF65-F5344CB8AC3E}">
        <p14:creationId xmlns:p14="http://schemas.microsoft.com/office/powerpoint/2010/main" val="55368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the Adults!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adult assigned to your table will</a:t>
            </a:r>
            <a:br>
              <a:rPr lang="en-US" dirty="0"/>
            </a:br>
            <a:r>
              <a:rPr lang="en-US" dirty="0"/>
              <a:t>serve as the end user of your product.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929">
            <a:off x="9436242" y="1826242"/>
            <a:ext cx="2728927" cy="80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95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Empathy: Journey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On your Student Handouts, individually journey-map your oral health throughout a day.</a:t>
            </a:r>
          </a:p>
          <a:p>
            <a:r>
              <a:rPr lang="en-US" b="0" dirty="0"/>
              <a:t>Share your journey map within your group. Any commonalities?</a:t>
            </a:r>
          </a:p>
          <a:p>
            <a:r>
              <a:rPr lang="en-US" b="0" dirty="0"/>
              <a:t>You have 10 minutes for this exercise.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952" y="750327"/>
            <a:ext cx="1048336" cy="1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Understand the components of human-centered design principles.</a:t>
            </a:r>
          </a:p>
          <a:p>
            <a:r>
              <a:rPr lang="en-US" b="0" dirty="0"/>
              <a:t>Learn and apply new tools and skills in design.</a:t>
            </a:r>
          </a:p>
          <a:p>
            <a:r>
              <a:rPr lang="en-US" b="0" dirty="0"/>
              <a:t>Experience the design process while completing a challenge.</a:t>
            </a:r>
          </a:p>
          <a:p>
            <a:r>
              <a:rPr lang="en-US" b="0" dirty="0"/>
              <a:t>Apply design principles with engineering, technology, mathematics, and science.</a:t>
            </a:r>
          </a:p>
          <a:p>
            <a:r>
              <a:rPr lang="en-US" b="0" dirty="0"/>
              <a:t>Learn to work effectively within a team.</a:t>
            </a:r>
          </a:p>
          <a:p>
            <a:r>
              <a:rPr lang="en-US" b="0" dirty="0"/>
              <a:t>Meet STEM</a:t>
            </a:r>
            <a:r>
              <a:rPr lang="en-US" b="0" baseline="30000" dirty="0"/>
              <a:t>2</a:t>
            </a:r>
            <a:r>
              <a:rPr lang="en-US" b="0" dirty="0"/>
              <a:t>D professionals and learn about STEM</a:t>
            </a:r>
            <a:r>
              <a:rPr lang="en-US" b="0" baseline="30000" dirty="0"/>
              <a:t>2</a:t>
            </a:r>
            <a:r>
              <a:rPr lang="en-US" b="0" dirty="0"/>
              <a:t>D careers.</a:t>
            </a:r>
          </a:p>
        </p:txBody>
      </p:sp>
    </p:spTree>
    <p:extLst>
      <p:ext uri="{BB962C8B-B14F-4D97-AF65-F5344CB8AC3E}">
        <p14:creationId xmlns:p14="http://schemas.microsoft.com/office/powerpoint/2010/main" val="1528016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Empathy: Ask the End User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Draft interview questions</a:t>
            </a:r>
          </a:p>
          <a:p>
            <a:pPr lvl="1"/>
            <a:r>
              <a:rPr lang="en-US" dirty="0"/>
              <a:t>On your Student Handouts, work as a team to come up with a list of questions that you want to ask your end users. What do you want to learn or find out about them that will help you build the best product?</a:t>
            </a:r>
          </a:p>
          <a:p>
            <a:pPr lvl="1"/>
            <a:r>
              <a:rPr lang="en-US" dirty="0"/>
              <a:t>You have 5 minutes to come up with questions.</a:t>
            </a:r>
          </a:p>
          <a:p>
            <a:r>
              <a:rPr lang="en-US" dirty="0"/>
              <a:t>Interview your end user</a:t>
            </a:r>
          </a:p>
          <a:p>
            <a:pPr lvl="1"/>
            <a:r>
              <a:rPr lang="en-US" dirty="0"/>
              <a:t>They will provide you their oral health journey map to start.</a:t>
            </a:r>
          </a:p>
          <a:p>
            <a:pPr lvl="1"/>
            <a:r>
              <a:rPr lang="en-US" dirty="0"/>
              <a:t>Ask them the questions you created.</a:t>
            </a:r>
          </a:p>
          <a:p>
            <a:pPr lvl="1"/>
            <a:r>
              <a:rPr lang="en-US" dirty="0"/>
              <a:t>You have 5 minutes for the interview.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952" y="750327"/>
            <a:ext cx="1048336" cy="1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59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Define the Needs: Brainstorm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 your Student Handouts, with your team, brainstorm and capture possible needs of your end user.</a:t>
            </a:r>
          </a:p>
          <a:p>
            <a:r>
              <a:rPr lang="en-US" b="0" dirty="0"/>
              <a:t>What things do they need or want?</a:t>
            </a:r>
          </a:p>
          <a:p>
            <a:r>
              <a:rPr lang="en-US" b="0" dirty="0"/>
              <a:t>Think of how their mouth makes them feel.</a:t>
            </a:r>
          </a:p>
          <a:p>
            <a:r>
              <a:rPr lang="en-US" b="0" dirty="0"/>
              <a:t>Your </a:t>
            </a:r>
            <a:r>
              <a:rPr lang="en-US" dirty="0"/>
              <a:t>team</a:t>
            </a:r>
            <a:r>
              <a:rPr lang="en-US" b="0" dirty="0"/>
              <a:t> should circle one need and one insight from the list </a:t>
            </a:r>
            <a:br>
              <a:rPr lang="en-US" b="0" dirty="0"/>
            </a:br>
            <a:r>
              <a:rPr lang="en-US" b="0" dirty="0"/>
              <a:t>you create.</a:t>
            </a:r>
          </a:p>
          <a:p>
            <a:r>
              <a:rPr lang="en-US" b="0" dirty="0"/>
              <a:t>You have 5 minutes to brainstorm.</a:t>
            </a:r>
          </a:p>
          <a:p>
            <a:pPr marL="342900" lvl="1" indent="0">
              <a:buNone/>
            </a:pPr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890" y="749327"/>
            <a:ext cx="1037403" cy="10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60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Define the Needs: Identify a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 your Student Handouts, with your team, identify a focus of your solution based on the need and insight you circled.</a:t>
            </a:r>
          </a:p>
          <a:p>
            <a:r>
              <a:rPr lang="en-US" b="0" dirty="0"/>
              <a:t>What is currently being used for oral health?</a:t>
            </a:r>
          </a:p>
          <a:p>
            <a:r>
              <a:rPr lang="en-US" b="0" dirty="0"/>
              <a:t>What do you see for the future?</a:t>
            </a:r>
          </a:p>
          <a:p>
            <a:r>
              <a:rPr lang="en-US" b="0" dirty="0"/>
              <a:t>Get creative!</a:t>
            </a:r>
          </a:p>
          <a:p>
            <a:r>
              <a:rPr lang="en-US" b="0" dirty="0"/>
              <a:t>You have 5 minutes to identify a focus.</a:t>
            </a:r>
          </a:p>
          <a:p>
            <a:pPr marL="342900" lvl="1" indent="0">
              <a:buNone/>
            </a:pP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890" y="749327"/>
            <a:ext cx="1037403" cy="10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60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Ideate: Generate Potential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255" y="2273971"/>
            <a:ext cx="4260085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Independently generate potential ideas and solutions.</a:t>
            </a:r>
          </a:p>
          <a:p>
            <a:r>
              <a:rPr lang="en-US" sz="2500" b="0" dirty="0"/>
              <a:t>Be creative and think big!</a:t>
            </a:r>
          </a:p>
          <a:p>
            <a:r>
              <a:rPr lang="en-US" sz="2500" b="0" dirty="0"/>
              <a:t>Write or draw your ideas on sticky notes. One idea/solution per sticky note.</a:t>
            </a:r>
          </a:p>
          <a:p>
            <a:r>
              <a:rPr lang="en-US" sz="2500" b="0" dirty="0"/>
              <a:t>You have 5 minutes to generate these solutions.</a:t>
            </a:r>
          </a:p>
          <a:p>
            <a:pPr marL="342900" lvl="1" indent="0">
              <a:buNone/>
            </a:pPr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03" y="749327"/>
            <a:ext cx="1045638" cy="1040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11" y="1927146"/>
            <a:ext cx="4119617" cy="39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12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Ideate: Share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Share your ideas with your team.</a:t>
            </a:r>
          </a:p>
          <a:p>
            <a:r>
              <a:rPr lang="en-US" b="0" dirty="0"/>
              <a:t>Pick your top three solutions from the ones the team shared.</a:t>
            </a:r>
          </a:p>
          <a:p>
            <a:r>
              <a:rPr lang="en-US" b="0" dirty="0"/>
              <a:t>You have 10 minutes to share and select the top three solutions.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03" y="749327"/>
            <a:ext cx="1045638" cy="1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9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Ideate: Reflections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 your Student Handouts, reflect on the ideation process: </a:t>
            </a:r>
          </a:p>
          <a:p>
            <a:r>
              <a:rPr lang="en-US" b="0" dirty="0"/>
              <a:t>Why were the top three ideas chosen?</a:t>
            </a:r>
          </a:p>
          <a:p>
            <a:r>
              <a:rPr lang="en-US" b="0" dirty="0"/>
              <a:t>How do you feel about the design process so far?</a:t>
            </a:r>
          </a:p>
          <a:p>
            <a:r>
              <a:rPr lang="en-US" b="0" dirty="0"/>
              <a:t>Reflect on the journey mapping process. How was your oral health journey different or similar to the end user?</a:t>
            </a:r>
          </a:p>
          <a:p>
            <a:r>
              <a:rPr lang="en-US" b="0" dirty="0"/>
              <a:t>Pick one of the top three ideas and sketch out what you think the product should look like.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03" y="749327"/>
            <a:ext cx="1045638" cy="1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3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Ideate &amp; Test: Summarize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a team, summarize what you learned from the feedback. You can document this feedback on your Student Handouts.</a:t>
            </a:r>
          </a:p>
          <a:p>
            <a:pPr lvl="1"/>
            <a:r>
              <a:rPr lang="en-US" dirty="0"/>
              <a:t>What new things did you learn about the end user and his/her needs?</a:t>
            </a:r>
          </a:p>
          <a:p>
            <a:pPr lvl="1"/>
            <a:r>
              <a:rPr lang="en-US" dirty="0"/>
              <a:t>What new things did you learn about your solutions?</a:t>
            </a:r>
          </a:p>
          <a:p>
            <a:r>
              <a:rPr lang="en-US" dirty="0"/>
              <a:t>Your team will decide on </a:t>
            </a:r>
            <a:r>
              <a:rPr lang="en-US" i="1" dirty="0"/>
              <a:t>one</a:t>
            </a:r>
            <a:r>
              <a:rPr lang="en-US" dirty="0"/>
              <a:t> of the concepts that you came up with and tweaked.</a:t>
            </a:r>
          </a:p>
          <a:p>
            <a:r>
              <a:rPr lang="en-US" dirty="0"/>
              <a:t>You have 8 minutes to talk about what you learned and select one idea to move forward.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03" y="749327"/>
            <a:ext cx="1045638" cy="1040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353" y="747724"/>
            <a:ext cx="1047250" cy="10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9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Prototype: Build Your Concept!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530" y="2002055"/>
            <a:ext cx="7576162" cy="3263504"/>
          </a:xfrm>
        </p:spPr>
        <p:txBody>
          <a:bodyPr/>
          <a:lstStyle/>
          <a:p>
            <a:r>
              <a:rPr lang="en-US" dirty="0"/>
              <a:t>Using materials at your table, sketch and build your idea!</a:t>
            </a:r>
          </a:p>
          <a:p>
            <a:pPr lvl="1"/>
            <a:r>
              <a:rPr lang="en-US" b="0" dirty="0"/>
              <a:t>Be creative!</a:t>
            </a:r>
          </a:p>
          <a:p>
            <a:pPr lvl="1"/>
            <a:r>
              <a:rPr lang="en-US" b="0" dirty="0"/>
              <a:t>Give your product a name!</a:t>
            </a:r>
          </a:p>
          <a:p>
            <a:r>
              <a:rPr lang="en-US" dirty="0"/>
              <a:t>You have 15 minutes to build your concept.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353" y="749328"/>
            <a:ext cx="1045638" cy="1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37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Prototype: Value Proposition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9955" y="2002055"/>
            <a:ext cx="5670885" cy="39049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 the chart paper provided, fill out a value proposition for your product.</a:t>
            </a:r>
          </a:p>
          <a:p>
            <a:pPr lvl="1"/>
            <a:r>
              <a:rPr lang="en-US" b="0" dirty="0"/>
              <a:t>A </a:t>
            </a:r>
            <a:r>
              <a:rPr lang="en-US" b="0" i="1" dirty="0"/>
              <a:t>value proposition </a:t>
            </a:r>
            <a:r>
              <a:rPr lang="en-US" b="0" dirty="0"/>
              <a:t>is statement of the innovation or feature that makes your product attractive to customers. What makes your product unique and why would people buy it?</a:t>
            </a:r>
          </a:p>
          <a:p>
            <a:pPr lvl="1"/>
            <a:r>
              <a:rPr lang="en-US" b="0" dirty="0"/>
              <a:t>Select a writer from your </a:t>
            </a:r>
            <a:r>
              <a:rPr lang="en-US" dirty="0"/>
              <a:t>team</a:t>
            </a:r>
            <a:r>
              <a:rPr lang="en-US" b="0" dirty="0"/>
              <a:t> who will fill out the chart paper.</a:t>
            </a:r>
          </a:p>
          <a:p>
            <a:r>
              <a:rPr lang="en-US" dirty="0"/>
              <a:t>You have 10 minutes to fill out a value proposition for your product.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857" y="2089489"/>
            <a:ext cx="3919815" cy="39198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357" y="749328"/>
            <a:ext cx="1045638" cy="1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Each team will now present their products to the class!</a:t>
            </a:r>
          </a:p>
          <a:p>
            <a:pPr>
              <a:lnSpc>
                <a:spcPct val="120000"/>
              </a:lnSpc>
            </a:pPr>
            <a:r>
              <a:rPr lang="en-US" dirty="0"/>
              <a:t>Be creative! You may present a skit, commercial, jingle, or anything else you can think of. </a:t>
            </a:r>
            <a:r>
              <a:rPr lang="en-US" i="1" dirty="0"/>
              <a:t>Presentations should be no more than 5 minutes.</a:t>
            </a:r>
          </a:p>
          <a:p>
            <a:pPr>
              <a:lnSpc>
                <a:spcPct val="120000"/>
              </a:lnSpc>
            </a:pPr>
            <a:r>
              <a:rPr lang="en-US" dirty="0"/>
              <a:t>The presentations should address the following: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Introduce your end users.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Share the need you decided to address.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Tell us the name of your product and what it does.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Demonstrate the prototype.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Tell us the benefits of this product and how it is different from other products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/>
              <a:t>You have 20 minutes to prepare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8449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Reflect: What do you know about STEM</a:t>
            </a:r>
            <a:r>
              <a:rPr lang="en-US" b="1" baseline="30000" dirty="0"/>
              <a:t>2</a:t>
            </a:r>
            <a:r>
              <a:rPr lang="en-US" b="1" dirty="0"/>
              <a:t>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Turn to your Student Handouts.</a:t>
            </a:r>
          </a:p>
          <a:p>
            <a:r>
              <a:rPr lang="en-US" b="0" dirty="0"/>
              <a:t>Reflect on what you currently know about science, technology, engineering, mathematics, manufacturing, and design.</a:t>
            </a:r>
          </a:p>
          <a:p>
            <a:r>
              <a:rPr lang="en-US" b="0" dirty="0"/>
              <a:t>What do you think professionals in these areas do and look like?</a:t>
            </a:r>
          </a:p>
          <a:p>
            <a:r>
              <a:rPr lang="en-US" b="0" dirty="0"/>
              <a:t>You can </a:t>
            </a:r>
            <a:r>
              <a:rPr lang="en-US" b="0" i="1" dirty="0"/>
              <a:t>write</a:t>
            </a:r>
            <a:r>
              <a:rPr lang="en-US" b="0" dirty="0"/>
              <a:t> or </a:t>
            </a:r>
            <a:r>
              <a:rPr lang="en-US" b="0" i="1" dirty="0"/>
              <a:t>draw</a:t>
            </a:r>
            <a:r>
              <a:rPr lang="en-US" b="0" dirty="0"/>
              <a:t> your responses.</a:t>
            </a:r>
          </a:p>
        </p:txBody>
      </p:sp>
    </p:spTree>
    <p:extLst>
      <p:ext uri="{BB962C8B-B14F-4D97-AF65-F5344CB8AC3E}">
        <p14:creationId xmlns:p14="http://schemas.microsoft.com/office/powerpoint/2010/main" val="3271079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Recap: The Design Process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916" y="4650983"/>
            <a:ext cx="38145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/>
              <a:t>Design is a </a:t>
            </a:r>
            <a:r>
              <a:rPr lang="en-US" sz="2250" b="1" i="1" dirty="0"/>
              <a:t>process</a:t>
            </a:r>
            <a:r>
              <a:rPr lang="en-US" sz="2250" b="1" dirty="0"/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4" y="2335870"/>
            <a:ext cx="9048521" cy="20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7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Final Reflections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300" dirty="0"/>
              <a:t>On your Student Handouts, reflect on the Design Challenge and this entire activity.</a:t>
            </a:r>
          </a:p>
          <a:p>
            <a:pPr>
              <a:lnSpc>
                <a:spcPct val="110000"/>
              </a:lnSpc>
            </a:pPr>
            <a:r>
              <a:rPr lang="en-US" b="0" dirty="0"/>
              <a:t>How can you use the design process in your school, work, and everyday life?</a:t>
            </a:r>
            <a:endParaRPr lang="en-US" sz="1900" b="0" dirty="0"/>
          </a:p>
          <a:p>
            <a:pPr>
              <a:lnSpc>
                <a:spcPct val="110000"/>
              </a:lnSpc>
            </a:pPr>
            <a:r>
              <a:rPr lang="en-US" b="0" dirty="0"/>
              <a:t>What did you learn about STEM</a:t>
            </a:r>
            <a:r>
              <a:rPr lang="en-US" b="0" baseline="30000" dirty="0"/>
              <a:t>2</a:t>
            </a:r>
            <a:r>
              <a:rPr lang="en-US" b="0" dirty="0"/>
              <a:t>D careers and professionals? What did you learn about women in these fields?</a:t>
            </a:r>
            <a:endParaRPr lang="en-US" sz="1900" b="0" dirty="0"/>
          </a:p>
          <a:p>
            <a:pPr>
              <a:lnSpc>
                <a:spcPct val="110000"/>
              </a:lnSpc>
            </a:pPr>
            <a:r>
              <a:rPr lang="en-US" b="0" dirty="0"/>
              <a:t>How did what you learned and what you originally thought about STEM</a:t>
            </a:r>
            <a:r>
              <a:rPr lang="en-US" b="0" baseline="30000" dirty="0"/>
              <a:t>2</a:t>
            </a:r>
            <a:r>
              <a:rPr lang="en-US" b="0" dirty="0"/>
              <a:t>D careers and professionals differ?</a:t>
            </a:r>
            <a:endParaRPr lang="en-US" sz="1900" b="0" dirty="0"/>
          </a:p>
          <a:p>
            <a:pPr>
              <a:lnSpc>
                <a:spcPct val="110000"/>
              </a:lnSpc>
            </a:pPr>
            <a:r>
              <a:rPr lang="en-US" b="0" dirty="0"/>
              <a:t>Can you see yourself as a STEM</a:t>
            </a:r>
            <a:r>
              <a:rPr lang="en-US" b="0" baseline="30000" dirty="0"/>
              <a:t>2</a:t>
            </a:r>
            <a:r>
              <a:rPr lang="en-US" b="0" dirty="0"/>
              <a:t>D professional? Why or why not?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What courses do you need to take in the future to be successful in the STEM</a:t>
            </a:r>
            <a:r>
              <a:rPr lang="en-US" sz="2200" baseline="30000" dirty="0"/>
              <a:t>2</a:t>
            </a:r>
            <a:r>
              <a:rPr lang="en-US" sz="2200" dirty="0"/>
              <a:t>D fields?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What are your goals and how does STEM</a:t>
            </a:r>
            <a:r>
              <a:rPr lang="en-US" sz="2200" baseline="30000" dirty="0"/>
              <a:t>2</a:t>
            </a:r>
            <a:r>
              <a:rPr lang="en-US" sz="2200" dirty="0"/>
              <a:t>D help you reach those goals?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57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40364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Thank you for participating!</a:t>
            </a:r>
          </a:p>
        </p:txBody>
      </p:sp>
      <p:pic>
        <p:nvPicPr>
          <p:cNvPr id="3" name="Picture 2" descr="A group of children holding books&#10;&#10;AI-generated content may be incorrect.">
            <a:extLst>
              <a:ext uri="{FF2B5EF4-FFF2-40B4-BE49-F238E27FC236}">
                <a16:creationId xmlns:a16="http://schemas.microsoft.com/office/drawing/2014/main" id="{FB5D0FEF-5A53-8564-D500-C90590D1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08" y="156308"/>
            <a:ext cx="6920633" cy="58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My 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679">
            <a:off x="9914423" y="1616773"/>
            <a:ext cx="2634002" cy="7209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816">
            <a:off x="7457914" y="2608130"/>
            <a:ext cx="2379463" cy="61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 (delete if not using)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Marshmallow</a:t>
            </a:r>
            <a:br>
              <a:rPr lang="en-US" b="1" dirty="0"/>
            </a:br>
            <a:r>
              <a:rPr lang="en-US" b="1" dirty="0"/>
              <a:t>Challenge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858">
            <a:off x="9492087" y="1772890"/>
            <a:ext cx="2896122" cy="77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8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Build the Tallest Freestanding Structure with: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0932" y="4348832"/>
            <a:ext cx="240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20 sticks of spaghetti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030" y="2739794"/>
            <a:ext cx="105410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97" y="2527087"/>
            <a:ext cx="3450925" cy="191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60" y="2527087"/>
            <a:ext cx="4248575" cy="2284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782" y="2778927"/>
            <a:ext cx="1831086" cy="22839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1815" y="5145425"/>
            <a:ext cx="2122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one yard of tape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2953" y="4443058"/>
            <a:ext cx="1899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one yard of string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84720" y="4104504"/>
            <a:ext cx="1706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one marshmallow</a:t>
            </a:r>
          </a:p>
        </p:txBody>
      </p:sp>
    </p:spTree>
    <p:extLst>
      <p:ext uri="{BB962C8B-B14F-4D97-AF65-F5344CB8AC3E}">
        <p14:creationId xmlns:p14="http://schemas.microsoft.com/office/powerpoint/2010/main" val="220251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Rules for the Marshmallow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structure must be able to stand on its own.</a:t>
            </a:r>
          </a:p>
          <a:p>
            <a:r>
              <a:rPr lang="en-US" dirty="0"/>
              <a:t>The entire marshmallow must sit on top.</a:t>
            </a:r>
          </a:p>
          <a:p>
            <a:r>
              <a:rPr lang="en-US" dirty="0"/>
              <a:t>Use as much or as little of the materials as you want.</a:t>
            </a:r>
          </a:p>
          <a:p>
            <a:r>
              <a:rPr lang="en-US" dirty="0"/>
              <a:t>You are allowed to break up the spaghetti, string, or tape.</a:t>
            </a:r>
          </a:p>
          <a:p>
            <a:r>
              <a:rPr lang="en-US" dirty="0"/>
              <a:t>You have 20 minutes to complete this challenge.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58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9F8E7BC959D444B5EB974EB8E7CC82" ma:contentTypeVersion="18" ma:contentTypeDescription="Create a new document." ma:contentTypeScope="" ma:versionID="d9a83b7a09226e496c72957420046e5d">
  <xsd:schema xmlns:xsd="http://www.w3.org/2001/XMLSchema" xmlns:xs="http://www.w3.org/2001/XMLSchema" xmlns:p="http://schemas.microsoft.com/office/2006/metadata/properties" xmlns:ns2="db233ec2-66d3-4ef5-8807-a2c006e69374" xmlns:ns3="adc816b1-d756-4632-a449-b11038f588a1" targetNamespace="http://schemas.microsoft.com/office/2006/metadata/properties" ma:root="true" ma:fieldsID="8ef1d61839208a915daaaf2ffcbb9feb" ns2:_="" ns3:_="">
    <xsd:import namespace="db233ec2-66d3-4ef5-8807-a2c006e69374"/>
    <xsd:import namespace="adc816b1-d756-4632-a449-b11038f588a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33ec2-66d3-4ef5-8807-a2c006e693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4dae29-85ca-4d34-a989-72f99e160290}" ma:internalName="TaxCatchAll" ma:showField="CatchAllData" ma:web="db233ec2-66d3-4ef5-8807-a2c006e693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816b1-d756-4632-a449-b11038f588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955067c-4844-4e4f-970b-73b17f111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233ec2-66d3-4ef5-8807-a2c006e69374" xsi:nil="true"/>
    <lcf76f155ced4ddcb4097134ff3c332f xmlns="adc816b1-d756-4632-a449-b11038f588a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4F1378-EB91-4522-9D5F-DDA496B202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233ec2-66d3-4ef5-8807-a2c006e69374"/>
    <ds:schemaRef ds:uri="adc816b1-d756-4632-a449-b11038f588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07DD20-430E-466D-AAAE-E55AEF088B41}">
  <ds:schemaRefs>
    <ds:schemaRef ds:uri="http://schemas.microsoft.com/office/2006/metadata/properties"/>
    <ds:schemaRef ds:uri="http://schemas.microsoft.com/office/infopath/2007/PartnerControls"/>
    <ds:schemaRef ds:uri="db233ec2-66d3-4ef5-8807-a2c006e69374"/>
    <ds:schemaRef ds:uri="adc816b1-d756-4632-a449-b11038f588a1"/>
  </ds:schemaRefs>
</ds:datastoreItem>
</file>

<file path=customXml/itemProps3.xml><?xml version="1.0" encoding="utf-8"?>
<ds:datastoreItem xmlns:ds="http://schemas.openxmlformats.org/officeDocument/2006/customXml" ds:itemID="{26411AF8-4491-4C7D-B6D5-8BC0D9B40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12156</TotalTime>
  <Words>1323</Words>
  <Application>Microsoft Office PowerPoint</Application>
  <PresentationFormat>Widescreen</PresentationFormat>
  <Paragraphs>153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The Design Challenge STEM2D Topics: Design, Engineering, and Technology</vt:lpstr>
      <vt:lpstr>Agenda</vt:lpstr>
      <vt:lpstr>Objectives</vt:lpstr>
      <vt:lpstr>Reflect: What do you know about STEM2D?</vt:lpstr>
      <vt:lpstr>Tell My Story</vt:lpstr>
      <vt:lpstr>My Story (delete if not using)</vt:lpstr>
      <vt:lpstr>The Marshmallow Challenge</vt:lpstr>
      <vt:lpstr>Build the Tallest Freestanding Structure with:</vt:lpstr>
      <vt:lpstr>Rules for the Marshmallow Challenge</vt:lpstr>
      <vt:lpstr>Time’s Up!</vt:lpstr>
      <vt:lpstr>Reflection: The Marshmallow Challenge</vt:lpstr>
      <vt:lpstr>Video: Tom Wujec on the Marshmallow Challenge and Design Principles</vt:lpstr>
      <vt:lpstr>Design: Putting People at the Center of Problem-Solving</vt:lpstr>
      <vt:lpstr>Sophistication and Individualized Experiences in the Modern World</vt:lpstr>
      <vt:lpstr>Design Thinking Process</vt:lpstr>
      <vt:lpstr>Tools and Strategies for Empathy and  Defining Needs: Visual Storytelling</vt:lpstr>
      <vt:lpstr>Tools and Strategies for Empathy and  Defining Needs: Journey Mapping</vt:lpstr>
      <vt:lpstr>Tools and Strategies for Ideation and Prototypes: Brainstorming and Sketching</vt:lpstr>
      <vt:lpstr>Recap: What Is Design?</vt:lpstr>
      <vt:lpstr>Design Is Not Just Aesthetics</vt:lpstr>
      <vt:lpstr>Design Is Not Just an Event</vt:lpstr>
      <vt:lpstr>Design Is Not Just a Product</vt:lpstr>
      <vt:lpstr>Design Is a Process</vt:lpstr>
      <vt:lpstr>The Design Challenge</vt:lpstr>
      <vt:lpstr>Setting the Stage</vt:lpstr>
      <vt:lpstr>Setting the Stage</vt:lpstr>
      <vt:lpstr>Challenge Question</vt:lpstr>
      <vt:lpstr>Ask the Adults!</vt:lpstr>
      <vt:lpstr>Empathy: Journey Mapping</vt:lpstr>
      <vt:lpstr>Empathy: Ask the End User</vt:lpstr>
      <vt:lpstr>Define the Needs: Brainstorm</vt:lpstr>
      <vt:lpstr>Define the Needs: Identify a Focus</vt:lpstr>
      <vt:lpstr>Ideate: Generate Potential Solutions</vt:lpstr>
      <vt:lpstr>Ideate: Share Solutions</vt:lpstr>
      <vt:lpstr>Ideate: Reflections </vt:lpstr>
      <vt:lpstr>Ideate &amp; Test: Summarize Learning</vt:lpstr>
      <vt:lpstr>Prototype: Build Your Concept!</vt:lpstr>
      <vt:lpstr>Prototype: Value Proposition</vt:lpstr>
      <vt:lpstr>Presentations</vt:lpstr>
      <vt:lpstr>Recap: The Design Process</vt:lpstr>
      <vt:lpstr>Final Reflections</vt:lpstr>
      <vt:lpstr>Thank you for participating!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Design Challenge</dc:title>
  <dc:creator>Monica Mean</dc:creator>
  <cp:lastModifiedBy>Tere Stouffer</cp:lastModifiedBy>
  <cp:revision>124</cp:revision>
  <dcterms:created xsi:type="dcterms:W3CDTF">2016-06-23T15:13:25Z</dcterms:created>
  <dcterms:modified xsi:type="dcterms:W3CDTF">2026-02-16T18:28:17Z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0x010100919F8E7BC959D444B5EB974EB8E7CC82</vt:lpwstr>
  </property>
  <property fmtid="{D5CDD505-2E9C-101B-9397-08002B2CF9AE}" pid="3" name="MediaServiceImageTags">
    <vt:lpwstr/>
  </property>
</Properties>
</file>