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entation.xml" ContentType="application/vnd.openxmlformats-officedocument.presentationml.presentation.main+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67" r:id="rId2"/>
    <p:sldId id="268" r:id="rId3"/>
    <p:sldId id="282" r:id="rId4"/>
    <p:sldId id="270" r:id="rId5"/>
    <p:sldId id="273" r:id="rId6"/>
    <p:sldId id="274" r:id="rId7"/>
    <p:sldId id="278" r:id="rId8"/>
    <p:sldId id="277" r:id="rId9"/>
    <p:sldId id="279" r:id="rId10"/>
    <p:sldId id="280" r:id="rId11"/>
    <p:sldId id="281" r:id="rId12"/>
    <p:sldId id="272"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van Charner" initials="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3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9" autoAdjust="0"/>
    <p:restoredTop sz="92688"/>
  </p:normalViewPr>
  <p:slideViewPr>
    <p:cSldViewPr snapToGrid="0">
      <p:cViewPr varScale="1">
        <p:scale>
          <a:sx n="97" d="100"/>
          <a:sy n="97" d="100"/>
        </p:scale>
        <p:origin x="1192" y="4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C942A-7C19-7147-B57E-C405BE45C3C5}" type="datetimeFigureOut">
              <a:rPr lang="en-US" smtClean="0"/>
              <a:t>1/27/26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75898D-5E13-CA45-9528-F479F8640A9B}" type="slidenum">
              <a:rPr lang="en-US" smtClean="0"/>
              <a:t>‹#›</a:t>
            </a:fld>
            <a:endParaRPr lang="en-US" dirty="0"/>
          </a:p>
        </p:txBody>
      </p:sp>
    </p:spTree>
    <p:extLst>
      <p:ext uri="{BB962C8B-B14F-4D97-AF65-F5344CB8AC3E}">
        <p14:creationId xmlns:p14="http://schemas.microsoft.com/office/powerpoint/2010/main" val="1740688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4ECC0-D467-B247-B5DA-B277B97DC706}" type="slidenum">
              <a:rPr lang="en-US" smtClean="0"/>
              <a:t>4</a:t>
            </a:fld>
            <a:endParaRPr lang="en-US" dirty="0"/>
          </a:p>
        </p:txBody>
      </p:sp>
    </p:spTree>
    <p:extLst>
      <p:ext uri="{BB962C8B-B14F-4D97-AF65-F5344CB8AC3E}">
        <p14:creationId xmlns:p14="http://schemas.microsoft.com/office/powerpoint/2010/main" val="1364648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4ECC0-D467-B247-B5DA-B277B97DC706}" type="slidenum">
              <a:rPr lang="en-US" smtClean="0"/>
              <a:t>5</a:t>
            </a:fld>
            <a:endParaRPr lang="en-US" dirty="0"/>
          </a:p>
        </p:txBody>
      </p:sp>
    </p:spTree>
    <p:extLst>
      <p:ext uri="{BB962C8B-B14F-4D97-AF65-F5344CB8AC3E}">
        <p14:creationId xmlns:p14="http://schemas.microsoft.com/office/powerpoint/2010/main" val="817140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4ECC0-D467-B247-B5DA-B277B97DC706}" type="slidenum">
              <a:rPr lang="en-US" smtClean="0"/>
              <a:t>6</a:t>
            </a:fld>
            <a:endParaRPr lang="en-US" dirty="0"/>
          </a:p>
        </p:txBody>
      </p:sp>
    </p:spTree>
    <p:extLst>
      <p:ext uri="{BB962C8B-B14F-4D97-AF65-F5344CB8AC3E}">
        <p14:creationId xmlns:p14="http://schemas.microsoft.com/office/powerpoint/2010/main" val="6100817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64754" cy="6891274"/>
          </a:xfrm>
          <a:prstGeom prst="rect">
            <a:avLst/>
          </a:prstGeom>
        </p:spPr>
      </p:pic>
      <p:sp>
        <p:nvSpPr>
          <p:cNvPr id="2" name="Title 1"/>
          <p:cNvSpPr>
            <a:spLocks noGrp="1"/>
          </p:cNvSpPr>
          <p:nvPr>
            <p:ph type="ctrTitle"/>
          </p:nvPr>
        </p:nvSpPr>
        <p:spPr>
          <a:xfrm>
            <a:off x="1524000" y="1122363"/>
            <a:ext cx="9144000" cy="2387600"/>
          </a:xfrm>
        </p:spPr>
        <p:txBody>
          <a:bodyPr anchor="b">
            <a:normAutofit/>
          </a:bodyPr>
          <a:lstStyle>
            <a:lvl1pPr algn="l">
              <a:defRPr sz="6000">
                <a:solidFill>
                  <a:srgbClr val="FFF100"/>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solidFill>
                  <a:schemeClr val="bg1"/>
                </a:solidFill>
                <a:latin typeface="Arial Rounded MT Bold" charset="0"/>
                <a:ea typeface="Arial Rounded MT Bold" charset="0"/>
                <a:cs typeface="Arial Rounded MT 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003752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05"/>
            <a:ext cx="12192000" cy="6850395"/>
          </a:xfrm>
          <a:prstGeom prst="rect">
            <a:avLst/>
          </a:prstGeom>
        </p:spPr>
      </p:pic>
      <p:sp>
        <p:nvSpPr>
          <p:cNvPr id="2" name="Title 1"/>
          <p:cNvSpPr>
            <a:spLocks noGrp="1"/>
          </p:cNvSpPr>
          <p:nvPr>
            <p:ph type="title"/>
          </p:nvPr>
        </p:nvSpPr>
        <p:spPr/>
        <p:txBody>
          <a:bodyPr/>
          <a:lstStyle>
            <a:lvl1pPr>
              <a:defRPr>
                <a:solidFill>
                  <a:srgbClr val="543F99"/>
                </a:solidFill>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b="0"/>
            </a:lvl1pPr>
            <a:lvl2pPr>
              <a:lnSpc>
                <a:spcPct val="100000"/>
              </a:lnSpc>
              <a:defRPr/>
            </a:lvl2pPr>
            <a:lvl3pPr>
              <a:defRPr sz="2000"/>
            </a:lvl3pPr>
          </a:lstStyle>
          <a:p>
            <a:pPr lvl="0"/>
            <a:r>
              <a:rPr lang="en-US" dirty="0"/>
              <a:t>Click to edit Master text styles</a:t>
            </a:r>
          </a:p>
          <a:p>
            <a:pPr lvl="1"/>
            <a:r>
              <a:rPr lang="en-US" dirty="0"/>
              <a:t>Second level</a:t>
            </a:r>
          </a:p>
          <a:p>
            <a:pPr lvl="2"/>
            <a:r>
              <a:rPr lang="en-US" dirty="0"/>
              <a:t>Third level</a:t>
            </a:r>
          </a:p>
        </p:txBody>
      </p:sp>
      <p:sp>
        <p:nvSpPr>
          <p:cNvPr id="6" name="TextBox 5"/>
          <p:cNvSpPr txBox="1"/>
          <p:nvPr userDrawn="1"/>
        </p:nvSpPr>
        <p:spPr>
          <a:xfrm>
            <a:off x="10725912" y="6409944"/>
            <a:ext cx="1335024" cy="246221"/>
          </a:xfrm>
          <a:prstGeom prst="rect">
            <a:avLst/>
          </a:prstGeom>
          <a:noFill/>
        </p:spPr>
        <p:txBody>
          <a:bodyPr wrap="square" rtlCol="0">
            <a:spAutoFit/>
          </a:bodyPr>
          <a:lstStyle/>
          <a:p>
            <a:pPr algn="r"/>
            <a:fld id="{F4523A34-8CBF-B14D-AF83-4AD836958FE0}" type="slidenum">
              <a:rPr lang="en-US" sz="1000" smtClean="0"/>
              <a:pPr algn="r"/>
              <a:t>‹#›</a:t>
            </a:fld>
            <a:endParaRPr lang="en-US" sz="1000" dirty="0"/>
          </a:p>
        </p:txBody>
      </p:sp>
    </p:spTree>
    <p:extLst>
      <p:ext uri="{BB962C8B-B14F-4D97-AF65-F5344CB8AC3E}">
        <p14:creationId xmlns:p14="http://schemas.microsoft.com/office/powerpoint/2010/main" val="675480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64754" cy="6891274"/>
          </a:xfrm>
          <a:prstGeom prst="rect">
            <a:avLst/>
          </a:prstGeom>
        </p:spPr>
      </p:pic>
      <p:sp>
        <p:nvSpPr>
          <p:cNvPr id="2" name="Title 1"/>
          <p:cNvSpPr>
            <a:spLocks noGrp="1"/>
          </p:cNvSpPr>
          <p:nvPr>
            <p:ph type="title"/>
          </p:nvPr>
        </p:nvSpPr>
        <p:spPr>
          <a:xfrm>
            <a:off x="831850" y="1709738"/>
            <a:ext cx="10515600" cy="2852737"/>
          </a:xfrm>
        </p:spPr>
        <p:txBody>
          <a:bodyPr anchor="b">
            <a:normAutofit/>
          </a:bodyPr>
          <a:lstStyle>
            <a:lvl1pPr>
              <a:defRPr sz="4800">
                <a:solidFill>
                  <a:srgbClr val="FFF100"/>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latin typeface="Arial Rounded MT Bold" charset="0"/>
                <a:ea typeface="Arial Rounded MT Bold" charset="0"/>
                <a:cs typeface="Arial Rounded MT Bold"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TextBox 5"/>
          <p:cNvSpPr txBox="1"/>
          <p:nvPr userDrawn="1"/>
        </p:nvSpPr>
        <p:spPr>
          <a:xfrm>
            <a:off x="10725912" y="6409944"/>
            <a:ext cx="1335024" cy="246221"/>
          </a:xfrm>
          <a:prstGeom prst="rect">
            <a:avLst/>
          </a:prstGeom>
          <a:noFill/>
        </p:spPr>
        <p:txBody>
          <a:bodyPr wrap="square" rtlCol="0">
            <a:spAutoFit/>
          </a:bodyPr>
          <a:lstStyle/>
          <a:p>
            <a:pPr algn="r"/>
            <a:fld id="{F4523A34-8CBF-B14D-AF83-4AD836958FE0}" type="slidenum">
              <a:rPr lang="en-US" sz="1000" smtClean="0"/>
              <a:pPr algn="r"/>
              <a:t>‹#›</a:t>
            </a:fld>
            <a:endParaRPr lang="en-US" sz="1000" dirty="0"/>
          </a:p>
        </p:txBody>
      </p:sp>
    </p:spTree>
    <p:extLst>
      <p:ext uri="{BB962C8B-B14F-4D97-AF65-F5344CB8AC3E}">
        <p14:creationId xmlns:p14="http://schemas.microsoft.com/office/powerpoint/2010/main" val="620031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05"/>
            <a:ext cx="12192000" cy="6850395"/>
          </a:xfrm>
          <a:prstGeom prst="rect">
            <a:avLst/>
          </a:prstGeom>
        </p:spPr>
      </p:pic>
      <p:sp>
        <p:nvSpPr>
          <p:cNvPr id="2" name="Title 1"/>
          <p:cNvSpPr>
            <a:spLocks noGrp="1"/>
          </p:cNvSpPr>
          <p:nvPr>
            <p:ph type="title"/>
          </p:nvPr>
        </p:nvSpPr>
        <p:spPr/>
        <p:txBody>
          <a:bodyPr/>
          <a:lstStyle>
            <a:lvl1pPr>
              <a:defRPr>
                <a:solidFill>
                  <a:srgbClr val="543F99"/>
                </a:solidFill>
              </a:defRPr>
            </a:lvl1pPr>
          </a:lstStyle>
          <a:p>
            <a:r>
              <a:rPr lang="en-US" dirty="0"/>
              <a:t>Click to edit Master title style</a:t>
            </a:r>
          </a:p>
        </p:txBody>
      </p:sp>
      <p:sp>
        <p:nvSpPr>
          <p:cNvPr id="3" name="Content Placeholder 2"/>
          <p:cNvSpPr>
            <a:spLocks noGrp="1"/>
          </p:cNvSpPr>
          <p:nvPr>
            <p:ph sz="half" idx="1"/>
          </p:nvPr>
        </p:nvSpPr>
        <p:spPr>
          <a:xfrm>
            <a:off x="1049955" y="1992429"/>
            <a:ext cx="4917708" cy="4004111"/>
          </a:xfrm>
        </p:spPr>
        <p:txBody>
          <a:bodyPr/>
          <a:lstStyle>
            <a:lvl1pPr>
              <a:defRPr b="0"/>
            </a:lvl1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6117255" y="1992429"/>
            <a:ext cx="5067301" cy="4004111"/>
          </a:xfrm>
        </p:spPr>
        <p:txBody>
          <a:bodyPr/>
          <a:lstStyle>
            <a:lvl1pPr>
              <a:defRPr b="0"/>
            </a:lvl1pPr>
          </a:lstStyle>
          <a:p>
            <a:pPr lvl="0"/>
            <a:r>
              <a:rPr lang="en-US" dirty="0"/>
              <a:t>Click to edit Master text styles</a:t>
            </a:r>
          </a:p>
          <a:p>
            <a:pPr lvl="1"/>
            <a:r>
              <a:rPr lang="en-US" dirty="0"/>
              <a:t>Second level</a:t>
            </a:r>
          </a:p>
        </p:txBody>
      </p:sp>
      <p:sp>
        <p:nvSpPr>
          <p:cNvPr id="7" name="TextBox 6"/>
          <p:cNvSpPr txBox="1"/>
          <p:nvPr userDrawn="1"/>
        </p:nvSpPr>
        <p:spPr>
          <a:xfrm>
            <a:off x="10725912" y="6409944"/>
            <a:ext cx="1335024" cy="246221"/>
          </a:xfrm>
          <a:prstGeom prst="rect">
            <a:avLst/>
          </a:prstGeom>
          <a:noFill/>
        </p:spPr>
        <p:txBody>
          <a:bodyPr wrap="square" rtlCol="0">
            <a:spAutoFit/>
          </a:bodyPr>
          <a:lstStyle/>
          <a:p>
            <a:pPr algn="r"/>
            <a:fld id="{F4523A34-8CBF-B14D-AF83-4AD836958FE0}" type="slidenum">
              <a:rPr lang="en-US" sz="1000" smtClean="0"/>
              <a:pPr algn="r"/>
              <a:t>‹#›</a:t>
            </a:fld>
            <a:endParaRPr lang="en-US" sz="1000" dirty="0"/>
          </a:p>
        </p:txBody>
      </p:sp>
    </p:spTree>
    <p:extLst>
      <p:ext uri="{BB962C8B-B14F-4D97-AF65-F5344CB8AC3E}">
        <p14:creationId xmlns:p14="http://schemas.microsoft.com/office/powerpoint/2010/main" val="2097371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05"/>
            <a:ext cx="12192000" cy="6850395"/>
          </a:xfrm>
          <a:prstGeom prst="rect">
            <a:avLst/>
          </a:prstGeom>
        </p:spPr>
      </p:pic>
      <p:sp>
        <p:nvSpPr>
          <p:cNvPr id="4" name="TextBox 3"/>
          <p:cNvSpPr txBox="1"/>
          <p:nvPr userDrawn="1"/>
        </p:nvSpPr>
        <p:spPr>
          <a:xfrm>
            <a:off x="10725912" y="6409944"/>
            <a:ext cx="1335024" cy="246221"/>
          </a:xfrm>
          <a:prstGeom prst="rect">
            <a:avLst/>
          </a:prstGeom>
          <a:noFill/>
        </p:spPr>
        <p:txBody>
          <a:bodyPr wrap="square" rtlCol="0">
            <a:spAutoFit/>
          </a:bodyPr>
          <a:lstStyle/>
          <a:p>
            <a:pPr algn="r"/>
            <a:fld id="{F4523A34-8CBF-B14D-AF83-4AD836958FE0}" type="slidenum">
              <a:rPr lang="en-US" sz="1000" smtClean="0"/>
              <a:pPr algn="r"/>
              <a:t>‹#›</a:t>
            </a:fld>
            <a:endParaRPr lang="en-US" sz="1000" dirty="0"/>
          </a:p>
        </p:txBody>
      </p:sp>
    </p:spTree>
    <p:extLst>
      <p:ext uri="{BB962C8B-B14F-4D97-AF65-F5344CB8AC3E}">
        <p14:creationId xmlns:p14="http://schemas.microsoft.com/office/powerpoint/2010/main" val="1649634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9955" y="961891"/>
            <a:ext cx="10134601" cy="91503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49955" y="2002055"/>
            <a:ext cx="10134601" cy="38404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519376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l" defTabSz="914400" rtl="0" eaLnBrk="1" latinLnBrk="0" hangingPunct="1">
        <a:lnSpc>
          <a:spcPct val="90000"/>
        </a:lnSpc>
        <a:spcBef>
          <a:spcPct val="0"/>
        </a:spcBef>
        <a:buNone/>
        <a:defRPr sz="3600" kern="1200">
          <a:solidFill>
            <a:schemeClr val="tx1"/>
          </a:solidFill>
          <a:latin typeface="Arial Rounded MT Bold" charset="0"/>
          <a:ea typeface="Arial Rounded MT Bold" charset="0"/>
          <a:cs typeface="Arial Rounded MT Bold"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1" i="0" kern="1200">
          <a:solidFill>
            <a:schemeClr val="tx1"/>
          </a:solidFill>
          <a:latin typeface="Calibri" charset="0"/>
          <a:ea typeface="Calibri" charset="0"/>
          <a:cs typeface="Calibri"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Calibri" charset="0"/>
          <a:ea typeface="Calibri" charset="0"/>
          <a:cs typeface="Calibri"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b="1" dirty="0">
                <a:solidFill>
                  <a:srgbClr val="FFF100"/>
                </a:solidFill>
              </a:rPr>
              <a:t>Technology Everywhere</a:t>
            </a:r>
            <a:br>
              <a:rPr lang="en-US" b="1" dirty="0"/>
            </a:br>
            <a:r>
              <a:rPr lang="en-US" sz="2400" b="1" dirty="0">
                <a:solidFill>
                  <a:schemeClr val="bg1"/>
                </a:solidFill>
              </a:rPr>
              <a:t>STEM</a:t>
            </a:r>
            <a:r>
              <a:rPr lang="en-US" sz="2400" b="1" baseline="30000" dirty="0">
                <a:solidFill>
                  <a:schemeClr val="bg1"/>
                </a:solidFill>
              </a:rPr>
              <a:t>2</a:t>
            </a:r>
            <a:r>
              <a:rPr lang="en-US" sz="2400" b="1" dirty="0">
                <a:solidFill>
                  <a:schemeClr val="bg1"/>
                </a:solidFill>
              </a:rPr>
              <a:t>D Topics: Technology and Engineering</a:t>
            </a:r>
          </a:p>
        </p:txBody>
      </p:sp>
      <p:sp>
        <p:nvSpPr>
          <p:cNvPr id="3" name="Subtitle 2"/>
          <p:cNvSpPr>
            <a:spLocks noGrp="1"/>
          </p:cNvSpPr>
          <p:nvPr>
            <p:ph type="subTitle" idx="1"/>
          </p:nvPr>
        </p:nvSpPr>
        <p:spPr/>
        <p:txBody>
          <a:bodyPr>
            <a:normAutofit fontScale="92500" lnSpcReduction="20000"/>
          </a:bodyPr>
          <a:lstStyle/>
          <a:p>
            <a:pPr algn="l"/>
            <a:endParaRPr lang="en-US" dirty="0"/>
          </a:p>
          <a:p>
            <a:pPr algn="l"/>
            <a:r>
              <a:rPr lang="en-US" dirty="0">
                <a:solidFill>
                  <a:schemeClr val="bg1"/>
                </a:solidFill>
              </a:rPr>
              <a:t>[Presenter Name]</a:t>
            </a:r>
          </a:p>
          <a:p>
            <a:pPr algn="l"/>
            <a:r>
              <a:rPr lang="en-US" dirty="0">
                <a:solidFill>
                  <a:schemeClr val="bg1"/>
                </a:solidFill>
              </a:rPr>
              <a:t>[Presenter Organization]</a:t>
            </a:r>
          </a:p>
          <a:p>
            <a:pPr algn="l"/>
            <a:r>
              <a:rPr lang="en-US" dirty="0">
                <a:solidFill>
                  <a:schemeClr val="bg1"/>
                </a:solidFill>
              </a:rPr>
              <a:t>[Date]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47781">
            <a:off x="9510746" y="3323298"/>
            <a:ext cx="2576626" cy="4201657"/>
          </a:xfrm>
          <a:prstGeom prst="rect">
            <a:avLst/>
          </a:prstGeom>
        </p:spPr>
      </p:pic>
    </p:spTree>
    <p:extLst>
      <p:ext uri="{BB962C8B-B14F-4D97-AF65-F5344CB8AC3E}">
        <p14:creationId xmlns:p14="http://schemas.microsoft.com/office/powerpoint/2010/main" val="168407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Switches</a:t>
            </a:r>
          </a:p>
        </p:txBody>
      </p:sp>
      <p:sp>
        <p:nvSpPr>
          <p:cNvPr id="3" name="Content Placeholder 2"/>
          <p:cNvSpPr>
            <a:spLocks noGrp="1"/>
          </p:cNvSpPr>
          <p:nvPr>
            <p:ph sz="half" idx="1"/>
          </p:nvPr>
        </p:nvSpPr>
        <p:spPr>
          <a:xfrm>
            <a:off x="1049955" y="1948845"/>
            <a:ext cx="4917708" cy="4154004"/>
          </a:xfrm>
        </p:spPr>
        <p:txBody>
          <a:bodyPr>
            <a:normAutofit fontScale="85000" lnSpcReduction="20000"/>
          </a:bodyPr>
          <a:lstStyle/>
          <a:p>
            <a:pPr marL="0" indent="0">
              <a:buNone/>
            </a:pPr>
            <a:r>
              <a:rPr lang="en-US" dirty="0"/>
              <a:t>A switch starts and stops the flow of electricity. Switches open and close a gap in the circuit.</a:t>
            </a:r>
          </a:p>
          <a:p>
            <a:r>
              <a:rPr lang="en-US" sz="2700" dirty="0"/>
              <a:t>When the switch is closed (also called a closed circuit), electricity flows to the buzzer and it buzzes, non-stop!</a:t>
            </a:r>
          </a:p>
          <a:p>
            <a:r>
              <a:rPr lang="en-US" sz="2700" dirty="0"/>
              <a:t>When the switch is open (open circuit), electricity is interrupted and the buzzer stops buzzing.</a:t>
            </a:r>
          </a:p>
          <a:p>
            <a:r>
              <a:rPr lang="en-US" sz="2700" dirty="0"/>
              <a:t>Brainstorm ways to open and close the circuit to ensure the buzzer will turn on and off. </a:t>
            </a:r>
          </a:p>
        </p:txBody>
      </p:sp>
      <p:pic>
        <p:nvPicPr>
          <p:cNvPr id="5" name="Picture 4"/>
          <p:cNvPicPr>
            <a:picLocks noChangeAspect="1"/>
          </p:cNvPicPr>
          <p:nvPr/>
        </p:nvPicPr>
        <p:blipFill>
          <a:blip r:embed="rId2"/>
          <a:stretch>
            <a:fillRect/>
          </a:stretch>
        </p:blipFill>
        <p:spPr>
          <a:xfrm>
            <a:off x="6332484" y="2424701"/>
            <a:ext cx="4852072" cy="2958172"/>
          </a:xfrm>
          <a:prstGeom prst="rect">
            <a:avLst/>
          </a:prstGeom>
        </p:spPr>
      </p:pic>
    </p:spTree>
    <p:extLst>
      <p:ext uri="{BB962C8B-B14F-4D97-AF65-F5344CB8AC3E}">
        <p14:creationId xmlns:p14="http://schemas.microsoft.com/office/powerpoint/2010/main" val="1592000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Hidden Alarms</a:t>
            </a:r>
          </a:p>
        </p:txBody>
      </p:sp>
      <p:sp>
        <p:nvSpPr>
          <p:cNvPr id="3" name="Content Placeholder 2"/>
          <p:cNvSpPr>
            <a:spLocks noGrp="1"/>
          </p:cNvSpPr>
          <p:nvPr>
            <p:ph sz="half" idx="1"/>
          </p:nvPr>
        </p:nvSpPr>
        <p:spPr>
          <a:xfrm>
            <a:off x="1049955" y="2043800"/>
            <a:ext cx="4917708" cy="4202889"/>
          </a:xfrm>
        </p:spPr>
        <p:txBody>
          <a:bodyPr>
            <a:normAutofit lnSpcReduction="10000"/>
          </a:bodyPr>
          <a:lstStyle/>
          <a:p>
            <a:r>
              <a:rPr lang="en-US" sz="1800" dirty="0"/>
              <a:t>Does the alarm fit in the initial hiding place? </a:t>
            </a:r>
          </a:p>
          <a:p>
            <a:r>
              <a:rPr lang="en-US" sz="1800" dirty="0"/>
              <a:t>Does the buzzer buzz as expected? </a:t>
            </a:r>
          </a:p>
          <a:p>
            <a:r>
              <a:rPr lang="en-US" sz="1800" dirty="0"/>
              <a:t>Consider other places to hide the alarm that will surprise the other teams. </a:t>
            </a:r>
            <a:r>
              <a:rPr lang="en-US" sz="1800" b="0" dirty="0"/>
              <a:t>Keep looking for unexpected hiding places around the room. </a:t>
            </a:r>
          </a:p>
          <a:p>
            <a:r>
              <a:rPr lang="en-US" sz="1800" dirty="0"/>
              <a:t>Tape the alarm parts in the identified hiding place. </a:t>
            </a:r>
            <a:r>
              <a:rPr lang="en-US" sz="1800" b="0" dirty="0"/>
              <a:t>Use additional wire, if necessary, to hide the circuit.</a:t>
            </a:r>
          </a:p>
          <a:p>
            <a:r>
              <a:rPr lang="en-US" sz="1800" dirty="0"/>
              <a:t>Be sure to keep the circuit open </a:t>
            </a:r>
            <a:r>
              <a:rPr lang="en-US" sz="1800" b="0" dirty="0"/>
              <a:t>until the person finds and closes the circuit by connecting the electrical pathway.</a:t>
            </a:r>
          </a:p>
          <a:p>
            <a:r>
              <a:rPr lang="en-US" sz="1800" dirty="0"/>
              <a:t>Try it out! </a:t>
            </a:r>
            <a:r>
              <a:rPr lang="en-US" sz="1800" b="0" dirty="0"/>
              <a:t>Work together to test the alarms and evaluate the hiding spots.</a:t>
            </a:r>
          </a:p>
        </p:txBody>
      </p:sp>
      <p:pic>
        <p:nvPicPr>
          <p:cNvPr id="5" name="Picture 4"/>
          <p:cNvPicPr>
            <a:picLocks noChangeAspect="1"/>
          </p:cNvPicPr>
          <p:nvPr/>
        </p:nvPicPr>
        <p:blipFill>
          <a:blip r:embed="rId2"/>
          <a:stretch>
            <a:fillRect/>
          </a:stretch>
        </p:blipFill>
        <p:spPr>
          <a:xfrm>
            <a:off x="6276084" y="2291138"/>
            <a:ext cx="4819463" cy="3441523"/>
          </a:xfrm>
          <a:prstGeom prst="rect">
            <a:avLst/>
          </a:prstGeom>
        </p:spPr>
      </p:pic>
    </p:spTree>
    <p:extLst>
      <p:ext uri="{BB962C8B-B14F-4D97-AF65-F5344CB8AC3E}">
        <p14:creationId xmlns:p14="http://schemas.microsoft.com/office/powerpoint/2010/main" val="12868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Reflection</a:t>
            </a:r>
          </a:p>
        </p:txBody>
      </p:sp>
      <p:sp>
        <p:nvSpPr>
          <p:cNvPr id="3" name="Content Placeholder 2"/>
          <p:cNvSpPr>
            <a:spLocks noGrp="1"/>
          </p:cNvSpPr>
          <p:nvPr>
            <p:ph idx="1"/>
          </p:nvPr>
        </p:nvSpPr>
        <p:spPr/>
        <p:txBody>
          <a:bodyPr>
            <a:normAutofit fontScale="85000" lnSpcReduction="20000"/>
          </a:bodyPr>
          <a:lstStyle/>
          <a:p>
            <a:r>
              <a:rPr lang="en-US" dirty="0"/>
              <a:t>New and innovative technology is applied to many products. How can you take what you learned today and apply it in your daily life?  </a:t>
            </a:r>
          </a:p>
          <a:p>
            <a:r>
              <a:rPr lang="en-US"/>
              <a:t>How can you </a:t>
            </a:r>
            <a:r>
              <a:rPr lang="en-US" dirty="0"/>
              <a:t>use circuits to build something or modify one of your favorite products? </a:t>
            </a:r>
          </a:p>
          <a:p>
            <a:r>
              <a:rPr lang="en-US" dirty="0"/>
              <a:t>What would you change about your alarm if you had time to test it again? </a:t>
            </a:r>
          </a:p>
          <a:p>
            <a:r>
              <a:rPr lang="en-US" dirty="0"/>
              <a:t>If you had the opportunity to explain why STEM</a:t>
            </a:r>
            <a:r>
              <a:rPr lang="en-US" baseline="30000" dirty="0"/>
              <a:t>2</a:t>
            </a:r>
            <a:r>
              <a:rPr lang="en-US" dirty="0"/>
              <a:t>D skills are important to acquiring your ultimate career goal, what would you say?</a:t>
            </a:r>
          </a:p>
          <a:p>
            <a:r>
              <a:rPr lang="en-US" dirty="0"/>
              <a:t>Did your original thinking about STEM</a:t>
            </a:r>
            <a:r>
              <a:rPr lang="en-US" baseline="30000" dirty="0"/>
              <a:t>2</a:t>
            </a:r>
            <a:r>
              <a:rPr lang="en-US" dirty="0"/>
              <a:t>D careers and professionals change? Why or why not?</a:t>
            </a:r>
          </a:p>
          <a:p>
            <a:r>
              <a:rPr lang="en-US" dirty="0"/>
              <a:t>Can you see yourself working in STEM</a:t>
            </a:r>
            <a:r>
              <a:rPr lang="en-US" baseline="30000" dirty="0"/>
              <a:t>2</a:t>
            </a:r>
            <a:r>
              <a:rPr lang="en-US" dirty="0"/>
              <a:t>D? Why or why not?</a:t>
            </a:r>
          </a:p>
        </p:txBody>
      </p:sp>
    </p:spTree>
    <p:extLst>
      <p:ext uri="{BB962C8B-B14F-4D97-AF65-F5344CB8AC3E}">
        <p14:creationId xmlns:p14="http://schemas.microsoft.com/office/powerpoint/2010/main" val="386645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3103822"/>
            <a:ext cx="10515600" cy="2852737"/>
          </a:xfrm>
        </p:spPr>
        <p:txBody>
          <a:bodyPr/>
          <a:lstStyle/>
          <a:p>
            <a:pPr algn="ctr"/>
            <a:r>
              <a:rPr lang="en-US" dirty="0"/>
              <a:t>Thank you for participating!</a:t>
            </a:r>
          </a:p>
        </p:txBody>
      </p:sp>
      <p:pic>
        <p:nvPicPr>
          <p:cNvPr id="3" name="Picture 2"/>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394299" y="1141605"/>
            <a:ext cx="5390700" cy="3491229"/>
          </a:xfrm>
          <a:prstGeom prst="rect">
            <a:avLst/>
          </a:prstGeom>
        </p:spPr>
      </p:pic>
    </p:spTree>
    <p:extLst>
      <p:ext uri="{BB962C8B-B14F-4D97-AF65-F5344CB8AC3E}">
        <p14:creationId xmlns:p14="http://schemas.microsoft.com/office/powerpoint/2010/main" val="1065050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Tell My Story</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613679">
            <a:off x="9659899" y="1343396"/>
            <a:ext cx="2634001" cy="720985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56816">
            <a:off x="7166057" y="2400185"/>
            <a:ext cx="2421762" cy="6359440"/>
          </a:xfrm>
          <a:prstGeom prst="rect">
            <a:avLst/>
          </a:prstGeom>
        </p:spPr>
      </p:pic>
    </p:spTree>
    <p:extLst>
      <p:ext uri="{BB962C8B-B14F-4D97-AF65-F5344CB8AC3E}">
        <p14:creationId xmlns:p14="http://schemas.microsoft.com/office/powerpoint/2010/main" val="1711883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Story (delete if not using)</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78556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Plan</a:t>
            </a:r>
          </a:p>
        </p:txBody>
      </p:sp>
      <p:sp>
        <p:nvSpPr>
          <p:cNvPr id="3" name="Content Placeholder 2"/>
          <p:cNvSpPr>
            <a:spLocks noGrp="1"/>
          </p:cNvSpPr>
          <p:nvPr>
            <p:ph idx="1"/>
          </p:nvPr>
        </p:nvSpPr>
        <p:spPr/>
        <p:txBody>
          <a:bodyPr>
            <a:normAutofit lnSpcReduction="10000"/>
          </a:bodyPr>
          <a:lstStyle/>
          <a:p>
            <a:r>
              <a:rPr lang="en-US" dirty="0"/>
              <a:t>Define technology:</a:t>
            </a:r>
          </a:p>
          <a:p>
            <a:pPr lvl="1"/>
            <a:r>
              <a:rPr lang="en-US" dirty="0"/>
              <a:t>Putting science and other knowledge to practical use to solve problems, invent useful tools, envision new possibilities, and establish meaningful connections among people and the world that surrounds them.</a:t>
            </a:r>
          </a:p>
          <a:p>
            <a:pPr lvl="1"/>
            <a:r>
              <a:rPr lang="en-US" dirty="0"/>
              <a:t>Identify products and discuss possible improvements.</a:t>
            </a:r>
          </a:p>
          <a:p>
            <a:r>
              <a:rPr lang="en-US" dirty="0"/>
              <a:t>Practice using circuits:</a:t>
            </a:r>
          </a:p>
          <a:p>
            <a:pPr lvl="1"/>
            <a:r>
              <a:rPr lang="en-US" dirty="0"/>
              <a:t>Review engineering design.</a:t>
            </a:r>
          </a:p>
          <a:p>
            <a:pPr lvl="1"/>
            <a:r>
              <a:rPr lang="en-US" dirty="0"/>
              <a:t>Build a hidden alarm.</a:t>
            </a:r>
          </a:p>
          <a:p>
            <a:r>
              <a:rPr lang="en-US" dirty="0"/>
              <a:t>Reflection</a:t>
            </a:r>
          </a:p>
        </p:txBody>
      </p:sp>
    </p:spTree>
    <p:extLst>
      <p:ext uri="{BB962C8B-B14F-4D97-AF65-F5344CB8AC3E}">
        <p14:creationId xmlns:p14="http://schemas.microsoft.com/office/powerpoint/2010/main" val="582215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Define Technology</a:t>
            </a:r>
          </a:p>
        </p:txBody>
      </p:sp>
      <p:sp>
        <p:nvSpPr>
          <p:cNvPr id="3" name="Content Placeholder 2"/>
          <p:cNvSpPr>
            <a:spLocks noGrp="1"/>
          </p:cNvSpPr>
          <p:nvPr>
            <p:ph idx="1"/>
          </p:nvPr>
        </p:nvSpPr>
        <p:spPr/>
        <p:txBody>
          <a:bodyPr>
            <a:normAutofit/>
          </a:bodyPr>
          <a:lstStyle/>
          <a:p>
            <a:pPr marL="0" indent="0">
              <a:buNone/>
            </a:pPr>
            <a:r>
              <a:rPr lang="en-US" dirty="0"/>
              <a:t>New and innovative technologies and products </a:t>
            </a:r>
            <a:r>
              <a:rPr lang="en-US" b="0" dirty="0"/>
              <a:t>often result when an individual or a team of people apply their understanding of science (our natural world) and human behavior to design products and services that people want to use. Sometimes, the intention is not to create something new, but to make something better, less expensive, or more useful. </a:t>
            </a:r>
          </a:p>
        </p:txBody>
      </p:sp>
    </p:spTree>
    <p:extLst>
      <p:ext uri="{BB962C8B-B14F-4D97-AF65-F5344CB8AC3E}">
        <p14:creationId xmlns:p14="http://schemas.microsoft.com/office/powerpoint/2010/main" val="820096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a:t>
            </a:r>
          </a:p>
        </p:txBody>
      </p:sp>
      <p:sp>
        <p:nvSpPr>
          <p:cNvPr id="3" name="Content Placeholder 2"/>
          <p:cNvSpPr>
            <a:spLocks noGrp="1"/>
          </p:cNvSpPr>
          <p:nvPr>
            <p:ph idx="1"/>
          </p:nvPr>
        </p:nvSpPr>
        <p:spPr>
          <a:xfrm>
            <a:off x="1049955" y="2002055"/>
            <a:ext cx="10134601" cy="4049424"/>
          </a:xfrm>
        </p:spPr>
        <p:txBody>
          <a:bodyPr>
            <a:normAutofit fontScale="70000" lnSpcReduction="20000"/>
          </a:bodyPr>
          <a:lstStyle/>
          <a:p>
            <a:pPr marL="0" indent="0">
              <a:buNone/>
            </a:pPr>
            <a:r>
              <a:rPr lang="en-US" b="0" dirty="0"/>
              <a:t>Use your Student Handout to identify three different items/products located around the room that you and your partner are familiar with or use often throughout the day.</a:t>
            </a:r>
          </a:p>
          <a:p>
            <a:pPr marL="514350" indent="-514350">
              <a:buFont typeface="+mj-lt"/>
              <a:buAutoNum type="arabicPeriod"/>
            </a:pPr>
            <a:r>
              <a:rPr lang="en-US" dirty="0"/>
              <a:t>Brainstorm ways to improve these items:</a:t>
            </a:r>
          </a:p>
          <a:p>
            <a:pPr lvl="1"/>
            <a:r>
              <a:rPr lang="en-US" dirty="0"/>
              <a:t>Ask each other what are some different ways to think about these items? </a:t>
            </a:r>
          </a:p>
          <a:p>
            <a:pPr lvl="1"/>
            <a:r>
              <a:rPr lang="en-US" dirty="0"/>
              <a:t>Who uses them? Are they easy to use? Too difficult? </a:t>
            </a:r>
          </a:p>
          <a:p>
            <a:pPr lvl="1"/>
            <a:r>
              <a:rPr lang="en-US" dirty="0"/>
              <a:t>How creative can you be? </a:t>
            </a:r>
          </a:p>
          <a:p>
            <a:pPr lvl="1"/>
            <a:r>
              <a:rPr lang="en-US" dirty="0"/>
              <a:t>Off-the-wall suggestions often spark amazing ideas.</a:t>
            </a:r>
          </a:p>
          <a:p>
            <a:pPr marL="514350" indent="-514350">
              <a:buFont typeface="+mj-lt"/>
              <a:buAutoNum type="arabicPeriod"/>
            </a:pPr>
            <a:r>
              <a:rPr lang="en-US" dirty="0"/>
              <a:t>Consider these constraints: </a:t>
            </a:r>
          </a:p>
          <a:p>
            <a:pPr lvl="1"/>
            <a:r>
              <a:rPr lang="en-US" dirty="0"/>
              <a:t>Your improvement cannot result in a new product. It should only make the product easier to use, more efficient, or less expensive. It is okay if your improvement results in a new or unexpected use for the product.</a:t>
            </a:r>
          </a:p>
          <a:p>
            <a:pPr marL="514350" indent="-514350">
              <a:buFont typeface="+mj-lt"/>
              <a:buAutoNum type="arabicPeriod"/>
            </a:pPr>
            <a:r>
              <a:rPr lang="en-US" dirty="0"/>
              <a:t>Evaluate:</a:t>
            </a:r>
          </a:p>
          <a:p>
            <a:pPr lvl="1"/>
            <a:r>
              <a:rPr lang="en-US" dirty="0"/>
              <a:t>Which idea is really possible, given your identified constraints? </a:t>
            </a:r>
          </a:p>
          <a:p>
            <a:pPr lvl="1"/>
            <a:r>
              <a:rPr lang="en-US" dirty="0"/>
              <a:t>Circle it on your handout. </a:t>
            </a:r>
          </a:p>
        </p:txBody>
      </p:sp>
    </p:spTree>
    <p:extLst>
      <p:ext uri="{BB962C8B-B14F-4D97-AF65-F5344CB8AC3E}">
        <p14:creationId xmlns:p14="http://schemas.microsoft.com/office/powerpoint/2010/main" val="1093263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Hidden Alarm Challenge</a:t>
            </a:r>
          </a:p>
        </p:txBody>
      </p:sp>
      <p:sp>
        <p:nvSpPr>
          <p:cNvPr id="3" name="Subtitle 2"/>
          <p:cNvSpPr txBox="1">
            <a:spLocks/>
          </p:cNvSpPr>
          <p:nvPr/>
        </p:nvSpPr>
        <p:spPr>
          <a:xfrm>
            <a:off x="1517650" y="4221470"/>
            <a:ext cx="9144000" cy="1655762"/>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400" b="1" i="0" kern="1200">
                <a:solidFill>
                  <a:schemeClr val="bg1"/>
                </a:solidFill>
                <a:latin typeface="Arial Rounded MT Bold" charset="0"/>
                <a:ea typeface="Arial Rounded MT Bold" charset="0"/>
                <a:cs typeface="Arial Rounded MT Bold"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tint val="75000"/>
                  </a:schemeClr>
                </a:solidFill>
                <a:latin typeface="Calibri" charset="0"/>
                <a:ea typeface="Calibri" charset="0"/>
                <a:cs typeface="Calibri" charset="0"/>
              </a:defRPr>
            </a:lvl2pPr>
            <a:lvl3pPr marL="914400" indent="0" algn="l" defTabSz="914400" rtl="0" eaLnBrk="1" latinLnBrk="0" hangingPunct="1">
              <a:lnSpc>
                <a:spcPct val="100000"/>
              </a:lnSpc>
              <a:spcBef>
                <a:spcPts val="500"/>
              </a:spcBef>
              <a:buFont typeface="Arial" panose="020B0604020202020204" pitchFamily="34" charset="0"/>
              <a:buNone/>
              <a:defRPr sz="1800" b="0" i="0" kern="1200">
                <a:solidFill>
                  <a:schemeClr val="tx1">
                    <a:tint val="75000"/>
                  </a:schemeClr>
                </a:solidFill>
                <a:latin typeface="Calibri" charset="0"/>
                <a:ea typeface="Calibri" charset="0"/>
                <a:cs typeface="Calibri"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dirty="0"/>
          </a:p>
          <a:p>
            <a:r>
              <a:rPr lang="en-US" dirty="0"/>
              <a:t>Design an alarm that you can turn on and</a:t>
            </a:r>
            <a:br>
              <a:rPr lang="en-US" dirty="0"/>
            </a:br>
            <a:r>
              <a:rPr lang="en-US" dirty="0"/>
              <a:t>off and that is small enough to hide.</a:t>
            </a:r>
          </a:p>
        </p:txBody>
      </p:sp>
      <p:pic>
        <p:nvPicPr>
          <p:cNvPr id="4" name="Picture 3"/>
          <p:cNvPicPr>
            <a:picLocks noChangeAspect="1"/>
          </p:cNvPicPr>
          <p:nvPr/>
        </p:nvPicPr>
        <p:blipFill>
          <a:blip r:embed="rId2">
            <a:extLst>
              <a:ext uri="{96DAC541-7B7A-43D3-8B79-37D633B846F1}">
                <asvg:svgBlip xmlns:asvg="http://schemas.microsoft.com/office/drawing/2016/SVG/main" r:embed="rId3"/>
              </a:ext>
            </a:extLst>
          </a:blip>
          <a:srcRect/>
          <a:stretch/>
        </p:blipFill>
        <p:spPr>
          <a:xfrm rot="20734858">
            <a:off x="8818624" y="2450378"/>
            <a:ext cx="3295859" cy="5197946"/>
          </a:xfrm>
          <a:prstGeom prst="rect">
            <a:avLst/>
          </a:prstGeom>
        </p:spPr>
      </p:pic>
    </p:spTree>
    <p:extLst>
      <p:ext uri="{BB962C8B-B14F-4D97-AF65-F5344CB8AC3E}">
        <p14:creationId xmlns:p14="http://schemas.microsoft.com/office/powerpoint/2010/main" val="399535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Engineering Design</a:t>
            </a:r>
          </a:p>
        </p:txBody>
      </p:sp>
      <p:sp>
        <p:nvSpPr>
          <p:cNvPr id="4" name="Content Placeholder 3"/>
          <p:cNvSpPr>
            <a:spLocks noGrp="1"/>
          </p:cNvSpPr>
          <p:nvPr>
            <p:ph sz="half" idx="2"/>
          </p:nvPr>
        </p:nvSpPr>
        <p:spPr>
          <a:xfrm>
            <a:off x="6117255" y="1757005"/>
            <a:ext cx="5067301" cy="4151517"/>
          </a:xfrm>
        </p:spPr>
        <p:txBody>
          <a:bodyPr>
            <a:normAutofit fontScale="77500" lnSpcReduction="20000"/>
          </a:bodyPr>
          <a:lstStyle/>
          <a:p>
            <a:r>
              <a:rPr lang="en-US" b="1"/>
              <a:t>Problem: </a:t>
            </a:r>
            <a:r>
              <a:rPr lang="en-US" b="0" dirty="0"/>
              <a:t>Design an alarm that you can turn on and off and that is small enough to hide.</a:t>
            </a:r>
          </a:p>
          <a:p>
            <a:r>
              <a:rPr lang="en-US" b="1" dirty="0"/>
              <a:t>Criteria:</a:t>
            </a:r>
          </a:p>
          <a:p>
            <a:pPr lvl="1"/>
            <a:r>
              <a:rPr lang="en-US" b="0" dirty="0"/>
              <a:t>The team must be able to turn the alarm on and off.</a:t>
            </a:r>
          </a:p>
          <a:p>
            <a:pPr lvl="1"/>
            <a:r>
              <a:rPr lang="en-US" b="0" dirty="0"/>
              <a:t>It must be small enough to hide.</a:t>
            </a:r>
          </a:p>
          <a:p>
            <a:r>
              <a:rPr lang="en-US" b="1" dirty="0"/>
              <a:t>Before the team starts designing, ask each other:</a:t>
            </a:r>
          </a:p>
          <a:p>
            <a:pPr lvl="1"/>
            <a:r>
              <a:rPr lang="en-US" b="0" dirty="0"/>
              <a:t>Where is the best place to hide your alarm?</a:t>
            </a:r>
          </a:p>
          <a:p>
            <a:pPr lvl="1"/>
            <a:r>
              <a:rPr lang="en-US" b="0" dirty="0"/>
              <a:t>How small does the alarm need to be to fit in the designated hiding place?</a:t>
            </a:r>
          </a:p>
          <a:p>
            <a:pPr lvl="1"/>
            <a:r>
              <a:rPr lang="en-US" b="0" dirty="0"/>
              <a:t>What is your plan for turning it on and off? </a:t>
            </a:r>
          </a:p>
        </p:txBody>
      </p:sp>
      <p:pic>
        <p:nvPicPr>
          <p:cNvPr id="5" name="Picture 4"/>
          <p:cNvPicPr>
            <a:picLocks noChangeAspect="1"/>
          </p:cNvPicPr>
          <p:nvPr/>
        </p:nvPicPr>
        <p:blipFill>
          <a:blip r:embed="rId2"/>
          <a:stretch>
            <a:fillRect/>
          </a:stretch>
        </p:blipFill>
        <p:spPr>
          <a:xfrm>
            <a:off x="1049955" y="2414427"/>
            <a:ext cx="4806829" cy="3064248"/>
          </a:xfrm>
          <a:prstGeom prst="rect">
            <a:avLst/>
          </a:prstGeom>
        </p:spPr>
      </p:pic>
    </p:spTree>
    <p:extLst>
      <p:ext uri="{BB962C8B-B14F-4D97-AF65-F5344CB8AC3E}">
        <p14:creationId xmlns:p14="http://schemas.microsoft.com/office/powerpoint/2010/main" val="272132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Circuits</a:t>
            </a:r>
          </a:p>
        </p:txBody>
      </p:sp>
      <p:sp>
        <p:nvSpPr>
          <p:cNvPr id="3" name="Content Placeholder 2"/>
          <p:cNvSpPr>
            <a:spLocks noGrp="1"/>
          </p:cNvSpPr>
          <p:nvPr>
            <p:ph sz="half" idx="1"/>
          </p:nvPr>
        </p:nvSpPr>
        <p:spPr>
          <a:xfrm>
            <a:off x="1171254" y="4356243"/>
            <a:ext cx="10013302" cy="1681394"/>
          </a:xfrm>
        </p:spPr>
        <p:txBody>
          <a:bodyPr>
            <a:normAutofit fontScale="77500" lnSpcReduction="20000"/>
          </a:bodyPr>
          <a:lstStyle/>
          <a:p>
            <a:r>
              <a:rPr lang="en-US" dirty="0">
                <a:latin typeface="Arial" panose="020B0604020202020204" pitchFamily="34" charset="0"/>
                <a:cs typeface="Arial" panose="020B0604020202020204" pitchFamily="34" charset="0"/>
              </a:rPr>
              <a:t>A circuit is simply a path for electricity to travel along. </a:t>
            </a:r>
            <a:r>
              <a:rPr lang="en-US" b="0" dirty="0">
                <a:latin typeface="Arial" panose="020B0604020202020204" pitchFamily="34" charset="0"/>
                <a:cs typeface="Arial" panose="020B0604020202020204" pitchFamily="34" charset="0"/>
              </a:rPr>
              <a:t>When all the parts are connected, and electricity is allowed to flow uninterrupted from the battery to the buzzer and back to the battery, you have a closed circuit. </a:t>
            </a:r>
          </a:p>
          <a:p>
            <a:r>
              <a:rPr lang="en-US" dirty="0">
                <a:latin typeface="Arial" panose="020B0604020202020204" pitchFamily="34" charset="0"/>
                <a:cs typeface="Arial" panose="020B0604020202020204" pitchFamily="34" charset="0"/>
              </a:rPr>
              <a:t>When parts become disconnected, </a:t>
            </a:r>
            <a:r>
              <a:rPr lang="en-US" b="0" dirty="0">
                <a:latin typeface="Arial" panose="020B0604020202020204" pitchFamily="34" charset="0"/>
                <a:cs typeface="Arial" panose="020B0604020202020204" pitchFamily="34" charset="0"/>
              </a:rPr>
              <a:t>preventing the electricity from flowing uninterrupted, it becomes an open circuit.</a:t>
            </a:r>
          </a:p>
        </p:txBody>
      </p:sp>
      <p:pic>
        <p:nvPicPr>
          <p:cNvPr id="6" name="Picture 5"/>
          <p:cNvPicPr>
            <a:picLocks noChangeAspect="1"/>
          </p:cNvPicPr>
          <p:nvPr/>
        </p:nvPicPr>
        <p:blipFill>
          <a:blip r:embed="rId2"/>
          <a:stretch>
            <a:fillRect/>
          </a:stretch>
        </p:blipFill>
        <p:spPr>
          <a:xfrm>
            <a:off x="4098870" y="2177497"/>
            <a:ext cx="4158069" cy="2042560"/>
          </a:xfrm>
          <a:prstGeom prst="rect">
            <a:avLst/>
          </a:prstGeom>
        </p:spPr>
      </p:pic>
    </p:spTree>
    <p:extLst>
      <p:ext uri="{BB962C8B-B14F-4D97-AF65-F5344CB8AC3E}">
        <p14:creationId xmlns:p14="http://schemas.microsoft.com/office/powerpoint/2010/main" val="168752709"/>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9F8E7BC959D444B5EB974EB8E7CC82" ma:contentTypeVersion="18" ma:contentTypeDescription="Create a new document." ma:contentTypeScope="" ma:versionID="d9a83b7a09226e496c72957420046e5d">
  <xsd:schema xmlns:xsd="http://www.w3.org/2001/XMLSchema" xmlns:xs="http://www.w3.org/2001/XMLSchema" xmlns:p="http://schemas.microsoft.com/office/2006/metadata/properties" xmlns:ns2="db233ec2-66d3-4ef5-8807-a2c006e69374" xmlns:ns3="adc816b1-d756-4632-a449-b11038f588a1" targetNamespace="http://schemas.microsoft.com/office/2006/metadata/properties" ma:root="true" ma:fieldsID="8ef1d61839208a915daaaf2ffcbb9feb" ns2:_="" ns3:_="">
    <xsd:import namespace="db233ec2-66d3-4ef5-8807-a2c006e69374"/>
    <xsd:import namespace="adc816b1-d756-4632-a449-b11038f588a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233ec2-66d3-4ef5-8807-a2c006e6937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344dae29-85ca-4d34-a989-72f99e160290}" ma:internalName="TaxCatchAll" ma:showField="CatchAllData" ma:web="db233ec2-66d3-4ef5-8807-a2c006e6937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dc816b1-d756-4632-a449-b11038f588a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955067c-4844-4e4f-970b-73b17f111726"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b233ec2-66d3-4ef5-8807-a2c006e69374" xsi:nil="true"/>
    <lcf76f155ced4ddcb4097134ff3c332f xmlns="adc816b1-d756-4632-a449-b11038f588a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3C5EF79-D48D-462D-B7C3-288D01ADEC68}"/>
</file>

<file path=customXml/itemProps2.xml><?xml version="1.0" encoding="utf-8"?>
<ds:datastoreItem xmlns:ds="http://schemas.openxmlformats.org/officeDocument/2006/customXml" ds:itemID="{5D4BF2E9-9B26-4F16-AE81-5313FFE67BA7}"/>
</file>

<file path=customXml/itemProps3.xml><?xml version="1.0" encoding="utf-8"?>
<ds:datastoreItem xmlns:ds="http://schemas.openxmlformats.org/officeDocument/2006/customXml" ds:itemID="{692171F4-18BD-411C-9AEB-9D4625DAFC40}"/>
</file>

<file path=docProps/app.xml><?xml version="1.0" encoding="utf-8"?>
<Properties xmlns="http://schemas.openxmlformats.org/officeDocument/2006/extended-properties" xmlns:vt="http://schemas.openxmlformats.org/officeDocument/2006/docPropsVTypes">
  <Template/>
  <TotalTime>12132</TotalTime>
  <Words>783</Words>
  <Application>Microsoft Macintosh PowerPoint</Application>
  <PresentationFormat>Widescreen</PresentationFormat>
  <Paragraphs>67</Paragraphs>
  <Slides>13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Arial Rounded MT Bold</vt:lpstr>
      <vt:lpstr>Calibri</vt:lpstr>
      <vt:lpstr>1_Office Theme</vt:lpstr>
      <vt:lpstr>Technology Everywhere STEM2D Topics: Technology and Engineering</vt:lpstr>
      <vt:lpstr>Tell My Story</vt:lpstr>
      <vt:lpstr>My Story (delete if not using)</vt:lpstr>
      <vt:lpstr>Today’s Plan</vt:lpstr>
      <vt:lpstr>Define Technology</vt:lpstr>
      <vt:lpstr>Try It</vt:lpstr>
      <vt:lpstr>Hidden Alarm Challenge</vt:lpstr>
      <vt:lpstr>Engineering Design</vt:lpstr>
      <vt:lpstr>Using Circuits</vt:lpstr>
      <vt:lpstr>Adding Switches</vt:lpstr>
      <vt:lpstr>Building Hidden Alarms</vt:lpstr>
      <vt:lpstr>Reflection</vt:lpstr>
      <vt:lpstr>Thank you for participating!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Stacie Fieth</dc:creator>
  <cp:lastModifiedBy>Deanna Saab</cp:lastModifiedBy>
  <cp:revision>96</cp:revision>
  <dcterms:created xsi:type="dcterms:W3CDTF">2016-06-26T22:39:39Z</dcterms:created>
  <dcterms:modified xsi:type="dcterms:W3CDTF">2026-01-27T23:04:39Z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0x010100919F8E7BC959D444B5EB974EB8E7CC82</vt:lpwstr>
  </property>
</Properties>
</file>