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87" r:id="rId5"/>
    <p:sldId id="288" r:id="rId6"/>
    <p:sldId id="289" r:id="rId7"/>
    <p:sldId id="290" r:id="rId8"/>
    <p:sldId id="291" r:id="rId9"/>
    <p:sldId id="296" r:id="rId10"/>
    <p:sldId id="297" r:id="rId11"/>
    <p:sldId id="278" r:id="rId12"/>
    <p:sldId id="279" r:id="rId13"/>
    <p:sldId id="280" r:id="rId14"/>
    <p:sldId id="281" r:id="rId15"/>
    <p:sldId id="262" r:id="rId16"/>
    <p:sldId id="285" r:id="rId17"/>
    <p:sldId id="292" r:id="rId18"/>
    <p:sldId id="294" r:id="rId19"/>
    <p:sldId id="295" r:id="rId20"/>
    <p:sldId id="293" r:id="rId2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3B"/>
    <a:srgbClr val="FFCB98"/>
    <a:srgbClr val="3DC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2F80E6-A40B-CF74-46BE-82659CBD60ED}" v="4" dt="2026-02-23T18:22:04.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38"/>
    <p:restoredTop sz="90569" autoAdjust="0"/>
  </p:normalViewPr>
  <p:slideViewPr>
    <p:cSldViewPr snapToGrid="0">
      <p:cViewPr>
        <p:scale>
          <a:sx n="74" d="100"/>
          <a:sy n="74" d="100"/>
        </p:scale>
        <p:origin x="-948" y="-24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Tungett" userId="S::ktungett@fhi360.org::757f2100-516b-4f50-addf-f0292df44cea" providerId="AD" clId="Web-{F52F80E6-A40B-CF74-46BE-82659CBD60ED}"/>
    <pc:docChg chg="modSld">
      <pc:chgData name="Kelly Tungett" userId="S::ktungett@fhi360.org::757f2100-516b-4f50-addf-f0292df44cea" providerId="AD" clId="Web-{F52F80E6-A40B-CF74-46BE-82659CBD60ED}" dt="2026-02-23T18:22:04.739" v="3" actId="20577"/>
      <pc:docMkLst>
        <pc:docMk/>
      </pc:docMkLst>
      <pc:sldChg chg="modSp">
        <pc:chgData name="Kelly Tungett" userId="S::ktungett@fhi360.org::757f2100-516b-4f50-addf-f0292df44cea" providerId="AD" clId="Web-{F52F80E6-A40B-CF74-46BE-82659CBD60ED}" dt="2026-02-23T18:21:42.802" v="2" actId="20577"/>
        <pc:sldMkLst>
          <pc:docMk/>
          <pc:sldMk cId="906406078" sldId="287"/>
        </pc:sldMkLst>
        <pc:spChg chg="mod">
          <ac:chgData name="Kelly Tungett" userId="S::ktungett@fhi360.org::757f2100-516b-4f50-addf-f0292df44cea" providerId="AD" clId="Web-{F52F80E6-A40B-CF74-46BE-82659CBD60ED}" dt="2026-02-23T18:21:42.802" v="2" actId="20577"/>
          <ac:spMkLst>
            <pc:docMk/>
            <pc:sldMk cId="906406078" sldId="287"/>
            <ac:spMk id="2" creationId="{00000000-0000-0000-0000-000000000000}"/>
          </ac:spMkLst>
        </pc:spChg>
      </pc:sldChg>
      <pc:sldChg chg="modSp">
        <pc:chgData name="Kelly Tungett" userId="S::ktungett@fhi360.org::757f2100-516b-4f50-addf-f0292df44cea" providerId="AD" clId="Web-{F52F80E6-A40B-CF74-46BE-82659CBD60ED}" dt="2026-02-23T18:22:04.739" v="3" actId="20577"/>
        <pc:sldMkLst>
          <pc:docMk/>
          <pc:sldMk cId="2027627615" sldId="293"/>
        </pc:sldMkLst>
        <pc:spChg chg="mod">
          <ac:chgData name="Kelly Tungett" userId="S::ktungett@fhi360.org::757f2100-516b-4f50-addf-f0292df44cea" providerId="AD" clId="Web-{F52F80E6-A40B-CF74-46BE-82659CBD60ED}" dt="2026-02-23T18:22:04.739" v="3" actId="20577"/>
          <ac:spMkLst>
            <pc:docMk/>
            <pc:sldMk cId="2027627615" sldId="293"/>
            <ac:spMk id="4" creationId="{C4AA4FE7-79AB-BD42-BB8D-43EF044E9D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8E138F-EFEA-411C-88CA-9C995A4282E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Arial" charset="0"/>
              </a:defRPr>
            </a:lvl1pPr>
          </a:lstStyle>
          <a:p>
            <a:pPr>
              <a:defRPr/>
            </a:pPr>
            <a:endParaRPr lang="en-US"/>
          </a:p>
        </p:txBody>
      </p:sp>
      <p:sp>
        <p:nvSpPr>
          <p:cNvPr id="3" name="Date Placeholder 2">
            <a:extLst>
              <a:ext uri="{FF2B5EF4-FFF2-40B4-BE49-F238E27FC236}">
                <a16:creationId xmlns:a16="http://schemas.microsoft.com/office/drawing/2014/main" id="{7EF87C61-FCF0-4ED2-94B3-51D6AE96480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Arial" charset="0"/>
              </a:defRPr>
            </a:lvl1pPr>
          </a:lstStyle>
          <a:p>
            <a:pPr>
              <a:defRPr/>
            </a:pPr>
            <a:fld id="{95A95D1A-8C29-4E26-A3DF-F6D92B3C12D8}" type="datetimeFigureOut">
              <a:rPr lang="en-US"/>
              <a:pPr>
                <a:defRPr/>
              </a:pPr>
              <a:t>2/23/2026</a:t>
            </a:fld>
            <a:endParaRPr lang="es-ES"/>
          </a:p>
        </p:txBody>
      </p:sp>
      <p:sp>
        <p:nvSpPr>
          <p:cNvPr id="4" name="Slide Image Placeholder 3">
            <a:extLst>
              <a:ext uri="{FF2B5EF4-FFF2-40B4-BE49-F238E27FC236}">
                <a16:creationId xmlns:a16="http://schemas.microsoft.com/office/drawing/2014/main" id="{E073E830-4B73-486E-B29C-D49E82675DC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3046923-CB88-4059-A546-656E8F28174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289D82-7A58-4E44-B25A-C171265E2CF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4650252-82BF-4BA7-9655-CF328C38B84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A319712-EE15-4528-822F-465AF408B66B}" type="slidenum">
              <a:rPr lang="en-US" altLang="en-US"/>
              <a:pPr/>
              <a:t>‹#›</a:t>
            </a:fld>
            <a:endParaRPr lang="es-ES" altLang="en-US"/>
          </a:p>
        </p:txBody>
      </p:sp>
    </p:spTree>
    <p:extLst>
      <p:ext uri="{BB962C8B-B14F-4D97-AF65-F5344CB8AC3E}">
        <p14:creationId xmlns:p14="http://schemas.microsoft.com/office/powerpoint/2010/main" val="979162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1</a:t>
            </a:fld>
            <a:endParaRPr lang="es-ES"/>
          </a:p>
        </p:txBody>
      </p:sp>
    </p:spTree>
    <p:extLst>
      <p:ext uri="{BB962C8B-B14F-4D97-AF65-F5344CB8AC3E}">
        <p14:creationId xmlns:p14="http://schemas.microsoft.com/office/powerpoint/2010/main" val="186544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19712-EE15-4528-822F-465AF408B66B}" type="slidenum">
              <a:rPr lang="en-US" altLang="en-US" smtClean="0"/>
              <a:pPr/>
              <a:t>2</a:t>
            </a:fld>
            <a:endParaRPr lang="es-ES" altLang="en-US"/>
          </a:p>
        </p:txBody>
      </p:sp>
    </p:spTree>
    <p:extLst>
      <p:ext uri="{BB962C8B-B14F-4D97-AF65-F5344CB8AC3E}">
        <p14:creationId xmlns:p14="http://schemas.microsoft.com/office/powerpoint/2010/main" val="195292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Comparta que las carreras STEM</a:t>
            </a:r>
            <a:r>
              <a:rPr lang="es-ES" sz="1200" baseline="30000" dirty="0"/>
              <a:t>2</a:t>
            </a:r>
            <a:r>
              <a:rPr lang="es-ES" sz="1200" dirty="0"/>
              <a:t>D son carreras de alta demanda y alto crecimiento.</a:t>
            </a:r>
            <a:r>
              <a:rPr lang="es-ES"/>
              <a:t> </a:t>
            </a:r>
            <a:endParaRPr lang="es-ES" sz="1200" b="0" dirty="0"/>
          </a:p>
          <a:p>
            <a:endParaRPr lang="es-ES" dirty="0"/>
          </a:p>
        </p:txBody>
      </p:sp>
      <p:sp>
        <p:nvSpPr>
          <p:cNvPr id="4" name="Slide Number Placeholder 3"/>
          <p:cNvSpPr>
            <a:spLocks noGrp="1"/>
          </p:cNvSpPr>
          <p:nvPr>
            <p:ph type="sldNum" sz="quarter" idx="10"/>
          </p:nvPr>
        </p:nvSpPr>
        <p:spPr/>
        <p:txBody>
          <a:bodyPr/>
          <a:lstStyle/>
          <a:p>
            <a:fld id="{8A4B0F42-7A2A-FD45-B1C0-1243E9912982}" type="slidenum">
              <a:rPr lang="en-US" smtClean="0"/>
              <a:t>4</a:t>
            </a:fld>
            <a:endParaRPr lang="es-ES"/>
          </a:p>
        </p:txBody>
      </p:sp>
    </p:spTree>
    <p:extLst>
      <p:ext uri="{BB962C8B-B14F-4D97-AF65-F5344CB8AC3E}">
        <p14:creationId xmlns:p14="http://schemas.microsoft.com/office/powerpoint/2010/main" val="321390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319712-EE15-4528-822F-465AF408B66B}" type="slidenum">
              <a:rPr lang="en-US" altLang="en-US" smtClean="0"/>
              <a:pPr/>
              <a:t>6</a:t>
            </a:fld>
            <a:endParaRPr lang="es-ES" altLang="en-US"/>
          </a:p>
        </p:txBody>
      </p:sp>
    </p:spTree>
    <p:extLst>
      <p:ext uri="{BB962C8B-B14F-4D97-AF65-F5344CB8AC3E}">
        <p14:creationId xmlns:p14="http://schemas.microsoft.com/office/powerpoint/2010/main" val="8609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a:t>** Formule a los alumnos preguntas genéticas. </a:t>
            </a:r>
            <a:endParaRPr lang="es-ES" dirty="0"/>
          </a:p>
        </p:txBody>
      </p:sp>
      <p:sp>
        <p:nvSpPr>
          <p:cNvPr id="4" name="Slide Number Placeholder 3"/>
          <p:cNvSpPr>
            <a:spLocks noGrp="1"/>
          </p:cNvSpPr>
          <p:nvPr>
            <p:ph type="sldNum" sz="quarter" idx="10"/>
          </p:nvPr>
        </p:nvSpPr>
        <p:spPr/>
        <p:txBody>
          <a:bodyPr/>
          <a:lstStyle/>
          <a:p>
            <a:fld id="{EA319712-EE15-4528-822F-465AF408B66B}" type="slidenum">
              <a:rPr lang="en-US" altLang="en-US" smtClean="0"/>
              <a:pPr/>
              <a:t>8</a:t>
            </a:fld>
            <a:endParaRPr lang="es-ES" altLang="en-US"/>
          </a:p>
        </p:txBody>
      </p:sp>
    </p:spTree>
    <p:extLst>
      <p:ext uri="{BB962C8B-B14F-4D97-AF65-F5344CB8AC3E}">
        <p14:creationId xmlns:p14="http://schemas.microsoft.com/office/powerpoint/2010/main" val="145288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s-ES" sz="1200" kern="1200" dirty="0">
                <a:solidFill>
                  <a:schemeClr val="tx1"/>
                </a:solidFill>
                <a:effectLst/>
                <a:latin typeface="+mn-lt"/>
              </a:rPr>
              <a:t>El </a:t>
            </a:r>
            <a:r>
              <a:rPr lang="es-ES" sz="1200" b="1" kern="1200" dirty="0">
                <a:solidFill>
                  <a:schemeClr val="tx1"/>
                </a:solidFill>
                <a:effectLst/>
                <a:latin typeface="+mn-lt"/>
              </a:rPr>
              <a:t>ADN</a:t>
            </a:r>
            <a:r>
              <a:rPr lang="es-ES" sz="1200" kern="1200" dirty="0">
                <a:solidFill>
                  <a:schemeClr val="tx1"/>
                </a:solidFill>
                <a:effectLst/>
                <a:latin typeface="+mn-lt"/>
              </a:rPr>
              <a:t> humano está compuesto por 3 mil millones de bases y 20,000 genes.  </a:t>
            </a:r>
          </a:p>
          <a:p>
            <a:pPr marL="171450" indent="-171450">
              <a:buFont typeface="Arial" charset="0"/>
              <a:buChar char="•"/>
            </a:pPr>
            <a:r>
              <a:rPr lang="es-ES" sz="1200" kern="1200" dirty="0">
                <a:solidFill>
                  <a:schemeClr val="tx1"/>
                </a:solidFill>
                <a:effectLst/>
                <a:latin typeface="+mn-lt"/>
              </a:rPr>
              <a:t>Hay 4 tipos de bases: adenina, timina, guanina y citosina. </a:t>
            </a:r>
          </a:p>
          <a:p>
            <a:pPr marL="171450" indent="-171450">
              <a:buFont typeface="Arial" charset="0"/>
              <a:buChar char="•"/>
            </a:pPr>
            <a:r>
              <a:rPr lang="es-ES" sz="1200" kern="1200" dirty="0">
                <a:solidFill>
                  <a:schemeClr val="tx1"/>
                </a:solidFill>
                <a:effectLst/>
                <a:latin typeface="+mn-lt"/>
              </a:rPr>
              <a:t>Las bases se presentan juntas en pares:  por un lado, la adenina y la timina; y por otro, la guanina y la citosina.  </a:t>
            </a:r>
          </a:p>
          <a:p>
            <a:pPr marL="171450" indent="-171450">
              <a:buFont typeface="Arial" charset="0"/>
              <a:buChar char="•"/>
            </a:pPr>
            <a:r>
              <a:rPr lang="es-ES" sz="1200" kern="1200" dirty="0">
                <a:solidFill>
                  <a:schemeClr val="tx1"/>
                </a:solidFill>
                <a:effectLst/>
                <a:latin typeface="+mn-lt"/>
              </a:rPr>
              <a:t>La secuencia de estas bases son instrucciones biológicas en una cadena de </a:t>
            </a:r>
            <a:r>
              <a:rPr lang="es-ES" sz="1200" b="1" kern="1200" dirty="0">
                <a:solidFill>
                  <a:schemeClr val="tx1"/>
                </a:solidFill>
                <a:effectLst/>
                <a:latin typeface="+mn-lt"/>
              </a:rPr>
              <a:t>ADN</a:t>
            </a:r>
            <a:r>
              <a:rPr lang="es-ES" sz="1200" kern="1200" dirty="0">
                <a:solidFill>
                  <a:schemeClr val="tx1"/>
                </a:solidFill>
                <a:effectLst/>
                <a:latin typeface="+mn-lt"/>
              </a:rPr>
              <a:t>. </a:t>
            </a:r>
          </a:p>
          <a:p>
            <a:pPr marL="171450" indent="-171450">
              <a:buFont typeface="Arial" charset="0"/>
              <a:buChar char="•"/>
            </a:pPr>
            <a:r>
              <a:rPr lang="es-ES" sz="1200" kern="1200" dirty="0">
                <a:solidFill>
                  <a:schemeClr val="tx1"/>
                </a:solidFill>
                <a:effectLst/>
                <a:latin typeface="+mn-lt"/>
              </a:rPr>
              <a:t>Por ejemplo, las instrucciones para los ojos azules pueden ser: ATCGTT, mientras que los ojos marrones pueden ser ATCGCT. </a:t>
            </a:r>
            <a:endParaRPr lang="es-ES" dirty="0"/>
          </a:p>
        </p:txBody>
      </p:sp>
      <p:sp>
        <p:nvSpPr>
          <p:cNvPr id="4" name="Slide Number Placeholder 3"/>
          <p:cNvSpPr>
            <a:spLocks noGrp="1"/>
          </p:cNvSpPr>
          <p:nvPr>
            <p:ph type="sldNum" sz="quarter" idx="10"/>
          </p:nvPr>
        </p:nvSpPr>
        <p:spPr/>
        <p:txBody>
          <a:bodyPr/>
          <a:lstStyle/>
          <a:p>
            <a:fld id="{EA319712-EE15-4528-822F-465AF408B66B}" type="slidenum">
              <a:rPr lang="en-US" altLang="en-US" smtClean="0"/>
              <a:pPr/>
              <a:t>9</a:t>
            </a:fld>
            <a:endParaRPr lang="es-ES" altLang="en-US"/>
          </a:p>
        </p:txBody>
      </p:sp>
    </p:spTree>
    <p:extLst>
      <p:ext uri="{BB962C8B-B14F-4D97-AF65-F5344CB8AC3E}">
        <p14:creationId xmlns:p14="http://schemas.microsoft.com/office/powerpoint/2010/main" val="71669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sz="1200" kern="1200" dirty="0">
                <a:solidFill>
                  <a:schemeClr val="tx1"/>
                </a:solidFill>
                <a:effectLst/>
                <a:latin typeface="+mn-lt"/>
              </a:rPr>
              <a:t>Brinde la siguiente analogía:</a:t>
            </a:r>
          </a:p>
          <a:p>
            <a:pPr marL="171450" indent="-171450">
              <a:buFont typeface="Arial" panose="020B0604020202020204" pitchFamily="34" charset="0"/>
              <a:buChar char="•"/>
            </a:pPr>
            <a:r>
              <a:rPr lang="es-ES" sz="1200" kern="1200" dirty="0">
                <a:solidFill>
                  <a:schemeClr val="tx1"/>
                </a:solidFill>
                <a:effectLst/>
                <a:latin typeface="+mn-lt"/>
              </a:rPr>
              <a:t>Una manera fácil de recordar las relaciones entre el núcleo, el cromosoma, el gen, el ribosoma, el ADN, el ARNm, el ARN y las proteínas es pensar en los pasos necesarios para compartir una receta familiar secreta. </a:t>
            </a:r>
          </a:p>
          <a:p>
            <a:pPr marL="171450" indent="-171450">
              <a:buFont typeface="Arial" panose="020B0604020202020204" pitchFamily="34" charset="0"/>
              <a:buChar char="•"/>
            </a:pPr>
            <a:r>
              <a:rPr lang="es-ES" sz="1200" kern="1200" dirty="0">
                <a:solidFill>
                  <a:schemeClr val="tx1"/>
                </a:solidFill>
                <a:effectLst/>
                <a:latin typeface="+mn-lt"/>
              </a:rPr>
              <a:t>Supongamos que su mejor amigo quiere la famosa receta de galletas de chispas de chocolate de su familia. </a:t>
            </a:r>
          </a:p>
          <a:p>
            <a:pPr marL="171450" indent="-171450">
              <a:buFont typeface="Arial" panose="020B0604020202020204" pitchFamily="34" charset="0"/>
              <a:buChar char="•"/>
            </a:pPr>
            <a:r>
              <a:rPr lang="es-ES" sz="1200" kern="1200" dirty="0">
                <a:solidFill>
                  <a:schemeClr val="tx1"/>
                </a:solidFill>
                <a:effectLst/>
                <a:latin typeface="+mn-lt"/>
              </a:rPr>
              <a:t>La receta solo se puede encontrar en la casa de su abuela (núcleo). Su abuela tiene muchas recetas en su cajón de recetas (cromosoma). </a:t>
            </a:r>
          </a:p>
          <a:p>
            <a:pPr marL="171450" indent="-171450">
              <a:buFont typeface="Arial" panose="020B0604020202020204" pitchFamily="34" charset="0"/>
              <a:buChar char="•"/>
            </a:pPr>
            <a:r>
              <a:rPr lang="es-ES" sz="1200" kern="1200" dirty="0">
                <a:solidFill>
                  <a:schemeClr val="tx1"/>
                </a:solidFill>
                <a:effectLst/>
                <a:latin typeface="+mn-lt"/>
              </a:rPr>
              <a:t>La famosa receta de galletas con chispas de chocolate está escrita (secuencia codificada por ADN) en una tarjeta específica (gen). </a:t>
            </a:r>
          </a:p>
          <a:p>
            <a:pPr marL="171450" indent="-171450">
              <a:buFont typeface="Arial" panose="020B0604020202020204" pitchFamily="34" charset="0"/>
              <a:buChar char="•"/>
            </a:pPr>
            <a:r>
              <a:rPr lang="es-ES" sz="1200" kern="1200" dirty="0">
                <a:solidFill>
                  <a:schemeClr val="tx1"/>
                </a:solidFill>
                <a:effectLst/>
                <a:latin typeface="+mn-lt"/>
              </a:rPr>
              <a:t>La abuela se niega a dejarlo llevar la receta. Por lo tanto, debe permanecer en su casa (el ADN no puede abandonar el núcleo) y copiar la receta (del ADN al ARNm) para las galletas con chispas de chocolate (una proteína en particular) en una biblioteca de papel (el ARNm que sale del núcleo, igual información, formato diferente.) </a:t>
            </a:r>
          </a:p>
          <a:p>
            <a:pPr marL="171450" indent="-171450">
              <a:buFont typeface="Arial" panose="020B0604020202020204" pitchFamily="34" charset="0"/>
              <a:buChar char="•"/>
            </a:pPr>
            <a:r>
              <a:rPr lang="es-ES" sz="1200" kern="1200" dirty="0">
                <a:solidFill>
                  <a:schemeClr val="tx1"/>
                </a:solidFill>
                <a:effectLst/>
                <a:latin typeface="+mn-lt"/>
              </a:rPr>
              <a:t>Usted lleva la receta transcrita (ARNm) de esta galleta con chispas de chocolate a la casa de su amigo (ribosoma). </a:t>
            </a:r>
          </a:p>
          <a:p>
            <a:pPr marL="171450" indent="-171450">
              <a:buFont typeface="Arial" panose="020B0604020202020204" pitchFamily="34" charset="0"/>
              <a:buChar char="•"/>
            </a:pPr>
            <a:r>
              <a:rPr lang="es-ES" sz="1200" kern="1200" dirty="0">
                <a:solidFill>
                  <a:schemeClr val="tx1"/>
                </a:solidFill>
                <a:effectLst/>
                <a:latin typeface="+mn-lt"/>
              </a:rPr>
              <a:t>Su amigo lee la receta con los ingredientes específicos (aminoácidos) y mezcla los ingredientes en un orden particular de acuerdo con las instrucciones (ADN a través del ARNm). </a:t>
            </a:r>
          </a:p>
          <a:p>
            <a:pPr marL="171450" indent="-171450">
              <a:buFont typeface="Arial" panose="020B0604020202020204" pitchFamily="34" charset="0"/>
              <a:buChar char="•"/>
            </a:pPr>
            <a:r>
              <a:rPr lang="es-ES" sz="1200" kern="1200" dirty="0">
                <a:solidFill>
                  <a:schemeClr val="tx1"/>
                </a:solidFill>
                <a:effectLst/>
                <a:latin typeface="+mn-lt"/>
              </a:rPr>
              <a:t>Después de hornear, la galleta finalmente está lista (una proteína codificada por el gen). </a:t>
            </a:r>
          </a:p>
          <a:p>
            <a:endParaRPr lang="es-ES" sz="1200" kern="1200" dirty="0">
              <a:solidFill>
                <a:schemeClr val="tx1"/>
              </a:solidFill>
              <a:effectLst/>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EA319712-EE15-4528-822F-465AF408B66B}" type="slidenum">
              <a:rPr lang="en-US" altLang="en-US" smtClean="0"/>
              <a:pPr/>
              <a:t>12</a:t>
            </a:fld>
            <a:endParaRPr lang="es-ES" altLang="en-US"/>
          </a:p>
        </p:txBody>
      </p:sp>
    </p:spTree>
    <p:extLst>
      <p:ext uri="{BB962C8B-B14F-4D97-AF65-F5344CB8AC3E}">
        <p14:creationId xmlns:p14="http://schemas.microsoft.com/office/powerpoint/2010/main" val="1056854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ED5946-CFA5-DE42-AB53-CB43F7787B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6"/>
            <a:ext cx="9144000" cy="5143500"/>
          </a:xfrm>
          <a:prstGeom prst="rect">
            <a:avLst/>
          </a:prstGeom>
        </p:spPr>
      </p:pic>
      <p:sp>
        <p:nvSpPr>
          <p:cNvPr id="2" name="Title 1"/>
          <p:cNvSpPr>
            <a:spLocks noGrp="1"/>
          </p:cNvSpPr>
          <p:nvPr>
            <p:ph type="ctrTitle"/>
          </p:nvPr>
        </p:nvSpPr>
        <p:spPr>
          <a:xfrm>
            <a:off x="685800" y="826113"/>
            <a:ext cx="7772400" cy="1874225"/>
          </a:xfrm>
        </p:spPr>
        <p:txBody>
          <a:bodyPr/>
          <a:lstStyle>
            <a:lvl1pPr algn="l">
              <a:defRPr sz="6700" b="1">
                <a:solidFill>
                  <a:srgbClr val="A0C13B"/>
                </a:solidFill>
                <a:latin typeface="Arial Rounded MT Bold" panose="020F0704030504030204" pitchFamily="34" charset="77"/>
              </a:defRPr>
            </a:lvl1pPr>
          </a:lstStyle>
          <a:p>
            <a:r>
              <a:rPr lang="en-US" dirty="0"/>
              <a:t>Click to edit Master title style</a:t>
            </a:r>
          </a:p>
        </p:txBody>
      </p:sp>
      <p:sp>
        <p:nvSpPr>
          <p:cNvPr id="3" name="Subtitle 2"/>
          <p:cNvSpPr>
            <a:spLocks noGrp="1"/>
          </p:cNvSpPr>
          <p:nvPr>
            <p:ph type="subTitle" idx="1"/>
          </p:nvPr>
        </p:nvSpPr>
        <p:spPr>
          <a:xfrm>
            <a:off x="685800" y="2914650"/>
            <a:ext cx="7086600" cy="1314450"/>
          </a:xfrm>
        </p:spPr>
        <p:txBody>
          <a:bodyPr/>
          <a:lstStyle>
            <a:lvl1pPr marL="0" indent="0" algn="l">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FBB15B42-A2AB-40F2-8180-3197879E5157}"/>
              </a:ext>
            </a:extLst>
          </p:cNvPr>
          <p:cNvSpPr>
            <a:spLocks noGrp="1"/>
          </p:cNvSpPr>
          <p:nvPr>
            <p:ph type="dt" sz="half" idx="10"/>
          </p:nvPr>
        </p:nvSpPr>
        <p:spPr/>
        <p:txBody>
          <a:bodyPr/>
          <a:lstStyle>
            <a:lvl1pPr>
              <a:defRPr/>
            </a:lvl1pPr>
          </a:lstStyle>
          <a:p>
            <a:pPr>
              <a:defRPr/>
            </a:pPr>
            <a:fld id="{33A8618B-7620-4C67-8AAA-1DE163B7EBD1}" type="datetimeFigureOut">
              <a:rPr lang="en-US"/>
              <a:pPr>
                <a:defRPr/>
              </a:pPr>
              <a:t>2/23/2026</a:t>
            </a:fld>
            <a:endParaRPr lang="en-US"/>
          </a:p>
        </p:txBody>
      </p:sp>
      <p:sp>
        <p:nvSpPr>
          <p:cNvPr id="5" name="Footer Placeholder 4">
            <a:extLst>
              <a:ext uri="{FF2B5EF4-FFF2-40B4-BE49-F238E27FC236}">
                <a16:creationId xmlns:a16="http://schemas.microsoft.com/office/drawing/2014/main" id="{50B93182-B2B8-4344-8809-9480141101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243505-F485-46E0-A56F-9DE426F43DF1}"/>
              </a:ext>
            </a:extLst>
          </p:cNvPr>
          <p:cNvSpPr>
            <a:spLocks noGrp="1"/>
          </p:cNvSpPr>
          <p:nvPr>
            <p:ph type="sldNum" sz="quarter" idx="12"/>
          </p:nvPr>
        </p:nvSpPr>
        <p:spPr/>
        <p:txBody>
          <a:bodyPr/>
          <a:lstStyle>
            <a:lvl1pPr>
              <a:defRPr/>
            </a:lvl1pPr>
          </a:lstStyle>
          <a:p>
            <a:fld id="{EE3A157F-5E28-4D5F-AFAB-C03761F862E8}" type="slidenum">
              <a:rPr lang="en-US" altLang="en-US"/>
              <a:pPr/>
              <a:t>‹#›</a:t>
            </a:fld>
            <a:endParaRPr lang="en-US" altLang="en-US"/>
          </a:p>
        </p:txBody>
      </p:sp>
    </p:spTree>
    <p:extLst>
      <p:ext uri="{BB962C8B-B14F-4D97-AF65-F5344CB8AC3E}">
        <p14:creationId xmlns:p14="http://schemas.microsoft.com/office/powerpoint/2010/main" val="79469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0E7523-5716-8941-AD64-8B33D1B0A5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841248" y="667512"/>
            <a:ext cx="7495032" cy="857250"/>
          </a:xfrm>
        </p:spPr>
        <p:txBody>
          <a:bodyPr/>
          <a:lstStyle>
            <a:lvl1pPr algn="l">
              <a:defRPr b="1">
                <a:solidFill>
                  <a:srgbClr val="A0C13B"/>
                </a:solidFill>
                <a:latin typeface="Arial Rounded MT Bold" panose="020F0704030504030204" pitchFamily="34" charset="77"/>
              </a:defRPr>
            </a:lvl1pPr>
          </a:lstStyle>
          <a:p>
            <a:r>
              <a:rPr lang="en-US" dirty="0"/>
              <a:t>Click to edit Master title style</a:t>
            </a:r>
          </a:p>
        </p:txBody>
      </p:sp>
      <p:sp>
        <p:nvSpPr>
          <p:cNvPr id="3" name="Content Placeholder 2"/>
          <p:cNvSpPr>
            <a:spLocks noGrp="1"/>
          </p:cNvSpPr>
          <p:nvPr>
            <p:ph idx="1"/>
          </p:nvPr>
        </p:nvSpPr>
        <p:spPr>
          <a:xfrm>
            <a:off x="841249" y="1828800"/>
            <a:ext cx="7495032" cy="2659380"/>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8DDB56-676A-4C7F-BE7B-A66EDDAB4583}"/>
              </a:ext>
            </a:extLst>
          </p:cNvPr>
          <p:cNvSpPr>
            <a:spLocks noGrp="1"/>
          </p:cNvSpPr>
          <p:nvPr>
            <p:ph type="dt" sz="half" idx="10"/>
          </p:nvPr>
        </p:nvSpPr>
        <p:spPr/>
        <p:txBody>
          <a:bodyPr/>
          <a:lstStyle>
            <a:lvl1pPr>
              <a:defRPr/>
            </a:lvl1pPr>
          </a:lstStyle>
          <a:p>
            <a:pPr>
              <a:defRPr/>
            </a:pPr>
            <a:fld id="{390A88A8-125F-4998-85E9-EA84FDAC2BC9}" type="datetimeFigureOut">
              <a:rPr lang="en-US"/>
              <a:pPr>
                <a:defRPr/>
              </a:pPr>
              <a:t>2/23/2026</a:t>
            </a:fld>
            <a:endParaRPr lang="en-US"/>
          </a:p>
        </p:txBody>
      </p:sp>
      <p:sp>
        <p:nvSpPr>
          <p:cNvPr id="5" name="Footer Placeholder 4">
            <a:extLst>
              <a:ext uri="{FF2B5EF4-FFF2-40B4-BE49-F238E27FC236}">
                <a16:creationId xmlns:a16="http://schemas.microsoft.com/office/drawing/2014/main" id="{6B8CAFEA-AF0D-4C06-9670-F0919135A2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B650C4-4A0E-43AB-8E23-8968E1DF80D0}"/>
              </a:ext>
            </a:extLst>
          </p:cNvPr>
          <p:cNvSpPr>
            <a:spLocks noGrp="1"/>
          </p:cNvSpPr>
          <p:nvPr>
            <p:ph type="sldNum" sz="quarter" idx="12"/>
          </p:nvPr>
        </p:nvSpPr>
        <p:spPr/>
        <p:txBody>
          <a:bodyPr/>
          <a:lstStyle>
            <a:lvl1pPr>
              <a:defRPr/>
            </a:lvl1pPr>
          </a:lstStyle>
          <a:p>
            <a:fld id="{7CC86C5F-983E-4E97-87BF-A60A2A2BC631}" type="slidenum">
              <a:rPr lang="en-US" altLang="en-US"/>
              <a:pPr/>
              <a:t>‹#›</a:t>
            </a:fld>
            <a:endParaRPr lang="en-US" altLang="en-US"/>
          </a:p>
        </p:txBody>
      </p:sp>
    </p:spTree>
    <p:extLst>
      <p:ext uri="{BB962C8B-B14F-4D97-AF65-F5344CB8AC3E}">
        <p14:creationId xmlns:p14="http://schemas.microsoft.com/office/powerpoint/2010/main" val="414223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5F2C6-B5A2-7F41-995B-22708601A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AF36A-F23E-4121-9808-027C73BFBF1B}"/>
              </a:ext>
            </a:extLst>
          </p:cNvPr>
          <p:cNvSpPr>
            <a:spLocks noGrp="1"/>
          </p:cNvSpPr>
          <p:nvPr>
            <p:ph type="dt" sz="half" idx="10"/>
          </p:nvPr>
        </p:nvSpPr>
        <p:spPr/>
        <p:txBody>
          <a:bodyPr/>
          <a:lstStyle>
            <a:lvl1pPr>
              <a:defRPr/>
            </a:lvl1pPr>
          </a:lstStyle>
          <a:p>
            <a:pPr>
              <a:defRPr/>
            </a:pPr>
            <a:fld id="{ADD8D579-F024-4F0D-8F4C-E8AAACCC492E}" type="datetimeFigureOut">
              <a:rPr lang="en-US"/>
              <a:pPr>
                <a:defRPr/>
              </a:pPr>
              <a:t>2/23/2026</a:t>
            </a:fld>
            <a:endParaRPr lang="en-US"/>
          </a:p>
        </p:txBody>
      </p:sp>
      <p:sp>
        <p:nvSpPr>
          <p:cNvPr id="5" name="Footer Placeholder 4">
            <a:extLst>
              <a:ext uri="{FF2B5EF4-FFF2-40B4-BE49-F238E27FC236}">
                <a16:creationId xmlns:a16="http://schemas.microsoft.com/office/drawing/2014/main" id="{BE2B95A5-7839-488F-9A7E-8B3BA7E491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7D5D7A-EC99-4DB4-A34A-FBA2D327B54D}"/>
              </a:ext>
            </a:extLst>
          </p:cNvPr>
          <p:cNvSpPr>
            <a:spLocks noGrp="1"/>
          </p:cNvSpPr>
          <p:nvPr>
            <p:ph type="sldNum" sz="quarter" idx="12"/>
          </p:nvPr>
        </p:nvSpPr>
        <p:spPr/>
        <p:txBody>
          <a:bodyPr/>
          <a:lstStyle>
            <a:lvl1pPr>
              <a:defRPr/>
            </a:lvl1pPr>
          </a:lstStyle>
          <a:p>
            <a:fld id="{E78E6850-5AB4-450C-A7C5-857DC6637CAA}" type="slidenum">
              <a:rPr lang="en-US" altLang="en-US"/>
              <a:pPr/>
              <a:t>‹#›</a:t>
            </a:fld>
            <a:endParaRPr lang="en-US" altLang="en-US"/>
          </a:p>
        </p:txBody>
      </p:sp>
      <p:sp>
        <p:nvSpPr>
          <p:cNvPr id="8" name="Title 1">
            <a:extLst>
              <a:ext uri="{FF2B5EF4-FFF2-40B4-BE49-F238E27FC236}">
                <a16:creationId xmlns:a16="http://schemas.microsoft.com/office/drawing/2014/main" id="{DDC7E59A-F8E6-0A46-97E5-8F2E15E2109D}"/>
              </a:ext>
            </a:extLst>
          </p:cNvPr>
          <p:cNvSpPr txBox="1">
            <a:spLocks/>
          </p:cNvSpPr>
          <p:nvPr userDrawn="1"/>
        </p:nvSpPr>
        <p:spPr bwMode="auto">
          <a:xfrm>
            <a:off x="722313" y="3178969"/>
            <a:ext cx="725815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300" b="1" kern="1200">
                <a:solidFill>
                  <a:srgbClr val="A0C13B"/>
                </a:solidFill>
                <a:latin typeface="Arial Rounded MT Bold" panose="020F0704030504030204" pitchFamily="34" charset="77"/>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r>
              <a:rPr lang="es-ES"/>
              <a:t>Haga clic para editar el estilo del título maestro</a:t>
            </a:r>
            <a:endParaRPr lang="es-ES" dirty="0"/>
          </a:p>
        </p:txBody>
      </p:sp>
    </p:spTree>
    <p:extLst>
      <p:ext uri="{BB962C8B-B14F-4D97-AF65-F5344CB8AC3E}">
        <p14:creationId xmlns:p14="http://schemas.microsoft.com/office/powerpoint/2010/main" val="347856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4B88B4-477D-E445-BDB2-FFF80D180E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836020" y="1609460"/>
            <a:ext cx="3824806" cy="28667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4878" y="1609459"/>
            <a:ext cx="3587932" cy="286675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AA8A2888-9FC8-430F-BB6A-B9230932986B}"/>
              </a:ext>
            </a:extLst>
          </p:cNvPr>
          <p:cNvSpPr>
            <a:spLocks noGrp="1"/>
          </p:cNvSpPr>
          <p:nvPr>
            <p:ph type="dt" sz="half" idx="10"/>
          </p:nvPr>
        </p:nvSpPr>
        <p:spPr/>
        <p:txBody>
          <a:bodyPr/>
          <a:lstStyle>
            <a:lvl1pPr>
              <a:defRPr/>
            </a:lvl1pPr>
          </a:lstStyle>
          <a:p>
            <a:pPr>
              <a:defRPr/>
            </a:pPr>
            <a:fld id="{D4E2E7AF-62EF-48CD-9C0D-DC6DA3910DE2}" type="datetimeFigureOut">
              <a:rPr lang="en-US"/>
              <a:pPr>
                <a:defRPr/>
              </a:pPr>
              <a:t>2/23/2026</a:t>
            </a:fld>
            <a:endParaRPr lang="en-US"/>
          </a:p>
        </p:txBody>
      </p:sp>
      <p:sp>
        <p:nvSpPr>
          <p:cNvPr id="6" name="Footer Placeholder 4">
            <a:extLst>
              <a:ext uri="{FF2B5EF4-FFF2-40B4-BE49-F238E27FC236}">
                <a16:creationId xmlns:a16="http://schemas.microsoft.com/office/drawing/2014/main" id="{1966448B-FEB9-49D7-8B99-67BC575069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5796D69-8FFB-44F7-9F42-614C08F048E2}"/>
              </a:ext>
            </a:extLst>
          </p:cNvPr>
          <p:cNvSpPr>
            <a:spLocks noGrp="1"/>
          </p:cNvSpPr>
          <p:nvPr>
            <p:ph type="sldNum" sz="quarter" idx="12"/>
          </p:nvPr>
        </p:nvSpPr>
        <p:spPr/>
        <p:txBody>
          <a:bodyPr/>
          <a:lstStyle>
            <a:lvl1pPr>
              <a:defRPr/>
            </a:lvl1pPr>
          </a:lstStyle>
          <a:p>
            <a:fld id="{30DD375B-0B92-4599-935C-1726C2EED966}" type="slidenum">
              <a:rPr lang="en-US" altLang="en-US"/>
              <a:pPr/>
              <a:t>‹#›</a:t>
            </a:fld>
            <a:endParaRPr lang="en-US" altLang="en-US"/>
          </a:p>
        </p:txBody>
      </p:sp>
      <p:sp>
        <p:nvSpPr>
          <p:cNvPr id="11" name="Title 1">
            <a:extLst>
              <a:ext uri="{FF2B5EF4-FFF2-40B4-BE49-F238E27FC236}">
                <a16:creationId xmlns:a16="http://schemas.microsoft.com/office/drawing/2014/main" id="{B713E768-BCA1-6F4E-BD73-F82E4ABF4D29}"/>
              </a:ext>
            </a:extLst>
          </p:cNvPr>
          <p:cNvSpPr>
            <a:spLocks noGrp="1"/>
          </p:cNvSpPr>
          <p:nvPr>
            <p:ph type="title"/>
          </p:nvPr>
        </p:nvSpPr>
        <p:spPr>
          <a:xfrm>
            <a:off x="836020" y="665890"/>
            <a:ext cx="7258159" cy="857250"/>
          </a:xfrm>
        </p:spPr>
        <p:txBody>
          <a:bodyPr/>
          <a:lstStyle>
            <a:lvl1pPr algn="l">
              <a:defRPr b="1">
                <a:solidFill>
                  <a:srgbClr val="A0C13B"/>
                </a:solidFill>
                <a:latin typeface="Arial Rounded MT Bold" panose="020F0704030504030204" pitchFamily="34" charset="77"/>
              </a:defRPr>
            </a:lvl1pPr>
          </a:lstStyle>
          <a:p>
            <a:r>
              <a:rPr lang="en-US" dirty="0"/>
              <a:t>Click to edit Master title style</a:t>
            </a:r>
          </a:p>
        </p:txBody>
      </p:sp>
    </p:spTree>
    <p:extLst>
      <p:ext uri="{BB962C8B-B14F-4D97-AF65-F5344CB8AC3E}">
        <p14:creationId xmlns:p14="http://schemas.microsoft.com/office/powerpoint/2010/main" val="390491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71CB73-37AB-E94D-AB83-612A176F2D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p:cNvSpPr>
            <a:spLocks noGrp="1"/>
          </p:cNvSpPr>
          <p:nvPr>
            <p:ph type="body" idx="1"/>
          </p:nvPr>
        </p:nvSpPr>
        <p:spPr>
          <a:xfrm>
            <a:off x="836020" y="1511499"/>
            <a:ext cx="366136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36020" y="1991320"/>
            <a:ext cx="3661368" cy="244134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11499"/>
            <a:ext cx="359679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91320"/>
            <a:ext cx="3596791" cy="244134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ADADD47-07C4-43CF-9B8F-1926FAAB1653}"/>
              </a:ext>
            </a:extLst>
          </p:cNvPr>
          <p:cNvSpPr>
            <a:spLocks noGrp="1"/>
          </p:cNvSpPr>
          <p:nvPr>
            <p:ph type="dt" sz="half" idx="10"/>
          </p:nvPr>
        </p:nvSpPr>
        <p:spPr/>
        <p:txBody>
          <a:bodyPr/>
          <a:lstStyle>
            <a:lvl1pPr>
              <a:defRPr/>
            </a:lvl1pPr>
          </a:lstStyle>
          <a:p>
            <a:pPr>
              <a:defRPr/>
            </a:pPr>
            <a:fld id="{84ACFAC2-6707-4F22-BF08-416E370726D8}" type="datetimeFigureOut">
              <a:rPr lang="en-US"/>
              <a:pPr>
                <a:defRPr/>
              </a:pPr>
              <a:t>2/23/2026</a:t>
            </a:fld>
            <a:endParaRPr lang="en-US"/>
          </a:p>
        </p:txBody>
      </p:sp>
      <p:sp>
        <p:nvSpPr>
          <p:cNvPr id="8" name="Footer Placeholder 4">
            <a:extLst>
              <a:ext uri="{FF2B5EF4-FFF2-40B4-BE49-F238E27FC236}">
                <a16:creationId xmlns:a16="http://schemas.microsoft.com/office/drawing/2014/main" id="{FDFFFE03-58CC-4649-A51A-F8D7589B44A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9354EF2-3A5A-48DD-B441-41AACBD54985}"/>
              </a:ext>
            </a:extLst>
          </p:cNvPr>
          <p:cNvSpPr>
            <a:spLocks noGrp="1"/>
          </p:cNvSpPr>
          <p:nvPr>
            <p:ph type="sldNum" sz="quarter" idx="12"/>
          </p:nvPr>
        </p:nvSpPr>
        <p:spPr/>
        <p:txBody>
          <a:bodyPr/>
          <a:lstStyle>
            <a:lvl1pPr>
              <a:defRPr/>
            </a:lvl1pPr>
          </a:lstStyle>
          <a:p>
            <a:fld id="{FDB737F2-302E-464D-8B9A-94D9A5E396E0}" type="slidenum">
              <a:rPr lang="en-US" altLang="en-US"/>
              <a:pPr/>
              <a:t>‹#›</a:t>
            </a:fld>
            <a:endParaRPr lang="en-US" altLang="en-US"/>
          </a:p>
        </p:txBody>
      </p:sp>
      <p:sp>
        <p:nvSpPr>
          <p:cNvPr id="11" name="Title 1">
            <a:extLst>
              <a:ext uri="{FF2B5EF4-FFF2-40B4-BE49-F238E27FC236}">
                <a16:creationId xmlns:a16="http://schemas.microsoft.com/office/drawing/2014/main" id="{7AD80042-1989-8947-9078-81A04B5E1D05}"/>
              </a:ext>
            </a:extLst>
          </p:cNvPr>
          <p:cNvSpPr>
            <a:spLocks noGrp="1"/>
          </p:cNvSpPr>
          <p:nvPr>
            <p:ph type="title"/>
          </p:nvPr>
        </p:nvSpPr>
        <p:spPr>
          <a:xfrm>
            <a:off x="836020" y="665890"/>
            <a:ext cx="7405797" cy="857250"/>
          </a:xfrm>
        </p:spPr>
        <p:txBody>
          <a:bodyPr/>
          <a:lstStyle>
            <a:lvl1pPr algn="l">
              <a:defRPr b="1">
                <a:solidFill>
                  <a:srgbClr val="A0C13B"/>
                </a:solidFill>
                <a:latin typeface="Arial Rounded MT Bold" panose="020F0704030504030204" pitchFamily="34" charset="77"/>
              </a:defRPr>
            </a:lvl1pPr>
          </a:lstStyle>
          <a:p>
            <a:r>
              <a:rPr lang="en-US" dirty="0"/>
              <a:t>Click to edit Master title style</a:t>
            </a:r>
          </a:p>
        </p:txBody>
      </p:sp>
    </p:spTree>
    <p:extLst>
      <p:ext uri="{BB962C8B-B14F-4D97-AF65-F5344CB8AC3E}">
        <p14:creationId xmlns:p14="http://schemas.microsoft.com/office/powerpoint/2010/main" val="122916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B347B9-CB09-2544-81CC-14AA18A188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Date Placeholder 3">
            <a:extLst>
              <a:ext uri="{FF2B5EF4-FFF2-40B4-BE49-F238E27FC236}">
                <a16:creationId xmlns:a16="http://schemas.microsoft.com/office/drawing/2014/main" id="{51D4968C-0499-4BBA-8173-FB2353D41A4B}"/>
              </a:ext>
            </a:extLst>
          </p:cNvPr>
          <p:cNvSpPr>
            <a:spLocks noGrp="1"/>
          </p:cNvSpPr>
          <p:nvPr>
            <p:ph type="dt" sz="half" idx="10"/>
          </p:nvPr>
        </p:nvSpPr>
        <p:spPr/>
        <p:txBody>
          <a:bodyPr/>
          <a:lstStyle>
            <a:lvl1pPr>
              <a:defRPr/>
            </a:lvl1pPr>
          </a:lstStyle>
          <a:p>
            <a:pPr>
              <a:defRPr/>
            </a:pPr>
            <a:fld id="{0B71E080-2A48-4956-9CD7-F999822FBC9C}" type="datetimeFigureOut">
              <a:rPr lang="en-US"/>
              <a:pPr>
                <a:defRPr/>
              </a:pPr>
              <a:t>2/23/2026</a:t>
            </a:fld>
            <a:endParaRPr lang="en-US"/>
          </a:p>
        </p:txBody>
      </p:sp>
      <p:sp>
        <p:nvSpPr>
          <p:cNvPr id="4" name="Footer Placeholder 4">
            <a:extLst>
              <a:ext uri="{FF2B5EF4-FFF2-40B4-BE49-F238E27FC236}">
                <a16:creationId xmlns:a16="http://schemas.microsoft.com/office/drawing/2014/main" id="{05129604-4A55-4B19-913E-71C101B9DDD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FC8F545-2E9B-4022-8957-2886D6EECC5D}"/>
              </a:ext>
            </a:extLst>
          </p:cNvPr>
          <p:cNvSpPr>
            <a:spLocks noGrp="1"/>
          </p:cNvSpPr>
          <p:nvPr>
            <p:ph type="sldNum" sz="quarter" idx="12"/>
          </p:nvPr>
        </p:nvSpPr>
        <p:spPr/>
        <p:txBody>
          <a:bodyPr/>
          <a:lstStyle>
            <a:lvl1pPr>
              <a:defRPr/>
            </a:lvl1pPr>
          </a:lstStyle>
          <a:p>
            <a:fld id="{7EFE076F-428F-462C-A759-0C63042789DB}" type="slidenum">
              <a:rPr lang="en-US" altLang="en-US"/>
              <a:pPr/>
              <a:t>‹#›</a:t>
            </a:fld>
            <a:endParaRPr lang="en-US" altLang="en-US"/>
          </a:p>
        </p:txBody>
      </p:sp>
      <p:sp>
        <p:nvSpPr>
          <p:cNvPr id="7" name="Title 1">
            <a:extLst>
              <a:ext uri="{FF2B5EF4-FFF2-40B4-BE49-F238E27FC236}">
                <a16:creationId xmlns:a16="http://schemas.microsoft.com/office/drawing/2014/main" id="{CAA1E7BB-610B-154B-BFD8-F573A91FEE90}"/>
              </a:ext>
            </a:extLst>
          </p:cNvPr>
          <p:cNvSpPr>
            <a:spLocks noGrp="1"/>
          </p:cNvSpPr>
          <p:nvPr>
            <p:ph type="title"/>
          </p:nvPr>
        </p:nvSpPr>
        <p:spPr>
          <a:xfrm>
            <a:off x="836020" y="665890"/>
            <a:ext cx="7405797" cy="857250"/>
          </a:xfrm>
        </p:spPr>
        <p:txBody>
          <a:bodyPr/>
          <a:lstStyle>
            <a:lvl1pPr algn="l">
              <a:defRPr b="1">
                <a:solidFill>
                  <a:srgbClr val="A0C13B"/>
                </a:solidFill>
                <a:latin typeface="Arial Rounded MT Bold" panose="020F0704030504030204" pitchFamily="34" charset="77"/>
              </a:defRPr>
            </a:lvl1pPr>
          </a:lstStyle>
          <a:p>
            <a:r>
              <a:rPr lang="en-US" dirty="0"/>
              <a:t>Click to edit Master title style</a:t>
            </a:r>
          </a:p>
        </p:txBody>
      </p:sp>
    </p:spTree>
    <p:extLst>
      <p:ext uri="{BB962C8B-B14F-4D97-AF65-F5344CB8AC3E}">
        <p14:creationId xmlns:p14="http://schemas.microsoft.com/office/powerpoint/2010/main" val="228356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3B0660-D5FB-F548-AFC4-92BAB08A5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3">
            <a:extLst>
              <a:ext uri="{FF2B5EF4-FFF2-40B4-BE49-F238E27FC236}">
                <a16:creationId xmlns:a16="http://schemas.microsoft.com/office/drawing/2014/main" id="{E7C40707-B2D1-4ED6-BF84-13A850B45CC9}"/>
              </a:ext>
            </a:extLst>
          </p:cNvPr>
          <p:cNvSpPr>
            <a:spLocks noGrp="1"/>
          </p:cNvSpPr>
          <p:nvPr>
            <p:ph type="dt" sz="half" idx="10"/>
          </p:nvPr>
        </p:nvSpPr>
        <p:spPr/>
        <p:txBody>
          <a:bodyPr/>
          <a:lstStyle>
            <a:lvl1pPr>
              <a:defRPr/>
            </a:lvl1pPr>
          </a:lstStyle>
          <a:p>
            <a:pPr>
              <a:defRPr/>
            </a:pPr>
            <a:fld id="{A0F103B9-9B89-48DB-A7FF-6F783C851926}" type="datetimeFigureOut">
              <a:rPr lang="en-US"/>
              <a:pPr>
                <a:defRPr/>
              </a:pPr>
              <a:t>2/23/2026</a:t>
            </a:fld>
            <a:endParaRPr lang="en-US"/>
          </a:p>
        </p:txBody>
      </p:sp>
      <p:sp>
        <p:nvSpPr>
          <p:cNvPr id="3" name="Footer Placeholder 4">
            <a:extLst>
              <a:ext uri="{FF2B5EF4-FFF2-40B4-BE49-F238E27FC236}">
                <a16:creationId xmlns:a16="http://schemas.microsoft.com/office/drawing/2014/main" id="{BE19D7E9-AC78-4645-8096-01EF856149D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40FB360-2EF5-41A1-A956-A28145E09D43}"/>
              </a:ext>
            </a:extLst>
          </p:cNvPr>
          <p:cNvSpPr>
            <a:spLocks noGrp="1"/>
          </p:cNvSpPr>
          <p:nvPr>
            <p:ph type="sldNum" sz="quarter" idx="12"/>
          </p:nvPr>
        </p:nvSpPr>
        <p:spPr/>
        <p:txBody>
          <a:bodyPr/>
          <a:lstStyle>
            <a:lvl1pPr>
              <a:defRPr/>
            </a:lvl1pPr>
          </a:lstStyle>
          <a:p>
            <a:fld id="{9C095DAD-4565-46E5-A27C-816494AD9E58}" type="slidenum">
              <a:rPr lang="en-US" altLang="en-US"/>
              <a:pPr/>
              <a:t>‹#›</a:t>
            </a:fld>
            <a:endParaRPr lang="en-US" altLang="en-US"/>
          </a:p>
        </p:txBody>
      </p:sp>
      <p:sp>
        <p:nvSpPr>
          <p:cNvPr id="6" name="Title 1">
            <a:extLst>
              <a:ext uri="{FF2B5EF4-FFF2-40B4-BE49-F238E27FC236}">
                <a16:creationId xmlns:a16="http://schemas.microsoft.com/office/drawing/2014/main" id="{83778790-031C-BB4E-A59A-865155A3CBF0}"/>
              </a:ext>
            </a:extLst>
          </p:cNvPr>
          <p:cNvSpPr>
            <a:spLocks noGrp="1"/>
          </p:cNvSpPr>
          <p:nvPr>
            <p:ph type="title"/>
          </p:nvPr>
        </p:nvSpPr>
        <p:spPr>
          <a:xfrm>
            <a:off x="841248" y="667512"/>
            <a:ext cx="8229600" cy="85725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73727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74213-7A12-A641-B8A1-9BFE2C8D0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457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56DFDE-1C5F-5C46-94FC-B129C5CDED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6"/>
            <a:ext cx="9144000" cy="5143500"/>
          </a:xfrm>
          <a:prstGeom prst="rect">
            <a:avLst/>
          </a:prstGeom>
        </p:spPr>
      </p:pic>
    </p:spTree>
    <p:extLst>
      <p:ext uri="{BB962C8B-B14F-4D97-AF65-F5344CB8AC3E}">
        <p14:creationId xmlns:p14="http://schemas.microsoft.com/office/powerpoint/2010/main" val="234815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A617CD6-A974-451F-8F1C-F5255F01ABCE}"/>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A5ACFE0-6279-427F-9F75-17FA2B7611D7}"/>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D5BF09A-FC78-4EEB-A6CC-4FA54AAB084F}"/>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93D2D0FB-6F6F-4739-836A-57BE22135E18}" type="datetimeFigureOut">
              <a:rPr lang="en-US"/>
              <a:pPr>
                <a:defRPr/>
              </a:pPr>
              <a:t>2/23/2026</a:t>
            </a:fld>
            <a:endParaRPr lang="en-US"/>
          </a:p>
        </p:txBody>
      </p:sp>
      <p:sp>
        <p:nvSpPr>
          <p:cNvPr id="5" name="Footer Placeholder 4">
            <a:extLst>
              <a:ext uri="{FF2B5EF4-FFF2-40B4-BE49-F238E27FC236}">
                <a16:creationId xmlns:a16="http://schemas.microsoft.com/office/drawing/2014/main" id="{BE3FC872-DF2B-4C16-AD22-B166539646C3}"/>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FBC0F28F-444C-4282-9566-E4BF3361BB1B}"/>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0875A5E5-454B-4BD1-9459-B29955B8B71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826113"/>
            <a:ext cx="8349713" cy="1874225"/>
          </a:xfrm>
        </p:spPr>
        <p:txBody>
          <a:bodyPr>
            <a:noAutofit/>
          </a:bodyPr>
          <a:lstStyle/>
          <a:p>
            <a:r>
              <a:rPr lang="es-ES" dirty="0">
                <a:latin typeface="Arial Rounded MT Bold"/>
              </a:rPr>
              <a:t>Temas de </a:t>
            </a:r>
            <a:br>
              <a:rPr lang="es-ES" dirty="0"/>
            </a:br>
            <a:r>
              <a:rPr lang="es-ES" sz="2700">
                <a:latin typeface="Arial Rounded MT Bold"/>
              </a:rPr>
              <a:t>STEM</a:t>
            </a:r>
            <a:r>
              <a:rPr lang="es-ES" sz="2700" baseline="30000" dirty="0">
                <a:latin typeface="Arial Rounded MT Bold"/>
              </a:rPr>
              <a:t>2</a:t>
            </a:r>
            <a:r>
              <a:rPr lang="es-ES" sz="2700" dirty="0">
                <a:latin typeface="Arial Rounded MT Bold"/>
              </a:rPr>
              <a:t>D; fresas aplastadas: Ciencia</a:t>
            </a:r>
          </a:p>
        </p:txBody>
      </p:sp>
      <p:sp>
        <p:nvSpPr>
          <p:cNvPr id="3" name="Subtitle 2"/>
          <p:cNvSpPr>
            <a:spLocks noGrp="1"/>
          </p:cNvSpPr>
          <p:nvPr>
            <p:ph type="subTitle" idx="1"/>
          </p:nvPr>
        </p:nvSpPr>
        <p:spPr>
          <a:xfrm>
            <a:off x="685800" y="2914650"/>
            <a:ext cx="7086600" cy="1314450"/>
          </a:xfrm>
        </p:spPr>
        <p:txBody>
          <a:bodyPr/>
          <a:lstStyle/>
          <a:p>
            <a:pPr algn="l"/>
            <a:r>
              <a:rPr lang="es-ES"/>
              <a:t>[Nombre del presentador]</a:t>
            </a:r>
          </a:p>
          <a:p>
            <a:pPr algn="l"/>
            <a:r>
              <a:rPr lang="es-ES"/>
              <a:t>[Organización del presentador]</a:t>
            </a:r>
          </a:p>
          <a:p>
            <a:pPr algn="l"/>
            <a:r>
              <a:rPr lang="es-ES"/>
              <a:t>[Fecha]</a:t>
            </a:r>
            <a:endParaRPr lang="es-ES" dirty="0"/>
          </a:p>
        </p:txBody>
      </p:sp>
      <p:pic>
        <p:nvPicPr>
          <p:cNvPr id="4" name="Picture 3">
            <a:extLst>
              <a:ext uri="{FF2B5EF4-FFF2-40B4-BE49-F238E27FC236}">
                <a16:creationId xmlns:a16="http://schemas.microsoft.com/office/drawing/2014/main" id="{537B2DC2-1F42-2349-B847-EEEFE86108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36899">
            <a:off x="7123711" y="2570653"/>
            <a:ext cx="1860361" cy="2379049"/>
          </a:xfrm>
          <a:prstGeom prst="rect">
            <a:avLst/>
          </a:prstGeom>
        </p:spPr>
      </p:pic>
    </p:spTree>
    <p:extLst>
      <p:ext uri="{BB962C8B-B14F-4D97-AF65-F5344CB8AC3E}">
        <p14:creationId xmlns:p14="http://schemas.microsoft.com/office/powerpoint/2010/main" val="906406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ADFD-219F-4845-9CB4-116C41CBA6C4}"/>
              </a:ext>
            </a:extLst>
          </p:cNvPr>
          <p:cNvSpPr>
            <a:spLocks noGrp="1"/>
          </p:cNvSpPr>
          <p:nvPr>
            <p:ph type="title"/>
          </p:nvPr>
        </p:nvSpPr>
        <p:spPr/>
        <p:txBody>
          <a:bodyPr/>
          <a:lstStyle/>
          <a:p>
            <a:r>
              <a:rPr lang="es-ES" b="1" dirty="0"/>
              <a:t>¿Qué hace el ADN?</a:t>
            </a:r>
          </a:p>
        </p:txBody>
      </p:sp>
      <p:sp>
        <p:nvSpPr>
          <p:cNvPr id="3" name="Content Placeholder 2">
            <a:extLst>
              <a:ext uri="{FF2B5EF4-FFF2-40B4-BE49-F238E27FC236}">
                <a16:creationId xmlns:a16="http://schemas.microsoft.com/office/drawing/2014/main" id="{69ACCC16-C168-4D7A-AAB0-8F060D0819BD}"/>
              </a:ext>
            </a:extLst>
          </p:cNvPr>
          <p:cNvSpPr>
            <a:spLocks noGrp="1"/>
          </p:cNvSpPr>
          <p:nvPr>
            <p:ph idx="1"/>
          </p:nvPr>
        </p:nvSpPr>
        <p:spPr>
          <a:xfrm>
            <a:off x="841249" y="1527048"/>
            <a:ext cx="7495032" cy="2967460"/>
          </a:xfrm>
        </p:spPr>
        <p:txBody>
          <a:bodyPr/>
          <a:lstStyle/>
          <a:p>
            <a:r>
              <a:rPr lang="es-ES" sz="2400" dirty="0"/>
              <a:t>El ADN contiene instrucciones para el desarrollo, la supervivencia y la reproducción.</a:t>
            </a:r>
          </a:p>
          <a:p>
            <a:r>
              <a:rPr lang="es-ES" sz="2400" dirty="0"/>
              <a:t>Las secuencias de ADN deben convertirse en mensajes que pueden usarse para producir proteínas.</a:t>
            </a:r>
          </a:p>
          <a:p>
            <a:r>
              <a:rPr lang="es-ES" sz="2400" dirty="0"/>
              <a:t>Las proteínas son las moléculas complejas que realizan la mayor parte del trabajo en nuestros organismos.</a:t>
            </a:r>
            <a:br>
              <a:rPr dirty="0"/>
            </a:br>
            <a:endParaRPr lang="es-ES" dirty="0"/>
          </a:p>
        </p:txBody>
      </p:sp>
      <p:sp>
        <p:nvSpPr>
          <p:cNvPr id="4" name="Rectangle 3">
            <a:extLst>
              <a:ext uri="{FF2B5EF4-FFF2-40B4-BE49-F238E27FC236}">
                <a16:creationId xmlns:a16="http://schemas.microsoft.com/office/drawing/2014/main" id="{820C55D0-77BE-4E99-BB08-AFE634BF2804}"/>
              </a:ext>
            </a:extLst>
          </p:cNvPr>
          <p:cNvSpPr/>
          <p:nvPr/>
        </p:nvSpPr>
        <p:spPr>
          <a:xfrm>
            <a:off x="4864884" y="4685050"/>
            <a:ext cx="3724289" cy="369332"/>
          </a:xfrm>
          <a:prstGeom prst="rect">
            <a:avLst/>
          </a:prstGeom>
        </p:spPr>
        <p:txBody>
          <a:bodyPr wrap="none">
            <a:spAutoFit/>
          </a:bodyPr>
          <a:lstStyle/>
          <a:p>
            <a:r>
              <a:rPr lang="es-ES" dirty="0">
                <a:solidFill>
                  <a:schemeClr val="bg1"/>
                </a:solidFill>
              </a:rPr>
              <a:t>https://www.genome.gov/25520880/</a:t>
            </a:r>
          </a:p>
        </p:txBody>
      </p:sp>
    </p:spTree>
    <p:extLst>
      <p:ext uri="{BB962C8B-B14F-4D97-AF65-F5344CB8AC3E}">
        <p14:creationId xmlns:p14="http://schemas.microsoft.com/office/powerpoint/2010/main" val="502042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292E5-1F72-42E5-85DD-13EE2EF34586}"/>
              </a:ext>
            </a:extLst>
          </p:cNvPr>
          <p:cNvSpPr>
            <a:spLocks noGrp="1"/>
          </p:cNvSpPr>
          <p:nvPr>
            <p:ph type="title"/>
          </p:nvPr>
        </p:nvSpPr>
        <p:spPr>
          <a:xfrm>
            <a:off x="841248" y="791496"/>
            <a:ext cx="7495032" cy="857250"/>
          </a:xfrm>
        </p:spPr>
        <p:txBody>
          <a:bodyPr>
            <a:noAutofit/>
          </a:bodyPr>
          <a:lstStyle/>
          <a:p>
            <a:r>
              <a:rPr lang="es-ES" sz="3000" b="1" dirty="0"/>
              <a:t>¿Cómo se usan las secuencias de ADN para producir proteínas?</a:t>
            </a:r>
          </a:p>
        </p:txBody>
      </p:sp>
      <p:sp>
        <p:nvSpPr>
          <p:cNvPr id="3" name="Content Placeholder 2">
            <a:extLst>
              <a:ext uri="{FF2B5EF4-FFF2-40B4-BE49-F238E27FC236}">
                <a16:creationId xmlns:a16="http://schemas.microsoft.com/office/drawing/2014/main" id="{D54FED8C-64E0-4CE5-87E7-511D4CD5B1A3}"/>
              </a:ext>
            </a:extLst>
          </p:cNvPr>
          <p:cNvSpPr>
            <a:spLocks noGrp="1"/>
          </p:cNvSpPr>
          <p:nvPr>
            <p:ph idx="1"/>
          </p:nvPr>
        </p:nvSpPr>
        <p:spPr>
          <a:xfrm>
            <a:off x="841247" y="1782305"/>
            <a:ext cx="7636325" cy="2934582"/>
          </a:xfrm>
        </p:spPr>
        <p:txBody>
          <a:bodyPr/>
          <a:lstStyle/>
          <a:p>
            <a:pPr marL="385763" indent="-385763">
              <a:buFont typeface="+mj-lt"/>
              <a:buAutoNum type="arabicPeriod"/>
            </a:pPr>
            <a:r>
              <a:rPr lang="es-ES" sz="1800" dirty="0"/>
              <a:t>La información se lee a partir de la molécula de ADN y se transcribe en una molécula intermedia llamada ácido ribonucleico mensajero o ARNm.</a:t>
            </a:r>
          </a:p>
          <a:p>
            <a:pPr marL="385763" indent="-385763">
              <a:buFont typeface="+mj-lt"/>
              <a:buAutoNum type="arabicPeriod"/>
            </a:pPr>
            <a:r>
              <a:rPr lang="es-ES" sz="1800" dirty="0"/>
              <a:t>El ARNm se traduce al "lenguaje" de los aminoácidos, que son los componentes básicos de las proteínas.</a:t>
            </a:r>
          </a:p>
          <a:p>
            <a:pPr marL="385763" indent="-385763">
              <a:buFont typeface="+mj-lt"/>
              <a:buAutoNum type="arabicPeriod"/>
            </a:pPr>
            <a:r>
              <a:rPr lang="es-ES" sz="1800" dirty="0"/>
              <a:t>Este lenguaje le informa a la maquinaria de producción de proteínas de la célula el orden preciso en el que se deben vincular los aminoácidos para producir una proteína específica. </a:t>
            </a:r>
          </a:p>
          <a:p>
            <a:pPr marL="385763" indent="-385763">
              <a:buFont typeface="+mj-lt"/>
              <a:buAutoNum type="arabicPeriod"/>
            </a:pPr>
            <a:r>
              <a:rPr lang="es-ES" sz="1800" dirty="0"/>
              <a:t>Hay 20 tipos de aminoácidos, que se pueden colocar en muchos órdenes diferentes para formar una amplia variedad de proteínas.</a:t>
            </a:r>
          </a:p>
        </p:txBody>
      </p:sp>
    </p:spTree>
    <p:extLst>
      <p:ext uri="{BB962C8B-B14F-4D97-AF65-F5344CB8AC3E}">
        <p14:creationId xmlns:p14="http://schemas.microsoft.com/office/powerpoint/2010/main" val="369174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BC2BF20-CE2A-4B8B-9572-40762C127B78}"/>
              </a:ext>
            </a:extLst>
          </p:cNvPr>
          <p:cNvSpPr>
            <a:spLocks noGrp="1"/>
          </p:cNvSpPr>
          <p:nvPr>
            <p:ph type="title"/>
          </p:nvPr>
        </p:nvSpPr>
        <p:spPr>
          <a:xfrm>
            <a:off x="760360" y="679496"/>
            <a:ext cx="6172200" cy="377666"/>
          </a:xfrm>
        </p:spPr>
        <p:txBody>
          <a:bodyPr/>
          <a:lstStyle/>
          <a:p>
            <a:pPr eaLnBrk="1" hangingPunct="1"/>
            <a:r>
              <a:rPr lang="es-ES" altLang="en-US" sz="3000" b="1" dirty="0"/>
              <a:t>Síntesis de proteínas</a:t>
            </a:r>
          </a:p>
        </p:txBody>
      </p:sp>
      <p:sp>
        <p:nvSpPr>
          <p:cNvPr id="5127" name="TextBox 7">
            <a:extLst>
              <a:ext uri="{FF2B5EF4-FFF2-40B4-BE49-F238E27FC236}">
                <a16:creationId xmlns:a16="http://schemas.microsoft.com/office/drawing/2014/main" id="{1986D349-40F3-4F25-B8F0-6F6965731C98}"/>
              </a:ext>
            </a:extLst>
          </p:cNvPr>
          <p:cNvSpPr txBox="1">
            <a:spLocks noChangeArrowheads="1"/>
          </p:cNvSpPr>
          <p:nvPr/>
        </p:nvSpPr>
        <p:spPr bwMode="auto">
          <a:xfrm>
            <a:off x="723428" y="1141969"/>
            <a:ext cx="30861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n-US" sz="2400" b="1" dirty="0">
                <a:solidFill>
                  <a:schemeClr val="accent1"/>
                </a:solidFill>
              </a:rPr>
              <a:t>ADN</a:t>
            </a:r>
          </a:p>
        </p:txBody>
      </p:sp>
      <p:sp>
        <p:nvSpPr>
          <p:cNvPr id="5128" name="TextBox 10">
            <a:extLst>
              <a:ext uri="{FF2B5EF4-FFF2-40B4-BE49-F238E27FC236}">
                <a16:creationId xmlns:a16="http://schemas.microsoft.com/office/drawing/2014/main" id="{FF2974A2-AEFA-405A-BF5C-4F8A45F99082}"/>
              </a:ext>
            </a:extLst>
          </p:cNvPr>
          <p:cNvSpPr txBox="1">
            <a:spLocks noChangeArrowheads="1"/>
          </p:cNvSpPr>
          <p:nvPr/>
        </p:nvSpPr>
        <p:spPr bwMode="auto">
          <a:xfrm>
            <a:off x="756464" y="4030938"/>
            <a:ext cx="13798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n-US" sz="1500" b="1" dirty="0">
                <a:solidFill>
                  <a:schemeClr val="tx1">
                    <a:lumMod val="85000"/>
                    <a:lumOff val="15000"/>
                  </a:schemeClr>
                </a:solidFill>
              </a:rPr>
              <a:t>Libro de cocina</a:t>
            </a:r>
          </a:p>
          <a:p>
            <a:pPr algn="ctr" eaLnBrk="1" hangingPunct="1"/>
            <a:r>
              <a:rPr lang="es-ES" altLang="en-US" sz="1500" dirty="0">
                <a:solidFill>
                  <a:schemeClr val="tx1">
                    <a:lumMod val="85000"/>
                    <a:lumOff val="15000"/>
                  </a:schemeClr>
                </a:solidFill>
              </a:rPr>
              <a:t>(Cromosoma)</a:t>
            </a:r>
          </a:p>
        </p:txBody>
      </p:sp>
      <p:sp>
        <p:nvSpPr>
          <p:cNvPr id="5130" name="TextBox 12">
            <a:extLst>
              <a:ext uri="{FF2B5EF4-FFF2-40B4-BE49-F238E27FC236}">
                <a16:creationId xmlns:a16="http://schemas.microsoft.com/office/drawing/2014/main" id="{E351419C-CD76-4243-B419-988EB0B9373B}"/>
              </a:ext>
            </a:extLst>
          </p:cNvPr>
          <p:cNvSpPr txBox="1">
            <a:spLocks noChangeArrowheads="1"/>
          </p:cNvSpPr>
          <p:nvPr/>
        </p:nvSpPr>
        <p:spPr bwMode="auto">
          <a:xfrm>
            <a:off x="3854522" y="2580841"/>
            <a:ext cx="14421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n-US" sz="1500" b="1" dirty="0"/>
              <a:t>Copia de la receta</a:t>
            </a:r>
          </a:p>
          <a:p>
            <a:pPr algn="ctr" eaLnBrk="1" hangingPunct="1"/>
            <a:r>
              <a:rPr lang="es-ES" altLang="en-US" sz="1500" dirty="0">
                <a:solidFill>
                  <a:schemeClr val="tx1">
                    <a:lumMod val="85000"/>
                    <a:lumOff val="15000"/>
                  </a:schemeClr>
                </a:solidFill>
              </a:rPr>
              <a:t>(ARNm)</a:t>
            </a:r>
          </a:p>
        </p:txBody>
      </p:sp>
      <p:sp>
        <p:nvSpPr>
          <p:cNvPr id="13" name="TextBox 12">
            <a:extLst>
              <a:ext uri="{FF2B5EF4-FFF2-40B4-BE49-F238E27FC236}">
                <a16:creationId xmlns:a16="http://schemas.microsoft.com/office/drawing/2014/main" id="{A9F4EFBE-E630-C146-89E4-A4D705767E76}"/>
              </a:ext>
            </a:extLst>
          </p:cNvPr>
          <p:cNvSpPr txBox="1">
            <a:spLocks noChangeArrowheads="1"/>
          </p:cNvSpPr>
          <p:nvPr/>
        </p:nvSpPr>
        <p:spPr bwMode="auto">
          <a:xfrm>
            <a:off x="4026934" y="1141969"/>
            <a:ext cx="109728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n-US" sz="2400" b="1" dirty="0">
                <a:solidFill>
                  <a:schemeClr val="accent1"/>
                </a:solidFill>
              </a:rPr>
              <a:t>ARN</a:t>
            </a:r>
          </a:p>
        </p:txBody>
      </p:sp>
      <p:sp>
        <p:nvSpPr>
          <p:cNvPr id="14" name="Rectangle 4">
            <a:extLst>
              <a:ext uri="{FF2B5EF4-FFF2-40B4-BE49-F238E27FC236}">
                <a16:creationId xmlns:a16="http://schemas.microsoft.com/office/drawing/2014/main" id="{8844DE8D-039C-4A40-A712-AFFA74B5F577}"/>
              </a:ext>
            </a:extLst>
          </p:cNvPr>
          <p:cNvSpPr>
            <a:spLocks noChangeArrowheads="1"/>
          </p:cNvSpPr>
          <p:nvPr/>
        </p:nvSpPr>
        <p:spPr bwMode="auto">
          <a:xfrm>
            <a:off x="7056291" y="2580841"/>
            <a:ext cx="15059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n-US" sz="1500" b="1" dirty="0"/>
              <a:t>Producto final</a:t>
            </a:r>
          </a:p>
          <a:p>
            <a:pPr algn="ctr" eaLnBrk="1" hangingPunct="1"/>
            <a:r>
              <a:rPr lang="es-ES" altLang="en-US" sz="1500" dirty="0">
                <a:solidFill>
                  <a:schemeClr val="tx1">
                    <a:lumMod val="85000"/>
                    <a:lumOff val="15000"/>
                  </a:schemeClr>
                </a:solidFill>
              </a:rPr>
              <a:t>(proteína codificada </a:t>
            </a:r>
          </a:p>
          <a:p>
            <a:pPr algn="ctr" eaLnBrk="1" hangingPunct="1"/>
            <a:r>
              <a:rPr lang="es-ES" altLang="en-US" sz="1500" dirty="0">
                <a:solidFill>
                  <a:schemeClr val="tx1">
                    <a:lumMod val="85000"/>
                    <a:lumOff val="15000"/>
                  </a:schemeClr>
                </a:solidFill>
              </a:rPr>
              <a:t>por el gen)</a:t>
            </a:r>
          </a:p>
        </p:txBody>
      </p:sp>
      <p:sp>
        <p:nvSpPr>
          <p:cNvPr id="15" name="TextBox 7">
            <a:extLst>
              <a:ext uri="{FF2B5EF4-FFF2-40B4-BE49-F238E27FC236}">
                <a16:creationId xmlns:a16="http://schemas.microsoft.com/office/drawing/2014/main" id="{C73B9D57-9CBD-4641-A62A-3F85B9B5FD60}"/>
              </a:ext>
            </a:extLst>
          </p:cNvPr>
          <p:cNvSpPr txBox="1">
            <a:spLocks noChangeArrowheads="1"/>
          </p:cNvSpPr>
          <p:nvPr/>
        </p:nvSpPr>
        <p:spPr bwMode="auto">
          <a:xfrm>
            <a:off x="6629399" y="1141969"/>
            <a:ext cx="2160961" cy="461665"/>
          </a:xfrm>
          <a:prstGeom prst="rect">
            <a:avLst/>
          </a:prstGeom>
          <a:noFill/>
          <a:ln w="9525">
            <a:noFill/>
            <a:miter lim="800000"/>
            <a:headEnd/>
            <a:tailEnd/>
          </a:ln>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n-US" sz="2400" b="1" dirty="0">
                <a:solidFill>
                  <a:schemeClr val="accent1"/>
                </a:solidFill>
              </a:rPr>
              <a:t>PROTEÍNA</a:t>
            </a:r>
          </a:p>
        </p:txBody>
      </p:sp>
      <p:sp>
        <p:nvSpPr>
          <p:cNvPr id="25" name="TextBox 10">
            <a:extLst>
              <a:ext uri="{FF2B5EF4-FFF2-40B4-BE49-F238E27FC236}">
                <a16:creationId xmlns:a16="http://schemas.microsoft.com/office/drawing/2014/main" id="{D2B9AD58-F293-6E43-86DB-DBB536431F1A}"/>
              </a:ext>
            </a:extLst>
          </p:cNvPr>
          <p:cNvSpPr txBox="1">
            <a:spLocks noChangeArrowheads="1"/>
          </p:cNvSpPr>
          <p:nvPr/>
        </p:nvSpPr>
        <p:spPr bwMode="auto">
          <a:xfrm>
            <a:off x="2541633" y="4030938"/>
            <a:ext cx="12627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n-US" sz="1500" b="1" dirty="0">
                <a:solidFill>
                  <a:schemeClr val="tx1">
                    <a:lumMod val="85000"/>
                    <a:lumOff val="15000"/>
                  </a:schemeClr>
                </a:solidFill>
              </a:rPr>
              <a:t>Un receta</a:t>
            </a:r>
          </a:p>
          <a:p>
            <a:pPr algn="ctr" eaLnBrk="1" hangingPunct="1"/>
            <a:r>
              <a:rPr lang="es-ES" altLang="en-US" sz="1500" dirty="0">
                <a:solidFill>
                  <a:schemeClr val="tx1">
                    <a:lumMod val="85000"/>
                    <a:lumOff val="15000"/>
                  </a:schemeClr>
                </a:solidFill>
              </a:rPr>
              <a:t>(gen)</a:t>
            </a:r>
          </a:p>
        </p:txBody>
      </p:sp>
      <p:pic>
        <p:nvPicPr>
          <p:cNvPr id="8" name="Picture 7">
            <a:extLst>
              <a:ext uri="{FF2B5EF4-FFF2-40B4-BE49-F238E27FC236}">
                <a16:creationId xmlns:a16="http://schemas.microsoft.com/office/drawing/2014/main" id="{15D6AD45-CACB-0743-A526-9DA8D62B69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35" y="1688441"/>
            <a:ext cx="923036" cy="928878"/>
          </a:xfrm>
          <a:prstGeom prst="rect">
            <a:avLst/>
          </a:prstGeom>
        </p:spPr>
      </p:pic>
      <p:pic>
        <p:nvPicPr>
          <p:cNvPr id="17" name="Picture 16">
            <a:extLst>
              <a:ext uri="{FF2B5EF4-FFF2-40B4-BE49-F238E27FC236}">
                <a16:creationId xmlns:a16="http://schemas.microsoft.com/office/drawing/2014/main" id="{E4A8EE20-F7A5-C849-9E8A-90516A6EB0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6389" y="1688441"/>
            <a:ext cx="845766" cy="845766"/>
          </a:xfrm>
          <a:prstGeom prst="rect">
            <a:avLst/>
          </a:prstGeom>
        </p:spPr>
      </p:pic>
      <p:pic>
        <p:nvPicPr>
          <p:cNvPr id="21" name="Picture 20">
            <a:extLst>
              <a:ext uri="{FF2B5EF4-FFF2-40B4-BE49-F238E27FC236}">
                <a16:creationId xmlns:a16="http://schemas.microsoft.com/office/drawing/2014/main" id="{45A01C9F-6341-AB4C-8A83-7F445BC8E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628" y="3083695"/>
            <a:ext cx="923036" cy="928878"/>
          </a:xfrm>
          <a:prstGeom prst="rect">
            <a:avLst/>
          </a:prstGeom>
        </p:spPr>
      </p:pic>
      <p:pic>
        <p:nvPicPr>
          <p:cNvPr id="23" name="Picture 22">
            <a:extLst>
              <a:ext uri="{FF2B5EF4-FFF2-40B4-BE49-F238E27FC236}">
                <a16:creationId xmlns:a16="http://schemas.microsoft.com/office/drawing/2014/main" id="{11647463-59B2-8A45-BBD4-D0C26C4A70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6335" y="1624046"/>
            <a:ext cx="923036" cy="928878"/>
          </a:xfrm>
          <a:prstGeom prst="rect">
            <a:avLst/>
          </a:prstGeom>
        </p:spPr>
      </p:pic>
      <p:sp>
        <p:nvSpPr>
          <p:cNvPr id="33" name="TextBox 7">
            <a:extLst>
              <a:ext uri="{FF2B5EF4-FFF2-40B4-BE49-F238E27FC236}">
                <a16:creationId xmlns:a16="http://schemas.microsoft.com/office/drawing/2014/main" id="{462458C7-CAA7-254A-9F66-CB08EF6D1E93}"/>
              </a:ext>
            </a:extLst>
          </p:cNvPr>
          <p:cNvSpPr txBox="1">
            <a:spLocks noChangeArrowheads="1"/>
          </p:cNvSpPr>
          <p:nvPr/>
        </p:nvSpPr>
        <p:spPr bwMode="auto">
          <a:xfrm>
            <a:off x="1409783" y="2580841"/>
            <a:ext cx="17092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n-US" sz="1500" b="1" dirty="0">
                <a:solidFill>
                  <a:schemeClr val="tx1">
                    <a:lumMod val="85000"/>
                    <a:lumOff val="15000"/>
                  </a:schemeClr>
                </a:solidFill>
              </a:rPr>
              <a:t>Cocina de la abuela </a:t>
            </a:r>
          </a:p>
          <a:p>
            <a:pPr algn="ctr" eaLnBrk="1" hangingPunct="1"/>
            <a:r>
              <a:rPr lang="es-ES" altLang="en-US" sz="1500" dirty="0">
                <a:solidFill>
                  <a:schemeClr val="tx1">
                    <a:lumMod val="85000"/>
                    <a:lumOff val="15000"/>
                  </a:schemeClr>
                </a:solidFill>
              </a:rPr>
              <a:t>(Núcleo)</a:t>
            </a:r>
          </a:p>
        </p:txBody>
      </p:sp>
      <p:sp>
        <p:nvSpPr>
          <p:cNvPr id="38" name="TextBox 7">
            <a:extLst>
              <a:ext uri="{FF2B5EF4-FFF2-40B4-BE49-F238E27FC236}">
                <a16:creationId xmlns:a16="http://schemas.microsoft.com/office/drawing/2014/main" id="{F342CBCD-A9D6-DE49-9F08-633FAAC7920D}"/>
              </a:ext>
            </a:extLst>
          </p:cNvPr>
          <p:cNvSpPr txBox="1">
            <a:spLocks noChangeArrowheads="1"/>
          </p:cNvSpPr>
          <p:nvPr/>
        </p:nvSpPr>
        <p:spPr bwMode="auto">
          <a:xfrm>
            <a:off x="5585315" y="2477809"/>
            <a:ext cx="14650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n-US" sz="1500" b="1" dirty="0">
                <a:solidFill>
                  <a:schemeClr val="tx1">
                    <a:lumMod val="85000"/>
                    <a:lumOff val="15000"/>
                  </a:schemeClr>
                </a:solidFill>
              </a:rPr>
              <a:t>Cocina del amigo</a:t>
            </a:r>
          </a:p>
          <a:p>
            <a:pPr algn="ctr" eaLnBrk="1" hangingPunct="1"/>
            <a:r>
              <a:rPr lang="es-ES" altLang="en-US" sz="1500" dirty="0">
                <a:solidFill>
                  <a:schemeClr val="tx1">
                    <a:lumMod val="85000"/>
                    <a:lumOff val="15000"/>
                  </a:schemeClr>
                </a:solidFill>
              </a:rPr>
              <a:t>(Ribosoma)</a:t>
            </a:r>
          </a:p>
        </p:txBody>
      </p:sp>
      <p:sp>
        <p:nvSpPr>
          <p:cNvPr id="47" name="TextBox 10">
            <a:extLst>
              <a:ext uri="{FF2B5EF4-FFF2-40B4-BE49-F238E27FC236}">
                <a16:creationId xmlns:a16="http://schemas.microsoft.com/office/drawing/2014/main" id="{A718011F-F507-304C-A236-4232359FB73F}"/>
              </a:ext>
            </a:extLst>
          </p:cNvPr>
          <p:cNvSpPr txBox="1">
            <a:spLocks noChangeArrowheads="1"/>
          </p:cNvSpPr>
          <p:nvPr/>
        </p:nvSpPr>
        <p:spPr bwMode="auto">
          <a:xfrm>
            <a:off x="5590081" y="4041189"/>
            <a:ext cx="14555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n-US" sz="1500" b="1" dirty="0"/>
              <a:t>Ingredientes</a:t>
            </a:r>
          </a:p>
          <a:p>
            <a:pPr algn="ctr" eaLnBrk="1" hangingPunct="1"/>
            <a:r>
              <a:rPr lang="es-ES" altLang="en-US" sz="1500" dirty="0">
                <a:solidFill>
                  <a:schemeClr val="tx1">
                    <a:lumMod val="85000"/>
                    <a:lumOff val="15000"/>
                  </a:schemeClr>
                </a:solidFill>
              </a:rPr>
              <a:t>(aminoácidos)</a:t>
            </a:r>
          </a:p>
        </p:txBody>
      </p:sp>
      <p:sp>
        <p:nvSpPr>
          <p:cNvPr id="52" name="Right Arrow 51">
            <a:extLst>
              <a:ext uri="{FF2B5EF4-FFF2-40B4-BE49-F238E27FC236}">
                <a16:creationId xmlns:a16="http://schemas.microsoft.com/office/drawing/2014/main" id="{307BBABF-0779-114E-AD6B-1FD08608E008}"/>
              </a:ext>
            </a:extLst>
          </p:cNvPr>
          <p:cNvSpPr/>
          <p:nvPr/>
        </p:nvSpPr>
        <p:spPr>
          <a:xfrm>
            <a:off x="2796566" y="1300093"/>
            <a:ext cx="1289304" cy="20511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FF44A11-9E39-694B-BE9E-04CBB3D709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1471" y="3109267"/>
            <a:ext cx="923036" cy="928878"/>
          </a:xfrm>
          <a:prstGeom prst="rect">
            <a:avLst/>
          </a:prstGeom>
        </p:spPr>
      </p:pic>
      <p:pic>
        <p:nvPicPr>
          <p:cNvPr id="22" name="Picture 21">
            <a:extLst>
              <a:ext uri="{FF2B5EF4-FFF2-40B4-BE49-F238E27FC236}">
                <a16:creationId xmlns:a16="http://schemas.microsoft.com/office/drawing/2014/main" id="{77912886-26D0-B249-86C3-EEABD31822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4056" y="1688441"/>
            <a:ext cx="923036" cy="928878"/>
          </a:xfrm>
          <a:prstGeom prst="rect">
            <a:avLst/>
          </a:prstGeom>
        </p:spPr>
      </p:pic>
      <p:pic>
        <p:nvPicPr>
          <p:cNvPr id="24" name="Picture 23">
            <a:extLst>
              <a:ext uri="{FF2B5EF4-FFF2-40B4-BE49-F238E27FC236}">
                <a16:creationId xmlns:a16="http://schemas.microsoft.com/office/drawing/2014/main" id="{54D61E1B-95E2-2849-90EC-321B569AE8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6335" y="3175256"/>
            <a:ext cx="923036" cy="928878"/>
          </a:xfrm>
          <a:prstGeom prst="rect">
            <a:avLst/>
          </a:prstGeom>
        </p:spPr>
      </p:pic>
      <p:sp>
        <p:nvSpPr>
          <p:cNvPr id="26" name="Right Arrow 25">
            <a:extLst>
              <a:ext uri="{FF2B5EF4-FFF2-40B4-BE49-F238E27FC236}">
                <a16:creationId xmlns:a16="http://schemas.microsoft.com/office/drawing/2014/main" id="{5219932D-A67F-9E4F-B4D9-EA4E431D4102}"/>
              </a:ext>
            </a:extLst>
          </p:cNvPr>
          <p:cNvSpPr/>
          <p:nvPr/>
        </p:nvSpPr>
        <p:spPr>
          <a:xfrm>
            <a:off x="5139171" y="1292887"/>
            <a:ext cx="1793389" cy="20511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E5D9-2BC1-4556-8174-5907A26F6D65}"/>
              </a:ext>
            </a:extLst>
          </p:cNvPr>
          <p:cNvSpPr>
            <a:spLocks noGrp="1"/>
          </p:cNvSpPr>
          <p:nvPr>
            <p:ph type="title"/>
          </p:nvPr>
        </p:nvSpPr>
        <p:spPr/>
        <p:txBody>
          <a:bodyPr/>
          <a:lstStyle/>
          <a:p>
            <a:r>
              <a:rPr lang="es-ES" b="1" dirty="0"/>
              <a:t>¿Cuántos cromosomas?</a:t>
            </a:r>
          </a:p>
        </p:txBody>
      </p:sp>
      <p:sp>
        <p:nvSpPr>
          <p:cNvPr id="3" name="Content Placeholder 2">
            <a:extLst>
              <a:ext uri="{FF2B5EF4-FFF2-40B4-BE49-F238E27FC236}">
                <a16:creationId xmlns:a16="http://schemas.microsoft.com/office/drawing/2014/main" id="{838A19D8-2C80-4A37-8904-CBA3420A6621}"/>
              </a:ext>
            </a:extLst>
          </p:cNvPr>
          <p:cNvSpPr>
            <a:spLocks noGrp="1"/>
          </p:cNvSpPr>
          <p:nvPr>
            <p:ph idx="1"/>
          </p:nvPr>
        </p:nvSpPr>
        <p:spPr>
          <a:xfrm>
            <a:off x="841249" y="1527048"/>
            <a:ext cx="7495032" cy="3053661"/>
          </a:xfrm>
        </p:spPr>
        <p:txBody>
          <a:bodyPr/>
          <a:lstStyle/>
          <a:p>
            <a:r>
              <a:rPr lang="es-ES" sz="1800" dirty="0"/>
              <a:t>La mayoría de las células humanas contienen 46 cromosomas. </a:t>
            </a:r>
          </a:p>
          <a:p>
            <a:pPr lvl="1"/>
            <a:r>
              <a:rPr lang="es-ES" sz="1800" dirty="0"/>
              <a:t>Esto es diploide, lo que significa que hay 2 copias de cada cromosoma (23 de madre y 23 de padre). </a:t>
            </a:r>
          </a:p>
          <a:p>
            <a:r>
              <a:rPr lang="es-ES" sz="1800" dirty="0"/>
              <a:t>Las fresas suelen tener 56 cromosomas.</a:t>
            </a:r>
          </a:p>
          <a:p>
            <a:pPr lvl="1"/>
            <a:r>
              <a:rPr lang="es-ES" sz="1800" dirty="0"/>
              <a:t>Este es un octoploide, lo que significa que hay 8 copias (7 cromosomas x 8 = 56 cromosomas). </a:t>
            </a:r>
          </a:p>
          <a:p>
            <a:pPr lvl="1"/>
            <a:r>
              <a:rPr lang="es-ES" sz="1800" dirty="0"/>
              <a:t>Debido a que una fresa contiene tantos cromosomas, es fácil ver el ADN extraído.</a:t>
            </a:r>
            <a:endParaRPr lang="es-ES" sz="1800" dirty="0">
              <a:ea typeface="Calibri" panose="020F0502020204030204" pitchFamily="34" charset="0"/>
            </a:endParaRPr>
          </a:p>
        </p:txBody>
      </p:sp>
    </p:spTree>
    <p:extLst>
      <p:ext uri="{BB962C8B-B14F-4D97-AF65-F5344CB8AC3E}">
        <p14:creationId xmlns:p14="http://schemas.microsoft.com/office/powerpoint/2010/main" val="242680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0382B4-AE9A-F046-A796-677DE916B58D}"/>
              </a:ext>
            </a:extLst>
          </p:cNvPr>
          <p:cNvSpPr>
            <a:spLocks noGrp="1"/>
          </p:cNvSpPr>
          <p:nvPr>
            <p:ph type="title"/>
          </p:nvPr>
        </p:nvSpPr>
        <p:spPr/>
        <p:txBody>
          <a:bodyPr/>
          <a:lstStyle/>
          <a:p>
            <a:r>
              <a:rPr lang="es-ES"/>
              <a:t>Desafío de fresas aplastadas:</a:t>
            </a:r>
          </a:p>
        </p:txBody>
      </p:sp>
      <p:sp>
        <p:nvSpPr>
          <p:cNvPr id="3" name="Content Placeholder 2"/>
          <p:cNvSpPr>
            <a:spLocks noGrp="1"/>
          </p:cNvSpPr>
          <p:nvPr>
            <p:ph idx="1"/>
          </p:nvPr>
        </p:nvSpPr>
        <p:spPr>
          <a:xfrm>
            <a:off x="841249" y="1527048"/>
            <a:ext cx="7495032" cy="2659380"/>
          </a:xfrm>
        </p:spPr>
        <p:txBody>
          <a:bodyPr>
            <a:normAutofit fontScale="85000" lnSpcReduction="20000"/>
          </a:bodyPr>
          <a:lstStyle/>
          <a:p>
            <a:pPr marL="0" indent="0">
              <a:buNone/>
            </a:pPr>
            <a:r>
              <a:rPr lang="es-ES" sz="2100" b="1" u="sng" dirty="0"/>
              <a:t>Acerca del desafío:</a:t>
            </a:r>
          </a:p>
          <a:p>
            <a:r>
              <a:rPr lang="es-ES" sz="2100" dirty="0"/>
              <a:t>Con un compañero, extraerá el ADN de fresas aplastadas.</a:t>
            </a:r>
          </a:p>
          <a:p>
            <a:endParaRPr lang="es-ES" sz="2100" dirty="0"/>
          </a:p>
          <a:p>
            <a:pPr marL="0" indent="0">
              <a:buNone/>
            </a:pPr>
            <a:r>
              <a:rPr lang="es-ES" sz="2100" b="1" u="sng" dirty="0"/>
              <a:t>Consejos:</a:t>
            </a:r>
          </a:p>
          <a:p>
            <a:r>
              <a:rPr lang="es-ES" sz="2100" dirty="0"/>
              <a:t>Demostraré cada paso en la extracción de ADN y le pediré que copie lo que he hecho.</a:t>
            </a:r>
          </a:p>
          <a:p>
            <a:pPr lvl="0"/>
            <a:r>
              <a:rPr lang="es-ES" sz="2100" dirty="0"/>
              <a:t>Debe seguir exactamente mis instrucciones durante el desafío a fin de permanecer seguro y de que la extracción funcione correctamente.</a:t>
            </a:r>
          </a:p>
          <a:p>
            <a:pPr marL="0" indent="0" algn="ctr">
              <a:buNone/>
            </a:pPr>
            <a:endParaRPr lang="es-ES" sz="1350" b="1" dirty="0"/>
          </a:p>
          <a:p>
            <a:pPr marL="0" indent="0" algn="ctr">
              <a:buNone/>
            </a:pPr>
            <a:r>
              <a:rPr lang="es-ES" sz="1800" b="1" dirty="0"/>
              <a:t>¡COMENCEMOS!</a:t>
            </a:r>
          </a:p>
        </p:txBody>
      </p:sp>
    </p:spTree>
    <p:extLst>
      <p:ext uri="{BB962C8B-B14F-4D97-AF65-F5344CB8AC3E}">
        <p14:creationId xmlns:p14="http://schemas.microsoft.com/office/powerpoint/2010/main" val="2976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a:t>Instrucciones para aplastar fresas</a:t>
            </a:r>
          </a:p>
        </p:txBody>
      </p:sp>
      <p:sp>
        <p:nvSpPr>
          <p:cNvPr id="3" name="Content Placeholder 2"/>
          <p:cNvSpPr>
            <a:spLocks noGrp="1"/>
          </p:cNvSpPr>
          <p:nvPr>
            <p:ph idx="1"/>
          </p:nvPr>
        </p:nvSpPr>
        <p:spPr>
          <a:xfrm>
            <a:off x="841248" y="1527048"/>
            <a:ext cx="7561217" cy="2866687"/>
          </a:xfrm>
        </p:spPr>
        <p:txBody>
          <a:bodyPr lIns="0" tIns="0" rIns="0" bIns="0">
            <a:noAutofit/>
          </a:bodyPr>
          <a:lstStyle/>
          <a:p>
            <a:pPr marL="1038225" lvl="1" indent="-865585">
              <a:buNone/>
              <a:tabLst>
                <a:tab pos="1021556" algn="l"/>
              </a:tabLst>
            </a:pPr>
            <a:r>
              <a:rPr lang="es-ES" sz="1800" b="1" dirty="0"/>
              <a:t>Paso 1:</a:t>
            </a:r>
            <a:r>
              <a:rPr lang="es-ES" sz="1800" dirty="0"/>
              <a:t> </a:t>
            </a:r>
            <a:r>
              <a:rPr lang="en-US" sz="1800" dirty="0"/>
              <a:t>	</a:t>
            </a:r>
            <a:r>
              <a:rPr lang="es-ES" sz="1800" dirty="0"/>
              <a:t>Transfiera ¼ cucharadita de NaCl (sal) del tubo de ensayo al vaso de papel.</a:t>
            </a:r>
          </a:p>
          <a:p>
            <a:pPr marL="1038225" lvl="1" indent="-865585">
              <a:buNone/>
              <a:tabLst>
                <a:tab pos="1021556" algn="l"/>
              </a:tabLst>
            </a:pPr>
            <a:r>
              <a:rPr lang="es-ES" sz="1800" b="1" dirty="0"/>
              <a:t>Paso 2: </a:t>
            </a:r>
            <a:r>
              <a:rPr lang="en-US" sz="1800" dirty="0"/>
              <a:t>	</a:t>
            </a:r>
            <a:r>
              <a:rPr lang="es-ES" sz="1800" dirty="0"/>
              <a:t>Usando el tubo de ensayo vacío, mida 45 ml de H2O y viértalo en el vaso de papel.</a:t>
            </a:r>
          </a:p>
          <a:p>
            <a:pPr marL="1038225" lvl="1" indent="-865585">
              <a:buNone/>
              <a:tabLst>
                <a:tab pos="1021556" algn="l"/>
              </a:tabLst>
            </a:pPr>
            <a:r>
              <a:rPr lang="es-ES" sz="1800" b="1" dirty="0"/>
              <a:t>Paso 3:</a:t>
            </a:r>
            <a:r>
              <a:rPr lang="en-US" sz="1800" b="1" dirty="0"/>
              <a:t>	</a:t>
            </a:r>
            <a:r>
              <a:rPr lang="es-ES" sz="1800" dirty="0"/>
              <a:t>Agregue 5 ml de jabón para platos al vaso de papel. </a:t>
            </a:r>
          </a:p>
          <a:p>
            <a:pPr marL="1038225" lvl="1" indent="-865585">
              <a:buNone/>
              <a:tabLst>
                <a:tab pos="1021556" algn="l"/>
              </a:tabLst>
            </a:pPr>
            <a:r>
              <a:rPr lang="es-ES" sz="1800" b="1" dirty="0"/>
              <a:t>Paso 4:</a:t>
            </a:r>
            <a:r>
              <a:rPr lang="en-US" sz="1800" b="1" dirty="0"/>
              <a:t>	</a:t>
            </a:r>
            <a:r>
              <a:rPr lang="es-ES" sz="1800" dirty="0"/>
              <a:t>Usando la vara para agitar, mezcle la solución en el vaso de papel.</a:t>
            </a:r>
          </a:p>
          <a:p>
            <a:pPr marL="1038225" lvl="1" indent="-865585">
              <a:buNone/>
              <a:tabLst>
                <a:tab pos="1021556" algn="l"/>
              </a:tabLst>
            </a:pPr>
            <a:r>
              <a:rPr lang="es-ES" sz="1800" b="1" dirty="0"/>
              <a:t>Paso 5:</a:t>
            </a:r>
            <a:r>
              <a:rPr lang="es-ES" sz="1800" dirty="0"/>
              <a:t> </a:t>
            </a:r>
            <a:r>
              <a:rPr lang="en-US" sz="1800" dirty="0"/>
              <a:t>	</a:t>
            </a:r>
            <a:r>
              <a:rPr lang="es-ES" sz="1800" dirty="0"/>
              <a:t>Coloque la fresa en la bolsa Ziploc.</a:t>
            </a:r>
          </a:p>
          <a:p>
            <a:pPr marL="1038225" lvl="1" indent="-865585">
              <a:buNone/>
              <a:tabLst>
                <a:tab pos="1021556" algn="l"/>
              </a:tabLst>
            </a:pPr>
            <a:r>
              <a:rPr lang="es-ES" sz="1800" b="1" dirty="0"/>
              <a:t>Paso 6:</a:t>
            </a:r>
            <a:r>
              <a:rPr lang="en-US" sz="1800" b="1" dirty="0"/>
              <a:t>	</a:t>
            </a:r>
            <a:r>
              <a:rPr lang="es-ES" sz="1800" dirty="0"/>
              <a:t>Vierta la "Mezcla de extracción" en la bolsa Ziploc con la fresa.</a:t>
            </a:r>
          </a:p>
          <a:p>
            <a:pPr marL="1038225" lvl="1" indent="-865585">
              <a:buNone/>
              <a:tabLst>
                <a:tab pos="1021556" algn="l"/>
              </a:tabLst>
            </a:pPr>
            <a:r>
              <a:rPr lang="es-ES" sz="1800" b="1" dirty="0"/>
              <a:t>Paso 7: </a:t>
            </a:r>
            <a:r>
              <a:rPr lang="en-US" sz="1800" b="1" dirty="0"/>
              <a:t>	</a:t>
            </a:r>
            <a:r>
              <a:rPr lang="es-ES" sz="1800" dirty="0"/>
              <a:t>Retire la mayor cantidad de aire posible de la bolsa. Triture la fruta con sus dedos. </a:t>
            </a:r>
          </a:p>
          <a:p>
            <a:pPr lvl="1"/>
            <a:endParaRPr lang="es-ES" sz="1800" dirty="0"/>
          </a:p>
        </p:txBody>
      </p:sp>
    </p:spTree>
    <p:extLst>
      <p:ext uri="{BB962C8B-B14F-4D97-AF65-F5344CB8AC3E}">
        <p14:creationId xmlns:p14="http://schemas.microsoft.com/office/powerpoint/2010/main" val="176447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527048"/>
            <a:ext cx="7077891" cy="2931741"/>
          </a:xfrm>
        </p:spPr>
        <p:txBody>
          <a:bodyPr lIns="0" tIns="0" rIns="0" bIns="0">
            <a:noAutofit/>
          </a:bodyPr>
          <a:lstStyle/>
          <a:p>
            <a:pPr marL="1038225" lvl="1" indent="-865585">
              <a:buNone/>
              <a:tabLst>
                <a:tab pos="1021556" algn="l"/>
              </a:tabLst>
            </a:pPr>
            <a:r>
              <a:rPr lang="es-ES" sz="1500" b="1" dirty="0"/>
              <a:t>Paso 8:</a:t>
            </a:r>
            <a:r>
              <a:rPr lang="en-US" sz="1500" dirty="0"/>
              <a:t>	</a:t>
            </a:r>
            <a:r>
              <a:rPr lang="es-ES" sz="1500" dirty="0"/>
              <a:t>Un estudiante sostiene el filtro de café sobre el vaso de papel. El otro alumno vierte la mezcla de pulpa de fruta de la bolsa Ziploc en el filtro.  </a:t>
            </a:r>
            <a:r>
              <a:rPr lang="es-ES" sz="1500" i="1" dirty="0"/>
              <a:t>¡Sea paciente! Trate de no rasgar el filtro húmedo.  </a:t>
            </a:r>
          </a:p>
          <a:p>
            <a:pPr marL="1038225" lvl="1" indent="-865585">
              <a:buNone/>
              <a:tabLst>
                <a:tab pos="1021556" algn="l"/>
              </a:tabLst>
            </a:pPr>
            <a:r>
              <a:rPr lang="es-ES" sz="1500" b="1" dirty="0"/>
              <a:t>Paso 9:</a:t>
            </a:r>
            <a:r>
              <a:rPr lang="es-ES" sz="1500" dirty="0"/>
              <a:t> </a:t>
            </a:r>
            <a:r>
              <a:rPr lang="en-US" sz="1500" dirty="0"/>
              <a:t>	</a:t>
            </a:r>
            <a:r>
              <a:rPr lang="es-ES" sz="1500" dirty="0"/>
              <a:t>Transfiera 35 ml del líquido filtrado al tubo de 50 ml. </a:t>
            </a:r>
          </a:p>
          <a:p>
            <a:pPr marL="1038225" lvl="1" indent="-865585">
              <a:buNone/>
              <a:tabLst>
                <a:tab pos="1021556" algn="l"/>
              </a:tabLst>
            </a:pPr>
            <a:r>
              <a:rPr lang="es-ES" sz="1500" b="1" dirty="0"/>
              <a:t>Paso 10: </a:t>
            </a:r>
            <a:r>
              <a:rPr lang="en-US" sz="1500" b="1" dirty="0"/>
              <a:t>	</a:t>
            </a:r>
            <a:r>
              <a:rPr lang="es-ES" sz="1500" dirty="0"/>
              <a:t>Obtenga 5 ml de alcohol isopropílico (IPA o alcohol para frotar) del refrigerador. Transfiéralo lentamente a su tubo de 50 ml con una pipeta de transferencia. </a:t>
            </a:r>
            <a:r>
              <a:rPr lang="es-ES" sz="1500" i="1" dirty="0"/>
              <a:t>No mezcle ni agite. Rocíe suavemente el IPA en la parte lateral del tubo de ensayo. </a:t>
            </a:r>
            <a:r>
              <a:rPr lang="es-ES" sz="1500" dirty="0"/>
              <a:t>Ahora, debería tener 40 ml de líquido en su tubo.</a:t>
            </a:r>
          </a:p>
          <a:p>
            <a:pPr marL="1038225" lvl="1" indent="-865585">
              <a:buNone/>
              <a:tabLst>
                <a:tab pos="1021556" algn="l"/>
              </a:tabLst>
            </a:pPr>
            <a:r>
              <a:rPr lang="es-ES" sz="1500" b="1" dirty="0"/>
              <a:t>Paso 11:</a:t>
            </a:r>
            <a:r>
              <a:rPr lang="es-ES" sz="1500" dirty="0"/>
              <a:t> </a:t>
            </a:r>
            <a:r>
              <a:rPr lang="en-US" sz="1500" dirty="0"/>
              <a:t>	</a:t>
            </a:r>
            <a:r>
              <a:rPr lang="es-ES" sz="1500" dirty="0"/>
              <a:t>Mire a través de la capa superior (zona de 35-40 ml) de su tubo de ensayo. Debería ver un material blanco "parecido a un gel". ¡¡¡Esto es ADN!!!</a:t>
            </a:r>
          </a:p>
        </p:txBody>
      </p:sp>
      <p:sp>
        <p:nvSpPr>
          <p:cNvPr id="6" name="Title 1">
            <a:extLst>
              <a:ext uri="{FF2B5EF4-FFF2-40B4-BE49-F238E27FC236}">
                <a16:creationId xmlns:a16="http://schemas.microsoft.com/office/drawing/2014/main" id="{6E619116-44B8-FF4B-A5CF-0B245D77E9C8}"/>
              </a:ext>
            </a:extLst>
          </p:cNvPr>
          <p:cNvSpPr txBox="1">
            <a:spLocks/>
          </p:cNvSpPr>
          <p:nvPr/>
        </p:nvSpPr>
        <p:spPr bwMode="auto">
          <a:xfrm>
            <a:off x="841248" y="667512"/>
            <a:ext cx="691808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rtl="0" eaLnBrk="0" fontAlgn="base" hangingPunct="0">
              <a:spcBef>
                <a:spcPct val="0"/>
              </a:spcBef>
              <a:spcAft>
                <a:spcPct val="0"/>
              </a:spcAft>
              <a:defRPr sz="3300" b="1" kern="1200">
                <a:solidFill>
                  <a:srgbClr val="A0C13B"/>
                </a:solidFill>
                <a:latin typeface="Arial Rounded MT Bold" panose="020F0704030504030204" pitchFamily="34" charset="77"/>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r>
              <a:rPr lang="es-ES"/>
              <a:t>Instrucciones para aplastar fresas</a:t>
            </a:r>
          </a:p>
        </p:txBody>
      </p:sp>
    </p:spTree>
    <p:extLst>
      <p:ext uri="{BB962C8B-B14F-4D97-AF65-F5344CB8AC3E}">
        <p14:creationId xmlns:p14="http://schemas.microsoft.com/office/powerpoint/2010/main" val="179733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0" rIns="0" bIns="0">
            <a:normAutofit/>
          </a:bodyPr>
          <a:lstStyle/>
          <a:p>
            <a:r>
              <a:rPr lang="es-ES" sz="3375" b="1" dirty="0"/>
              <a:t>Reflexión</a:t>
            </a:r>
          </a:p>
        </p:txBody>
      </p:sp>
      <p:sp>
        <p:nvSpPr>
          <p:cNvPr id="4" name="Content Placeholder 3">
            <a:extLst>
              <a:ext uri="{FF2B5EF4-FFF2-40B4-BE49-F238E27FC236}">
                <a16:creationId xmlns:a16="http://schemas.microsoft.com/office/drawing/2014/main" id="{C4AA4FE7-79AB-BD42-BB8D-43EF044E9D99}"/>
              </a:ext>
            </a:extLst>
          </p:cNvPr>
          <p:cNvSpPr>
            <a:spLocks noGrp="1"/>
          </p:cNvSpPr>
          <p:nvPr>
            <p:ph idx="1"/>
          </p:nvPr>
        </p:nvSpPr>
        <p:spPr>
          <a:xfrm>
            <a:off x="931817" y="1524761"/>
            <a:ext cx="7646126" cy="3038529"/>
          </a:xfrm>
        </p:spPr>
        <p:txBody>
          <a:bodyPr lIns="0" tIns="0" rIns="0" bIns="0"/>
          <a:lstStyle/>
          <a:p>
            <a:pPr marL="0" indent="0">
              <a:buNone/>
            </a:pPr>
            <a:r>
              <a:rPr lang="es-ES" sz="1800" dirty="0"/>
              <a:t>Piense en las siguientes preguntas...</a:t>
            </a:r>
          </a:p>
          <a:p>
            <a:r>
              <a:rPr lang="es-ES" sz="1800" dirty="0"/>
              <a:t>¿Qué aprendió sobre el ADN? </a:t>
            </a:r>
          </a:p>
          <a:p>
            <a:r>
              <a:rPr lang="es-ES" sz="1800" dirty="0"/>
              <a:t>¿Qué le resultó difícil para entender la secuenciación del ADN y extraer el ADN de las fresas?</a:t>
            </a:r>
          </a:p>
          <a:p>
            <a:r>
              <a:rPr lang="es-ES" sz="1800" dirty="0"/>
              <a:t>¿Qué más le gustaría aprender sobre el ADN y los genes?</a:t>
            </a:r>
          </a:p>
          <a:p>
            <a:r>
              <a:rPr lang="es-ES" sz="1800" dirty="0"/>
              <a:t>¿Cómo cree que esta actividad se relaciona con una carrera relativa a la ciencia? </a:t>
            </a:r>
          </a:p>
          <a:p>
            <a:r>
              <a:rPr lang="es-ES" sz="1800" dirty="0"/>
              <a:t>¿Puede verse como un profesional en STEM</a:t>
            </a:r>
            <a:r>
              <a:rPr lang="es-ES" sz="1800" baseline="30000" dirty="0"/>
              <a:t>2</a:t>
            </a:r>
            <a:r>
              <a:rPr lang="es-ES" sz="1800" dirty="0"/>
              <a:t>D? En caso afirmativo o negativo, explique por qué.</a:t>
            </a:r>
          </a:p>
          <a:p>
            <a:r>
              <a:rPr lang="es-ES" sz="1800" dirty="0"/>
              <a:t>¿Qué necesitaría hacer para que eso suceda? </a:t>
            </a:r>
          </a:p>
          <a:p>
            <a:endParaRPr lang="es-ES" sz="2400" dirty="0"/>
          </a:p>
          <a:p>
            <a:endParaRPr lang="es-ES" sz="2400" dirty="0"/>
          </a:p>
        </p:txBody>
      </p:sp>
    </p:spTree>
    <p:extLst>
      <p:ext uri="{BB962C8B-B14F-4D97-AF65-F5344CB8AC3E}">
        <p14:creationId xmlns:p14="http://schemas.microsoft.com/office/powerpoint/2010/main" val="202762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908" y="667512"/>
            <a:ext cx="7477933" cy="857250"/>
          </a:xfrm>
        </p:spPr>
        <p:txBody>
          <a:bodyPr>
            <a:normAutofit/>
          </a:bodyPr>
          <a:lstStyle/>
          <a:p>
            <a:r>
              <a:rPr lang="es-ES" sz="3375" b="1" dirty="0"/>
              <a:t>¿Qué es STEM</a:t>
            </a:r>
            <a:r>
              <a:rPr lang="es-ES" sz="3375" b="1" baseline="30000" dirty="0"/>
              <a:t>2</a:t>
            </a:r>
            <a:r>
              <a:rPr lang="es-ES" sz="3375" b="1" dirty="0"/>
              <a:t>D?</a:t>
            </a:r>
          </a:p>
        </p:txBody>
      </p:sp>
      <p:sp>
        <p:nvSpPr>
          <p:cNvPr id="3" name="Content Placeholder 2"/>
          <p:cNvSpPr>
            <a:spLocks noGrp="1"/>
          </p:cNvSpPr>
          <p:nvPr>
            <p:ph idx="1"/>
          </p:nvPr>
        </p:nvSpPr>
        <p:spPr>
          <a:xfrm>
            <a:off x="836908" y="1387096"/>
            <a:ext cx="3830886" cy="3372411"/>
          </a:xfrm>
        </p:spPr>
        <p:txBody>
          <a:bodyPr>
            <a:noAutofit/>
          </a:bodyPr>
          <a:lstStyle/>
          <a:p>
            <a:pPr marL="0" indent="0">
              <a:spcBef>
                <a:spcPts val="168"/>
              </a:spcBef>
              <a:buNone/>
            </a:pPr>
            <a:r>
              <a:rPr lang="es-ES" sz="2200" b="1" u="sng" dirty="0">
                <a:solidFill>
                  <a:srgbClr val="A0C13B"/>
                </a:solidFill>
              </a:rPr>
              <a:t>S</a:t>
            </a:r>
            <a:r>
              <a:rPr lang="es-ES" sz="2200" dirty="0"/>
              <a:t>cience (Ciencia)</a:t>
            </a:r>
          </a:p>
          <a:p>
            <a:pPr marL="0" indent="0">
              <a:spcBef>
                <a:spcPts val="168"/>
              </a:spcBef>
              <a:buNone/>
            </a:pPr>
            <a:r>
              <a:rPr lang="es-ES" sz="2200" b="1" u="sng" dirty="0">
                <a:solidFill>
                  <a:srgbClr val="A0C13B"/>
                </a:solidFill>
              </a:rPr>
              <a:t>T</a:t>
            </a:r>
            <a:r>
              <a:rPr lang="es-ES" sz="2200" dirty="0"/>
              <a:t>echnology (Tecnología)</a:t>
            </a:r>
          </a:p>
          <a:p>
            <a:pPr marL="0" indent="0">
              <a:spcBef>
                <a:spcPts val="168"/>
              </a:spcBef>
              <a:buNone/>
            </a:pPr>
            <a:r>
              <a:rPr lang="es-ES" sz="2200" b="1" u="sng" dirty="0">
                <a:solidFill>
                  <a:srgbClr val="A0C13B"/>
                </a:solidFill>
              </a:rPr>
              <a:t>E</a:t>
            </a:r>
            <a:r>
              <a:rPr lang="es-ES" sz="2200" dirty="0"/>
              <a:t>ngineering (Ingeniería)</a:t>
            </a:r>
          </a:p>
          <a:p>
            <a:pPr marL="0" indent="0">
              <a:spcBef>
                <a:spcPts val="168"/>
              </a:spcBef>
              <a:buNone/>
            </a:pPr>
            <a:r>
              <a:rPr lang="es-ES" sz="2200" b="1" u="sng" dirty="0">
                <a:solidFill>
                  <a:srgbClr val="A0C13B"/>
                </a:solidFill>
              </a:rPr>
              <a:t>M</a:t>
            </a:r>
            <a:r>
              <a:rPr lang="es-ES" sz="2200" dirty="0"/>
              <a:t>athematics (Matemáticas)</a:t>
            </a:r>
          </a:p>
          <a:p>
            <a:pPr marL="0" indent="0">
              <a:spcBef>
                <a:spcPts val="168"/>
              </a:spcBef>
              <a:buNone/>
            </a:pPr>
            <a:r>
              <a:rPr lang="es-ES" sz="2200" b="1" u="sng" dirty="0">
                <a:solidFill>
                  <a:srgbClr val="A0C13B"/>
                </a:solidFill>
              </a:rPr>
              <a:t>M</a:t>
            </a:r>
            <a:r>
              <a:rPr lang="es-ES" sz="2200" dirty="0"/>
              <a:t>anufacturing (Manufactura)</a:t>
            </a:r>
          </a:p>
          <a:p>
            <a:pPr marL="0" indent="0">
              <a:spcBef>
                <a:spcPts val="168"/>
              </a:spcBef>
              <a:buNone/>
            </a:pPr>
            <a:r>
              <a:rPr lang="es-ES" sz="2200" b="1" u="sng" dirty="0" err="1">
                <a:solidFill>
                  <a:srgbClr val="A0C13B"/>
                </a:solidFill>
              </a:rPr>
              <a:t>D</a:t>
            </a:r>
            <a:r>
              <a:rPr lang="es-ES" sz="2200" dirty="0" err="1"/>
              <a:t>esign</a:t>
            </a:r>
            <a:r>
              <a:rPr lang="es-ES" sz="2200" dirty="0"/>
              <a:t> (Diseño)</a:t>
            </a:r>
          </a:p>
        </p:txBody>
      </p:sp>
      <p:pic>
        <p:nvPicPr>
          <p:cNvPr id="10" name="Picture 9">
            <a:extLst>
              <a:ext uri="{FF2B5EF4-FFF2-40B4-BE49-F238E27FC236}">
                <a16:creationId xmlns:a16="http://schemas.microsoft.com/office/drawing/2014/main" id="{D99281E4-3F1D-D240-9E9D-5E3AC80675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68" t="29813" r="18291" b="20580"/>
          <a:stretch/>
        </p:blipFill>
        <p:spPr>
          <a:xfrm>
            <a:off x="7047404" y="2247683"/>
            <a:ext cx="1242173" cy="1113487"/>
          </a:xfrm>
          <a:prstGeom prst="rect">
            <a:avLst/>
          </a:prstGeom>
        </p:spPr>
      </p:pic>
      <p:pic>
        <p:nvPicPr>
          <p:cNvPr id="11" name="Picture 10">
            <a:extLst>
              <a:ext uri="{FF2B5EF4-FFF2-40B4-BE49-F238E27FC236}">
                <a16:creationId xmlns:a16="http://schemas.microsoft.com/office/drawing/2014/main" id="{2B68346A-B533-D74B-937D-B652CA4DC4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907" t="17990" r="22476" b="17590"/>
          <a:stretch/>
        </p:blipFill>
        <p:spPr>
          <a:xfrm>
            <a:off x="4514785" y="1023876"/>
            <a:ext cx="1467891" cy="1700231"/>
          </a:xfrm>
          <a:prstGeom prst="rect">
            <a:avLst/>
          </a:prstGeom>
        </p:spPr>
      </p:pic>
      <p:pic>
        <p:nvPicPr>
          <p:cNvPr id="12" name="Picture 11">
            <a:extLst>
              <a:ext uri="{FF2B5EF4-FFF2-40B4-BE49-F238E27FC236}">
                <a16:creationId xmlns:a16="http://schemas.microsoft.com/office/drawing/2014/main" id="{B5BB9F51-5779-1A46-8E26-8FFCD3E484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17" t="11408" r="25280" b="14005"/>
          <a:stretch/>
        </p:blipFill>
        <p:spPr>
          <a:xfrm>
            <a:off x="5893390" y="2081606"/>
            <a:ext cx="834491" cy="1340890"/>
          </a:xfrm>
          <a:prstGeom prst="rect">
            <a:avLst/>
          </a:prstGeom>
        </p:spPr>
      </p:pic>
      <p:pic>
        <p:nvPicPr>
          <p:cNvPr id="13" name="Picture 12">
            <a:extLst>
              <a:ext uri="{FF2B5EF4-FFF2-40B4-BE49-F238E27FC236}">
                <a16:creationId xmlns:a16="http://schemas.microsoft.com/office/drawing/2014/main" id="{7EEEC580-C46E-4948-B4BC-50D5B40227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538" t="22090" r="22067" b="18370"/>
          <a:stretch/>
        </p:blipFill>
        <p:spPr>
          <a:xfrm>
            <a:off x="6253185" y="1009920"/>
            <a:ext cx="1129265" cy="1213387"/>
          </a:xfrm>
          <a:prstGeom prst="rect">
            <a:avLst/>
          </a:prstGeom>
        </p:spPr>
      </p:pic>
      <p:pic>
        <p:nvPicPr>
          <p:cNvPr id="14" name="Picture 13">
            <a:extLst>
              <a:ext uri="{FF2B5EF4-FFF2-40B4-BE49-F238E27FC236}">
                <a16:creationId xmlns:a16="http://schemas.microsoft.com/office/drawing/2014/main" id="{F0006B13-3AC7-8448-AF98-DA0AAD0B514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158" t="23830" r="20007" b="23698"/>
          <a:stretch/>
        </p:blipFill>
        <p:spPr>
          <a:xfrm>
            <a:off x="4590325" y="2676006"/>
            <a:ext cx="1392383" cy="1465555"/>
          </a:xfrm>
          <a:prstGeom prst="rect">
            <a:avLst/>
          </a:prstGeom>
        </p:spPr>
      </p:pic>
      <p:pic>
        <p:nvPicPr>
          <p:cNvPr id="15" name="Picture 14">
            <a:extLst>
              <a:ext uri="{FF2B5EF4-FFF2-40B4-BE49-F238E27FC236}">
                <a16:creationId xmlns:a16="http://schemas.microsoft.com/office/drawing/2014/main" id="{C2FE693A-5624-154B-A172-5423E125344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863" t="23670" r="18181" b="26681"/>
          <a:stretch/>
        </p:blipFill>
        <p:spPr>
          <a:xfrm>
            <a:off x="6074116" y="3219469"/>
            <a:ext cx="1418193" cy="1280802"/>
          </a:xfrm>
          <a:prstGeom prst="rect">
            <a:avLst/>
          </a:prstGeom>
        </p:spPr>
      </p:pic>
    </p:spTree>
    <p:extLst>
      <p:ext uri="{BB962C8B-B14F-4D97-AF65-F5344CB8AC3E}">
        <p14:creationId xmlns:p14="http://schemas.microsoft.com/office/powerpoint/2010/main" val="141657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9" y="1524762"/>
            <a:ext cx="7495032" cy="2659380"/>
          </a:xfrm>
        </p:spPr>
        <p:txBody>
          <a:bodyPr>
            <a:normAutofit/>
          </a:bodyPr>
          <a:lstStyle/>
          <a:p>
            <a:r>
              <a:rPr lang="es-ES" sz="2475" dirty="0"/>
              <a:t>Introducciones</a:t>
            </a:r>
          </a:p>
          <a:p>
            <a:r>
              <a:rPr lang="es-ES" sz="2475" dirty="0"/>
              <a:t>La ciencia en el mundo del trabajo </a:t>
            </a:r>
          </a:p>
          <a:p>
            <a:r>
              <a:rPr lang="es-ES" sz="2475" dirty="0"/>
              <a:t>Todo sobre el ADN</a:t>
            </a:r>
          </a:p>
          <a:p>
            <a:r>
              <a:rPr lang="es-ES" sz="2475" dirty="0"/>
              <a:t>Actividad grupal pequeña: Desafío de fresas aplastadas:</a:t>
            </a:r>
          </a:p>
          <a:p>
            <a:r>
              <a:rPr lang="es-ES" sz="2475" dirty="0"/>
              <a:t>Reflexión</a:t>
            </a:r>
          </a:p>
        </p:txBody>
      </p:sp>
      <p:sp>
        <p:nvSpPr>
          <p:cNvPr id="5" name="Title 4">
            <a:extLst>
              <a:ext uri="{FF2B5EF4-FFF2-40B4-BE49-F238E27FC236}">
                <a16:creationId xmlns:a16="http://schemas.microsoft.com/office/drawing/2014/main" id="{24AC28E8-A70D-7545-8795-F74780CB9B8B}"/>
              </a:ext>
            </a:extLst>
          </p:cNvPr>
          <p:cNvSpPr>
            <a:spLocks noGrp="1"/>
          </p:cNvSpPr>
          <p:nvPr>
            <p:ph type="title"/>
          </p:nvPr>
        </p:nvSpPr>
        <p:spPr/>
        <p:txBody>
          <a:bodyPr/>
          <a:lstStyle/>
          <a:p>
            <a:r>
              <a:rPr lang="es-ES"/>
              <a:t>Plan de hoy</a:t>
            </a:r>
          </a:p>
        </p:txBody>
      </p:sp>
    </p:spTree>
    <p:extLst>
      <p:ext uri="{BB962C8B-B14F-4D97-AF65-F5344CB8AC3E}">
        <p14:creationId xmlns:p14="http://schemas.microsoft.com/office/powerpoint/2010/main" val="130293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527048"/>
            <a:ext cx="4801905" cy="2659380"/>
          </a:xfrm>
        </p:spPr>
        <p:txBody>
          <a:bodyPr>
            <a:noAutofit/>
          </a:bodyPr>
          <a:lstStyle/>
          <a:p>
            <a:r>
              <a:rPr lang="es-ES"/>
              <a:t>¿Cómo cree que se usa la ciencia todos los días en el lugar de trabajo?</a:t>
            </a:r>
          </a:p>
          <a:p>
            <a:r>
              <a:rPr lang="es-ES" sz="2475" dirty="0"/>
              <a:t>¿Qué tipo de carreras cree que tendrían las personas con interés, aptitudes o un título relativo a la ciencia?</a:t>
            </a:r>
          </a:p>
        </p:txBody>
      </p:sp>
      <p:sp>
        <p:nvSpPr>
          <p:cNvPr id="5" name="Title 4">
            <a:extLst>
              <a:ext uri="{FF2B5EF4-FFF2-40B4-BE49-F238E27FC236}">
                <a16:creationId xmlns:a16="http://schemas.microsoft.com/office/drawing/2014/main" id="{BC8FAA89-9B8E-2940-A62B-13BCC0DA202D}"/>
              </a:ext>
            </a:extLst>
          </p:cNvPr>
          <p:cNvSpPr>
            <a:spLocks noGrp="1"/>
          </p:cNvSpPr>
          <p:nvPr>
            <p:ph type="title"/>
          </p:nvPr>
        </p:nvSpPr>
        <p:spPr/>
        <p:txBody>
          <a:bodyPr/>
          <a:lstStyle/>
          <a:p>
            <a:r>
              <a:rPr lang="es-ES"/>
              <a:t>La ciencia en el mundo del trabajo </a:t>
            </a:r>
          </a:p>
        </p:txBody>
      </p:sp>
      <p:pic>
        <p:nvPicPr>
          <p:cNvPr id="4" name="Picture 3">
            <a:extLst>
              <a:ext uri="{FF2B5EF4-FFF2-40B4-BE49-F238E27FC236}">
                <a16:creationId xmlns:a16="http://schemas.microsoft.com/office/drawing/2014/main" id="{A2A200A7-7F6D-684C-801F-F373A3C14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2912" y="1571652"/>
            <a:ext cx="2568488" cy="2570172"/>
          </a:xfrm>
          <a:prstGeom prst="rect">
            <a:avLst/>
          </a:prstGeom>
        </p:spPr>
      </p:pic>
    </p:spTree>
    <p:extLst>
      <p:ext uri="{BB962C8B-B14F-4D97-AF65-F5344CB8AC3E}">
        <p14:creationId xmlns:p14="http://schemas.microsoft.com/office/powerpoint/2010/main" val="53883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C3ACE7-FE5B-9942-AED2-CF0A761950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13679">
            <a:off x="5344058" y="1271951"/>
            <a:ext cx="1694855" cy="4916375"/>
          </a:xfrm>
          <a:prstGeom prst="rect">
            <a:avLst/>
          </a:prstGeom>
        </p:spPr>
      </p:pic>
      <p:pic>
        <p:nvPicPr>
          <p:cNvPr id="7" name="Picture 6">
            <a:extLst>
              <a:ext uri="{FF2B5EF4-FFF2-40B4-BE49-F238E27FC236}">
                <a16:creationId xmlns:a16="http://schemas.microsoft.com/office/drawing/2014/main" id="{B1A2D14E-3CB3-F742-A5E1-EB2409D325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41607">
            <a:off x="7317726" y="1122918"/>
            <a:ext cx="1792929" cy="5214438"/>
          </a:xfrm>
          <a:prstGeom prst="rect">
            <a:avLst/>
          </a:prstGeom>
        </p:spPr>
      </p:pic>
      <p:sp>
        <p:nvSpPr>
          <p:cNvPr id="8" name="Title 1">
            <a:extLst>
              <a:ext uri="{FF2B5EF4-FFF2-40B4-BE49-F238E27FC236}">
                <a16:creationId xmlns:a16="http://schemas.microsoft.com/office/drawing/2014/main" id="{34F08261-B3A9-534D-B66B-B9CFCC69F411}"/>
              </a:ext>
            </a:extLst>
          </p:cNvPr>
          <p:cNvSpPr txBox="1">
            <a:spLocks/>
          </p:cNvSpPr>
          <p:nvPr/>
        </p:nvSpPr>
        <p:spPr>
          <a:xfrm>
            <a:off x="449451" y="1709739"/>
            <a:ext cx="4417017" cy="862012"/>
          </a:xfrm>
          <a:prstGeom prst="rect">
            <a:avLst/>
          </a:prstGeom>
        </p:spPr>
        <p:txBody>
          <a:bodyPr>
            <a:normAutofit fontScale="77500" lnSpcReduction="20000"/>
          </a:bodyPr>
          <a:lst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algn="l"/>
            <a:r>
              <a:rPr lang="es-ES" sz="4800" b="1" dirty="0">
                <a:solidFill>
                  <a:srgbClr val="A0C13B"/>
                </a:solidFill>
                <a:latin typeface="Arial Rounded MT Bold" panose="020F0704030504030204" pitchFamily="34" charset="77"/>
              </a:rPr>
              <a:t>Contar mi historia</a:t>
            </a:r>
          </a:p>
        </p:txBody>
      </p:sp>
    </p:spTree>
    <p:extLst>
      <p:ext uri="{BB962C8B-B14F-4D97-AF65-F5344CB8AC3E}">
        <p14:creationId xmlns:p14="http://schemas.microsoft.com/office/powerpoint/2010/main" val="690878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A60B-80D5-9B49-9A4C-A631FE982652}"/>
              </a:ext>
            </a:extLst>
          </p:cNvPr>
          <p:cNvSpPr>
            <a:spLocks noGrp="1"/>
          </p:cNvSpPr>
          <p:nvPr>
            <p:ph type="title"/>
          </p:nvPr>
        </p:nvSpPr>
        <p:spPr>
          <a:xfrm>
            <a:off x="841248" y="667512"/>
            <a:ext cx="7466729" cy="857250"/>
          </a:xfrm>
        </p:spPr>
        <p:txBody>
          <a:bodyPr/>
          <a:lstStyle/>
          <a:p>
            <a:r>
              <a:rPr lang="es-ES" b="1" dirty="0"/>
              <a:t>Mi historia (eliminar si no se usa)</a:t>
            </a:r>
          </a:p>
        </p:txBody>
      </p:sp>
    </p:spTree>
    <p:extLst>
      <p:ext uri="{BB962C8B-B14F-4D97-AF65-F5344CB8AC3E}">
        <p14:creationId xmlns:p14="http://schemas.microsoft.com/office/powerpoint/2010/main" val="286375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C3ACE7-FE5B-9942-AED2-CF0A761950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13679">
            <a:off x="4398661" y="1271951"/>
            <a:ext cx="1694855" cy="4916375"/>
          </a:xfrm>
          <a:prstGeom prst="rect">
            <a:avLst/>
          </a:prstGeom>
        </p:spPr>
      </p:pic>
      <p:sp>
        <p:nvSpPr>
          <p:cNvPr id="8" name="Title 1">
            <a:extLst>
              <a:ext uri="{FF2B5EF4-FFF2-40B4-BE49-F238E27FC236}">
                <a16:creationId xmlns:a16="http://schemas.microsoft.com/office/drawing/2014/main" id="{34F08261-B3A9-534D-B66B-B9CFCC69F411}"/>
              </a:ext>
            </a:extLst>
          </p:cNvPr>
          <p:cNvSpPr txBox="1">
            <a:spLocks/>
          </p:cNvSpPr>
          <p:nvPr/>
        </p:nvSpPr>
        <p:spPr>
          <a:xfrm>
            <a:off x="449451" y="1709739"/>
            <a:ext cx="4417017" cy="862012"/>
          </a:xfrm>
          <a:prstGeom prst="rect">
            <a:avLst/>
          </a:prstGeom>
        </p:spPr>
        <p:txBody>
          <a:bodyPr>
            <a:normAutofit/>
          </a:bodyPr>
          <a:lst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algn="l"/>
            <a:r>
              <a:rPr lang="es-ES" sz="4800" b="1" dirty="0">
                <a:solidFill>
                  <a:srgbClr val="A0C13B"/>
                </a:solidFill>
                <a:latin typeface="Arial Rounded MT Bold" panose="020F0704030504030204" pitchFamily="34" charset="77"/>
              </a:rPr>
              <a:t>ADN</a:t>
            </a:r>
          </a:p>
        </p:txBody>
      </p:sp>
      <p:pic>
        <p:nvPicPr>
          <p:cNvPr id="5" name="Picture 4">
            <a:extLst>
              <a:ext uri="{FF2B5EF4-FFF2-40B4-BE49-F238E27FC236}">
                <a16:creationId xmlns:a16="http://schemas.microsoft.com/office/drawing/2014/main" id="{1C0C7267-50B1-664A-B061-526F3A781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05423">
            <a:off x="6506289" y="1062946"/>
            <a:ext cx="1777450" cy="4739867"/>
          </a:xfrm>
          <a:prstGeom prst="rect">
            <a:avLst/>
          </a:prstGeom>
        </p:spPr>
      </p:pic>
    </p:spTree>
    <p:extLst>
      <p:ext uri="{BB962C8B-B14F-4D97-AF65-F5344CB8AC3E}">
        <p14:creationId xmlns:p14="http://schemas.microsoft.com/office/powerpoint/2010/main" val="8566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00FA-1CDA-4886-81A6-0F9A427D3241}"/>
              </a:ext>
            </a:extLst>
          </p:cNvPr>
          <p:cNvSpPr>
            <a:spLocks noGrp="1"/>
          </p:cNvSpPr>
          <p:nvPr>
            <p:ph type="title"/>
          </p:nvPr>
        </p:nvSpPr>
        <p:spPr/>
        <p:txBody>
          <a:bodyPr/>
          <a:lstStyle/>
          <a:p>
            <a:r>
              <a:rPr lang="es-ES" b="1" dirty="0"/>
              <a:t>¿Qué es el ADN?</a:t>
            </a:r>
          </a:p>
        </p:txBody>
      </p:sp>
      <p:sp>
        <p:nvSpPr>
          <p:cNvPr id="5" name="Content Placeholder 4">
            <a:extLst>
              <a:ext uri="{FF2B5EF4-FFF2-40B4-BE49-F238E27FC236}">
                <a16:creationId xmlns:a16="http://schemas.microsoft.com/office/drawing/2014/main" id="{8974B339-7963-AA44-90B9-637D9E58AD92}"/>
              </a:ext>
            </a:extLst>
          </p:cNvPr>
          <p:cNvSpPr>
            <a:spLocks noGrp="1"/>
          </p:cNvSpPr>
          <p:nvPr>
            <p:ph idx="1"/>
          </p:nvPr>
        </p:nvSpPr>
        <p:spPr>
          <a:xfrm>
            <a:off x="841249" y="1527048"/>
            <a:ext cx="4075308" cy="2659380"/>
          </a:xfrm>
        </p:spPr>
        <p:txBody>
          <a:bodyPr/>
          <a:lstStyle/>
          <a:p>
            <a:r>
              <a:rPr lang="es-ES" sz="1800" dirty="0"/>
              <a:t>ADN = ácido desoxirribonucleico</a:t>
            </a:r>
          </a:p>
          <a:p>
            <a:r>
              <a:rPr lang="es-ES" sz="1800" dirty="0"/>
              <a:t>Material hereditario en seres humanos y en casi todos los demás organismos.</a:t>
            </a:r>
          </a:p>
          <a:p>
            <a:r>
              <a:rPr lang="es-ES" sz="1800" dirty="0"/>
              <a:t>Casi todas las células del cuerpo de una persona tienen el mismo ADN.</a:t>
            </a:r>
          </a:p>
          <a:p>
            <a:r>
              <a:rPr lang="es-ES" sz="1800" dirty="0"/>
              <a:t>La mayor parte del ADN se encuentra en el núcleo de la célula (donde se lo denomina ADN nuclear).</a:t>
            </a:r>
          </a:p>
          <a:p>
            <a:endParaRPr lang="es-ES" sz="2400" dirty="0"/>
          </a:p>
          <a:p>
            <a:endParaRPr lang="es-ES" sz="2400" dirty="0"/>
          </a:p>
        </p:txBody>
      </p:sp>
      <p:sp>
        <p:nvSpPr>
          <p:cNvPr id="4" name="Rectangle 3">
            <a:extLst>
              <a:ext uri="{FF2B5EF4-FFF2-40B4-BE49-F238E27FC236}">
                <a16:creationId xmlns:a16="http://schemas.microsoft.com/office/drawing/2014/main" id="{A2018E3F-E50E-4C66-9A4C-85B07F51C160}"/>
              </a:ext>
            </a:extLst>
          </p:cNvPr>
          <p:cNvSpPr/>
          <p:nvPr/>
        </p:nvSpPr>
        <p:spPr>
          <a:xfrm>
            <a:off x="4499103" y="4670584"/>
            <a:ext cx="4175951" cy="369332"/>
          </a:xfrm>
          <a:prstGeom prst="rect">
            <a:avLst/>
          </a:prstGeom>
        </p:spPr>
        <p:txBody>
          <a:bodyPr wrap="none">
            <a:spAutoFit/>
          </a:bodyPr>
          <a:lstStyle/>
          <a:p>
            <a:r>
              <a:rPr lang="es-ES" dirty="0">
                <a:solidFill>
                  <a:schemeClr val="bg1"/>
                </a:solidFill>
              </a:rPr>
              <a:t>https://ghr.nlm.nih.gov/primer/basics/dna</a:t>
            </a:r>
          </a:p>
        </p:txBody>
      </p:sp>
      <p:pic>
        <p:nvPicPr>
          <p:cNvPr id="6" name="Picture 5">
            <a:extLst>
              <a:ext uri="{FF2B5EF4-FFF2-40B4-BE49-F238E27FC236}">
                <a16:creationId xmlns:a16="http://schemas.microsoft.com/office/drawing/2014/main" id="{5309FA5C-7480-FF4B-B188-9216DE5A83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369" y="1524762"/>
            <a:ext cx="3688100" cy="2707975"/>
          </a:xfrm>
          <a:prstGeom prst="rect">
            <a:avLst/>
          </a:prstGeom>
        </p:spPr>
      </p:pic>
    </p:spTree>
    <p:extLst>
      <p:ext uri="{BB962C8B-B14F-4D97-AF65-F5344CB8AC3E}">
        <p14:creationId xmlns:p14="http://schemas.microsoft.com/office/powerpoint/2010/main" val="61322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ADN es una doble hélice formada por pares de bases unidas a un esqueleto de azúcar-fosfato.">
            <a:extLst>
              <a:ext uri="{FF2B5EF4-FFF2-40B4-BE49-F238E27FC236}">
                <a16:creationId xmlns:a16="http://schemas.microsoft.com/office/drawing/2014/main" id="{7CEA66E0-DA3E-4BEF-95F0-DCA9B9C8A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635" y="682855"/>
            <a:ext cx="3777789" cy="37777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2A7C624-DFC7-4E9B-B9F1-DB76DE851898}"/>
              </a:ext>
            </a:extLst>
          </p:cNvPr>
          <p:cNvSpPr>
            <a:spLocks noGrp="1"/>
          </p:cNvSpPr>
          <p:nvPr>
            <p:ph type="title"/>
          </p:nvPr>
        </p:nvSpPr>
        <p:spPr>
          <a:xfrm>
            <a:off x="841248" y="667512"/>
            <a:ext cx="3310747" cy="857250"/>
          </a:xfrm>
        </p:spPr>
        <p:txBody>
          <a:bodyPr/>
          <a:lstStyle/>
          <a:p>
            <a:r>
              <a:rPr lang="es-ES"/>
              <a:t>ADN humano </a:t>
            </a:r>
          </a:p>
        </p:txBody>
      </p:sp>
      <p:sp>
        <p:nvSpPr>
          <p:cNvPr id="3" name="Content Placeholder 2">
            <a:extLst>
              <a:ext uri="{FF2B5EF4-FFF2-40B4-BE49-F238E27FC236}">
                <a16:creationId xmlns:a16="http://schemas.microsoft.com/office/drawing/2014/main" id="{68C31FA0-BB49-4F81-B173-C02366C53C24}"/>
              </a:ext>
            </a:extLst>
          </p:cNvPr>
          <p:cNvSpPr>
            <a:spLocks noGrp="1"/>
          </p:cNvSpPr>
          <p:nvPr>
            <p:ph idx="1"/>
          </p:nvPr>
        </p:nvSpPr>
        <p:spPr>
          <a:xfrm>
            <a:off x="841248" y="1524762"/>
            <a:ext cx="3664491" cy="1046988"/>
          </a:xfrm>
        </p:spPr>
        <p:txBody>
          <a:bodyPr/>
          <a:lstStyle/>
          <a:p>
            <a:pPr marL="0" indent="0">
              <a:buNone/>
            </a:pPr>
            <a:r>
              <a:rPr lang="es-ES" sz="2500" dirty="0"/>
              <a:t>Consta de alrededor de</a:t>
            </a:r>
            <a:r>
              <a:rPr lang="en-US" dirty="0"/>
              <a:t>
</a:t>
            </a:r>
            <a:br>
              <a:rPr dirty="0"/>
            </a:br>
            <a:r>
              <a:rPr lang="es-ES" b="1" dirty="0"/>
              <a:t>3 mil millones de bases.</a:t>
            </a:r>
          </a:p>
        </p:txBody>
      </p:sp>
    </p:spTree>
    <p:extLst>
      <p:ext uri="{BB962C8B-B14F-4D97-AF65-F5344CB8AC3E}">
        <p14:creationId xmlns:p14="http://schemas.microsoft.com/office/powerpoint/2010/main" val="4042239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233ec2-66d3-4ef5-8807-a2c006e69374" xsi:nil="true"/>
    <lcf76f155ced4ddcb4097134ff3c332f xmlns="adc816b1-d756-4632-a449-b11038f588a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9F8E7BC959D444B5EB974EB8E7CC82" ma:contentTypeVersion="18" ma:contentTypeDescription="Create a new document." ma:contentTypeScope="" ma:versionID="d9a83b7a09226e496c72957420046e5d">
  <xsd:schema xmlns:xsd="http://www.w3.org/2001/XMLSchema" xmlns:xs="http://www.w3.org/2001/XMLSchema" xmlns:p="http://schemas.microsoft.com/office/2006/metadata/properties" xmlns:ns2="db233ec2-66d3-4ef5-8807-a2c006e69374" xmlns:ns3="adc816b1-d756-4632-a449-b11038f588a1" targetNamespace="http://schemas.microsoft.com/office/2006/metadata/properties" ma:root="true" ma:fieldsID="8ef1d61839208a915daaaf2ffcbb9feb" ns2:_="" ns3:_="">
    <xsd:import namespace="db233ec2-66d3-4ef5-8807-a2c006e69374"/>
    <xsd:import namespace="adc816b1-d756-4632-a449-b11038f588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344dae29-85ca-4d34-a989-72f99e160290}" ma:internalName="TaxCatchAll" ma:showField="CatchAllData" ma:web="db233ec2-66d3-4ef5-8807-a2c006e693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c816b1-d756-4632-a449-b11038f588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44FB0E-1786-43AA-98CF-82CDADE13094}">
  <ds:schemaRefs>
    <ds:schemaRef ds:uri="http://purl.org/dc/dcmitype/"/>
    <ds:schemaRef ds:uri="http://schemas.microsoft.com/office/infopath/2007/PartnerControls"/>
    <ds:schemaRef ds:uri="db233ec2-66d3-4ef5-8807-a2c006e69374"/>
    <ds:schemaRef ds:uri="http://schemas.microsoft.com/office/2006/documentManagement/types"/>
    <ds:schemaRef ds:uri="http://purl.org/dc/elements/1.1/"/>
    <ds:schemaRef ds:uri="http://schemas.microsoft.com/office/2006/metadata/properties"/>
    <ds:schemaRef ds:uri="adc816b1-d756-4632-a449-b11038f588a1"/>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2FFAF08-B6FE-4D68-B1F6-8F2F8F7ECE7C}">
  <ds:schemaRefs>
    <ds:schemaRef ds:uri="http://schemas.microsoft.com/sharepoint/v3/contenttype/forms"/>
  </ds:schemaRefs>
</ds:datastoreItem>
</file>

<file path=customXml/itemProps3.xml><?xml version="1.0" encoding="utf-8"?>
<ds:datastoreItem xmlns:ds="http://schemas.openxmlformats.org/officeDocument/2006/customXml" ds:itemID="{3CA31B93-E109-4CE5-B0B5-3CF755DF5B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33ec2-66d3-4ef5-8807-a2c006e69374"/>
    <ds:schemaRef ds:uri="adc816b1-d756-4632-a449-b11038f588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6158</TotalTime>
  <Words>1047</Words>
  <Application>Microsoft Office PowerPoint</Application>
  <PresentationFormat>On-screen Show (16:9)</PresentationFormat>
  <Paragraphs>119</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Temas de  STEM2D; fresas aplastadas: Ciencia</vt:lpstr>
      <vt:lpstr>¿Qué es STEM2D?</vt:lpstr>
      <vt:lpstr>Plan de hoy</vt:lpstr>
      <vt:lpstr>La ciencia en el mundo del trabajo </vt:lpstr>
      <vt:lpstr>PowerPoint Presentation</vt:lpstr>
      <vt:lpstr>Mi historia (eliminar si no se usa)</vt:lpstr>
      <vt:lpstr>PowerPoint Presentation</vt:lpstr>
      <vt:lpstr>¿Qué es el ADN?</vt:lpstr>
      <vt:lpstr>ADN humano </vt:lpstr>
      <vt:lpstr>¿Qué hace el ADN?</vt:lpstr>
      <vt:lpstr>¿Cómo se usan las secuencias de ADN para producir proteínas?</vt:lpstr>
      <vt:lpstr>Síntesis de proteínas</vt:lpstr>
      <vt:lpstr>¿Cuántos cromosomas?</vt:lpstr>
      <vt:lpstr>Desafío de fresas aplastadas:</vt:lpstr>
      <vt:lpstr>Instrucciones para aplastar fresas</vt:lpstr>
      <vt:lpstr>PowerPoint Presentation</vt:lpstr>
      <vt:lpstr>Reflexión</vt:lpstr>
    </vt:vector>
  </TitlesOfParts>
  <Company>Johnson &amp;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Temas de  Stem2D; fresas aplastadas: Ciencia</dc:title>
  <dc:creator>Sorichillo, Elizabeth [JRDUS]</dc:creator>
  <cp:lastModifiedBy>RODA T</cp:lastModifiedBy>
  <cp:revision>110</cp:revision>
  <dcterms:created xsi:type="dcterms:W3CDTF">2014-03-19T18:17:51Z</dcterms:created>
  <dcterms:modified xsi:type="dcterms:W3CDTF">2026-02-23T18:22:05Z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0x010100919F8E7BC959D444B5EB974EB8E7CC82</vt:lpwstr>
  </property>
  <property fmtid="{D5CDD505-2E9C-101B-9397-08002B2CF9AE}" pid="3" name="MediaServiceImageTags">
    <vt:lpwstr/>
  </property>
</Properties>
</file>