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87" r:id="rId5"/>
    <p:sldId id="288" r:id="rId6"/>
    <p:sldId id="289" r:id="rId7"/>
    <p:sldId id="290" r:id="rId8"/>
    <p:sldId id="291" r:id="rId9"/>
    <p:sldId id="296" r:id="rId10"/>
    <p:sldId id="297" r:id="rId11"/>
    <p:sldId id="278" r:id="rId12"/>
    <p:sldId id="279" r:id="rId13"/>
    <p:sldId id="280" r:id="rId14"/>
    <p:sldId id="281" r:id="rId15"/>
    <p:sldId id="262" r:id="rId16"/>
    <p:sldId id="285" r:id="rId17"/>
    <p:sldId id="292" r:id="rId18"/>
    <p:sldId id="294" r:id="rId19"/>
    <p:sldId id="295" r:id="rId20"/>
    <p:sldId id="293" r:id="rId2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3B"/>
    <a:srgbClr val="FFCB98"/>
    <a:srgbClr val="3DC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810C4B-F922-81B8-3980-284B02FBE920}" v="4" dt="2026-02-23T18:20:17.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40"/>
    <p:restoredTop sz="74582"/>
  </p:normalViewPr>
  <p:slideViewPr>
    <p:cSldViewPr snapToGrid="0">
      <p:cViewPr varScale="1">
        <p:scale>
          <a:sx n="97" d="100"/>
          <a:sy n="97" d="100"/>
        </p:scale>
        <p:origin x="1400" y="48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Tungett" userId="S::ktungett@fhi360.org::757f2100-516b-4f50-addf-f0292df44cea" providerId="AD" clId="Web-{8C810C4B-F922-81B8-3980-284B02FBE920}"/>
    <pc:docChg chg="modSld">
      <pc:chgData name="Kelly Tungett" userId="S::ktungett@fhi360.org::757f2100-516b-4f50-addf-f0292df44cea" providerId="AD" clId="Web-{8C810C4B-F922-81B8-3980-284B02FBE920}" dt="2026-02-23T18:20:17.062" v="3" actId="20577"/>
      <pc:docMkLst>
        <pc:docMk/>
      </pc:docMkLst>
      <pc:sldChg chg="modSp">
        <pc:chgData name="Kelly Tungett" userId="S::ktungett@fhi360.org::757f2100-516b-4f50-addf-f0292df44cea" providerId="AD" clId="Web-{8C810C4B-F922-81B8-3980-284B02FBE920}" dt="2026-02-23T18:19:53.343" v="2" actId="20577"/>
        <pc:sldMkLst>
          <pc:docMk/>
          <pc:sldMk cId="906406078" sldId="287"/>
        </pc:sldMkLst>
        <pc:spChg chg="mod">
          <ac:chgData name="Kelly Tungett" userId="S::ktungett@fhi360.org::757f2100-516b-4f50-addf-f0292df44cea" providerId="AD" clId="Web-{8C810C4B-F922-81B8-3980-284B02FBE920}" dt="2026-02-23T18:19:53.343" v="2" actId="20577"/>
          <ac:spMkLst>
            <pc:docMk/>
            <pc:sldMk cId="906406078" sldId="287"/>
            <ac:spMk id="2" creationId="{00000000-0000-0000-0000-000000000000}"/>
          </ac:spMkLst>
        </pc:spChg>
      </pc:sldChg>
      <pc:sldChg chg="modSp">
        <pc:chgData name="Kelly Tungett" userId="S::ktungett@fhi360.org::757f2100-516b-4f50-addf-f0292df44cea" providerId="AD" clId="Web-{8C810C4B-F922-81B8-3980-284B02FBE920}" dt="2026-02-23T18:20:17.062" v="3" actId="20577"/>
        <pc:sldMkLst>
          <pc:docMk/>
          <pc:sldMk cId="2027627615" sldId="293"/>
        </pc:sldMkLst>
        <pc:spChg chg="mod">
          <ac:chgData name="Kelly Tungett" userId="S::ktungett@fhi360.org::757f2100-516b-4f50-addf-f0292df44cea" providerId="AD" clId="Web-{8C810C4B-F922-81B8-3980-284B02FBE920}" dt="2026-02-23T18:20:17.062" v="3" actId="20577"/>
          <ac:spMkLst>
            <pc:docMk/>
            <pc:sldMk cId="2027627615" sldId="293"/>
            <ac:spMk id="4" creationId="{C4AA4FE7-79AB-BD42-BB8D-43EF044E9D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8E138F-EFEA-411C-88CA-9C995A4282E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a:extLst>
              <a:ext uri="{FF2B5EF4-FFF2-40B4-BE49-F238E27FC236}">
                <a16:creationId xmlns:a16="http://schemas.microsoft.com/office/drawing/2014/main" id="{7EF87C61-FCF0-4ED2-94B3-51D6AE96480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95A95D1A-8C29-4E26-A3DF-F6D92B3C12D8}" type="datetimeFigureOut">
              <a:rPr lang="en-US"/>
              <a:pPr>
                <a:defRPr/>
              </a:pPr>
              <a:t>2/23/2026</a:t>
            </a:fld>
            <a:endParaRPr lang="en-US"/>
          </a:p>
        </p:txBody>
      </p:sp>
      <p:sp>
        <p:nvSpPr>
          <p:cNvPr id="4" name="Slide Image Placeholder 3">
            <a:extLst>
              <a:ext uri="{FF2B5EF4-FFF2-40B4-BE49-F238E27FC236}">
                <a16:creationId xmlns:a16="http://schemas.microsoft.com/office/drawing/2014/main" id="{E073E830-4B73-486E-B29C-D49E82675DC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3046923-CB88-4059-A546-656E8F28174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289D82-7A58-4E44-B25A-C171265E2CF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4650252-82BF-4BA7-9655-CF328C38B84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319712-EE15-4528-822F-465AF408B6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1</a:t>
            </a:fld>
            <a:endParaRPr lang="en-US"/>
          </a:p>
        </p:txBody>
      </p:sp>
    </p:spTree>
    <p:extLst>
      <p:ext uri="{BB962C8B-B14F-4D97-AF65-F5344CB8AC3E}">
        <p14:creationId xmlns:p14="http://schemas.microsoft.com/office/powerpoint/2010/main" val="186544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19712-EE15-4528-822F-465AF408B66B}" type="slidenum">
              <a:rPr lang="en-US" altLang="en-US" smtClean="0"/>
              <a:pPr/>
              <a:t>2</a:t>
            </a:fld>
            <a:endParaRPr lang="en-US" altLang="en-US"/>
          </a:p>
        </p:txBody>
      </p:sp>
    </p:spTree>
    <p:extLst>
      <p:ext uri="{BB962C8B-B14F-4D97-AF65-F5344CB8AC3E}">
        <p14:creationId xmlns:p14="http://schemas.microsoft.com/office/powerpoint/2010/main" val="195292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Share that STEM</a:t>
            </a:r>
            <a:r>
              <a:rPr lang="en-US" sz="1200" baseline="30000" dirty="0"/>
              <a:t>2</a:t>
            </a:r>
            <a:r>
              <a:rPr lang="en-US" sz="1200" dirty="0"/>
              <a:t>D careers are </a:t>
            </a:r>
            <a:r>
              <a:rPr lang="en-US" sz="1200" b="0" dirty="0"/>
              <a:t>high-demand, high-growth careers.</a:t>
            </a:r>
            <a:r>
              <a:rPr lang="en-US" sz="1200" b="0" baseline="0" dirty="0"/>
              <a:t> </a:t>
            </a:r>
            <a:endParaRPr lang="en-US" sz="1200" b="0" dirty="0"/>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4</a:t>
            </a:fld>
            <a:endParaRPr lang="en-US"/>
          </a:p>
        </p:txBody>
      </p:sp>
    </p:spTree>
    <p:extLst>
      <p:ext uri="{BB962C8B-B14F-4D97-AF65-F5344CB8AC3E}">
        <p14:creationId xmlns:p14="http://schemas.microsoft.com/office/powerpoint/2010/main" val="32139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319712-EE15-4528-822F-465AF408B66B}" type="slidenum">
              <a:rPr lang="en-US" altLang="en-US" smtClean="0"/>
              <a:pPr/>
              <a:t>6</a:t>
            </a:fld>
            <a:endParaRPr lang="en-US" altLang="en-US"/>
          </a:p>
        </p:txBody>
      </p:sp>
    </p:spTree>
    <p:extLst>
      <p:ext uri="{BB962C8B-B14F-4D97-AF65-F5344CB8AC3E}">
        <p14:creationId xmlns:p14="http://schemas.microsoft.com/office/powerpoint/2010/main" val="8609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Ask students genetic questions</a:t>
            </a:r>
            <a:r>
              <a:rPr lang="en-US" baseline="0" dirty="0"/>
              <a:t> </a:t>
            </a:r>
            <a:endParaRPr lang="en-US" dirty="0"/>
          </a:p>
        </p:txBody>
      </p:sp>
      <p:sp>
        <p:nvSpPr>
          <p:cNvPr id="4" name="Slide Number Placeholder 3"/>
          <p:cNvSpPr>
            <a:spLocks noGrp="1"/>
          </p:cNvSpPr>
          <p:nvPr>
            <p:ph type="sldNum" sz="quarter" idx="10"/>
          </p:nvPr>
        </p:nvSpPr>
        <p:spPr/>
        <p:txBody>
          <a:bodyPr/>
          <a:lstStyle/>
          <a:p>
            <a:fld id="{EA319712-EE15-4528-822F-465AF408B66B}" type="slidenum">
              <a:rPr lang="en-US" altLang="en-US" smtClean="0"/>
              <a:pPr/>
              <a:t>8</a:t>
            </a:fld>
            <a:endParaRPr lang="en-US" altLang="en-US"/>
          </a:p>
        </p:txBody>
      </p:sp>
    </p:spTree>
    <p:extLst>
      <p:ext uri="{BB962C8B-B14F-4D97-AF65-F5344CB8AC3E}">
        <p14:creationId xmlns:p14="http://schemas.microsoft.com/office/powerpoint/2010/main" val="145288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a:solidFill>
                  <a:schemeClr val="tx1"/>
                </a:solidFill>
                <a:effectLst/>
                <a:latin typeface="+mn-lt"/>
                <a:ea typeface="+mn-ea"/>
                <a:cs typeface="+mn-cs"/>
              </a:rPr>
              <a:t>Human </a:t>
            </a:r>
            <a:r>
              <a:rPr lang="en-US" sz="1200" b="1" kern="1200" dirty="0">
                <a:solidFill>
                  <a:schemeClr val="tx1"/>
                </a:solidFill>
                <a:effectLst/>
                <a:latin typeface="+mn-lt"/>
                <a:ea typeface="+mn-ea"/>
                <a:cs typeface="+mn-cs"/>
              </a:rPr>
              <a:t>DNA</a:t>
            </a:r>
            <a:r>
              <a:rPr lang="en-US" sz="1200" kern="1200" dirty="0">
                <a:solidFill>
                  <a:schemeClr val="tx1"/>
                </a:solidFill>
                <a:effectLst/>
                <a:latin typeface="+mn-lt"/>
                <a:ea typeface="+mn-ea"/>
                <a:cs typeface="+mn-cs"/>
              </a:rPr>
              <a:t> consists of 3 billion bases and 20,000 genes.  </a:t>
            </a:r>
          </a:p>
          <a:p>
            <a:pPr marL="171450" indent="-171450">
              <a:buFont typeface="Arial" charset="0"/>
              <a:buChar char="•"/>
            </a:pPr>
            <a:r>
              <a:rPr lang="en-US" sz="1200" kern="1200" dirty="0">
                <a:solidFill>
                  <a:schemeClr val="tx1"/>
                </a:solidFill>
                <a:effectLst/>
                <a:latin typeface="+mn-lt"/>
                <a:ea typeface="+mn-ea"/>
                <a:cs typeface="+mn-cs"/>
              </a:rPr>
              <a:t>There are 4 kinds of bases: adenine, thymine, guanine, and cytosine. </a:t>
            </a:r>
          </a:p>
          <a:p>
            <a:pPr marL="171450" indent="-171450">
              <a:buFont typeface="Arial" charset="0"/>
              <a:buChar char="•"/>
            </a:pPr>
            <a:r>
              <a:rPr lang="en-US" sz="1200" kern="1200" dirty="0">
                <a:solidFill>
                  <a:schemeClr val="tx1"/>
                </a:solidFill>
                <a:effectLst/>
                <a:latin typeface="+mn-lt"/>
                <a:ea typeface="+mn-ea"/>
                <a:cs typeface="+mn-cs"/>
              </a:rPr>
              <a:t>The bases are in pairs:  adenine and thymine go together and guanine and cytosine go together.  </a:t>
            </a:r>
          </a:p>
          <a:p>
            <a:pPr marL="171450" indent="-171450">
              <a:buFont typeface="Arial" charset="0"/>
              <a:buChar char="•"/>
            </a:pPr>
            <a:r>
              <a:rPr lang="en-US" sz="1200" kern="1200" dirty="0">
                <a:solidFill>
                  <a:schemeClr val="tx1"/>
                </a:solidFill>
                <a:effectLst/>
                <a:latin typeface="+mn-lt"/>
                <a:ea typeface="+mn-ea"/>
                <a:cs typeface="+mn-cs"/>
              </a:rPr>
              <a:t>The sequence of these bases are biological instructions in a </a:t>
            </a:r>
            <a:r>
              <a:rPr lang="en-US" sz="1200" b="1" kern="1200" dirty="0">
                <a:solidFill>
                  <a:schemeClr val="tx1"/>
                </a:solidFill>
                <a:effectLst/>
                <a:latin typeface="+mn-lt"/>
                <a:ea typeface="+mn-ea"/>
                <a:cs typeface="+mn-cs"/>
              </a:rPr>
              <a:t>DNA</a:t>
            </a:r>
            <a:r>
              <a:rPr lang="en-US" sz="1200" kern="1200" dirty="0">
                <a:solidFill>
                  <a:schemeClr val="tx1"/>
                </a:solidFill>
                <a:effectLst/>
                <a:latin typeface="+mn-lt"/>
                <a:ea typeface="+mn-ea"/>
                <a:cs typeface="+mn-cs"/>
              </a:rPr>
              <a:t> strand. </a:t>
            </a:r>
          </a:p>
          <a:p>
            <a:pPr marL="171450" indent="-171450">
              <a:buFont typeface="Arial" charset="0"/>
              <a:buChar char="•"/>
            </a:pPr>
            <a:r>
              <a:rPr lang="en-US" sz="1200" kern="1200" dirty="0">
                <a:solidFill>
                  <a:schemeClr val="tx1"/>
                </a:solidFill>
                <a:effectLst/>
                <a:latin typeface="+mn-lt"/>
                <a:ea typeface="+mn-ea"/>
                <a:cs typeface="+mn-cs"/>
              </a:rPr>
              <a:t>For example, the instructions for blue eyes may be: ATCGTT, while brown eyes may be ATCGCT. </a:t>
            </a:r>
            <a:endParaRPr lang="en-US" dirty="0"/>
          </a:p>
        </p:txBody>
      </p:sp>
      <p:sp>
        <p:nvSpPr>
          <p:cNvPr id="4" name="Slide Number Placeholder 3"/>
          <p:cNvSpPr>
            <a:spLocks noGrp="1"/>
          </p:cNvSpPr>
          <p:nvPr>
            <p:ph type="sldNum" sz="quarter" idx="10"/>
          </p:nvPr>
        </p:nvSpPr>
        <p:spPr/>
        <p:txBody>
          <a:bodyPr/>
          <a:lstStyle/>
          <a:p>
            <a:fld id="{EA319712-EE15-4528-822F-465AF408B66B}" type="slidenum">
              <a:rPr lang="en-US" altLang="en-US" smtClean="0"/>
              <a:pPr/>
              <a:t>9</a:t>
            </a:fld>
            <a:endParaRPr lang="en-US" altLang="en-US"/>
          </a:p>
        </p:txBody>
      </p:sp>
    </p:spTree>
    <p:extLst>
      <p:ext uri="{BB962C8B-B14F-4D97-AF65-F5344CB8AC3E}">
        <p14:creationId xmlns:p14="http://schemas.microsoft.com/office/powerpoint/2010/main" val="71669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 the following analogy: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 easy way to remember the relationships among the nucleus, chromosome, gene, ribosome, DNA, mRNA, RNA and proteins is to think about the steps involved in sharing a secret family recipe.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pretend that your best friend wants your family’s famous Chocolate Chip Cookie recipe.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recipe can only be found at your grandmother’s house (nucleus). Your grandmother has many recipes in her recipe box (chromosome).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famous chocolate chip cookie recipe is written (DNA coded sequence) on one specific card (gene).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Grandma refuses to let you take the recipe. So, you must stay at her house (DNA can’t leave the nucleus) and copy the recipe (from DNA to mRNA) for the chocolate chip cookies (a particular protein) on a piece of paper library (mRNA leaving the nucleus, same information, different format.)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take the transcribed recipe (mRNA) for this chocolate chip cookie to your friend’s house (ribosome).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Your friend reads the recipe with the specific ingredients (amino acids) and mixes the ingredients in a particular order according to the directions (DNA via mRNA).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baking, the cookie is finally done (a protein encoded by the gene).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319712-EE15-4528-822F-465AF408B66B}" type="slidenum">
              <a:rPr lang="en-US" altLang="en-US" smtClean="0"/>
              <a:pPr/>
              <a:t>12</a:t>
            </a:fld>
            <a:endParaRPr lang="en-US" altLang="en-US"/>
          </a:p>
        </p:txBody>
      </p:sp>
    </p:spTree>
    <p:extLst>
      <p:ext uri="{BB962C8B-B14F-4D97-AF65-F5344CB8AC3E}">
        <p14:creationId xmlns:p14="http://schemas.microsoft.com/office/powerpoint/2010/main" val="1056854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ED5946-CFA5-DE42-AB53-CB43F778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6"/>
            <a:ext cx="9144000" cy="5143500"/>
          </a:xfrm>
          <a:prstGeom prst="rect">
            <a:avLst/>
          </a:prstGeom>
        </p:spPr>
      </p:pic>
      <p:sp>
        <p:nvSpPr>
          <p:cNvPr id="2" name="Title 1"/>
          <p:cNvSpPr>
            <a:spLocks noGrp="1"/>
          </p:cNvSpPr>
          <p:nvPr>
            <p:ph type="ctrTitle"/>
          </p:nvPr>
        </p:nvSpPr>
        <p:spPr>
          <a:xfrm>
            <a:off x="685800" y="826113"/>
            <a:ext cx="7772400" cy="1874225"/>
          </a:xfrm>
        </p:spPr>
        <p:txBody>
          <a:bodyPr/>
          <a:lstStyle>
            <a:lvl1pPr algn="l">
              <a:defRPr sz="6700" b="1">
                <a:solidFill>
                  <a:srgbClr val="A0C13B"/>
                </a:solidFill>
                <a:latin typeface="Arial Rounded MT Bold" panose="020F0704030504030204" pitchFamily="34" charset="77"/>
              </a:defRPr>
            </a:lvl1pPr>
          </a:lstStyle>
          <a:p>
            <a:r>
              <a:rPr lang="en-US" dirty="0"/>
              <a:t>Click to edit Master title style</a:t>
            </a:r>
          </a:p>
        </p:txBody>
      </p:sp>
      <p:sp>
        <p:nvSpPr>
          <p:cNvPr id="3" name="Subtitle 2"/>
          <p:cNvSpPr>
            <a:spLocks noGrp="1"/>
          </p:cNvSpPr>
          <p:nvPr>
            <p:ph type="subTitle" idx="1"/>
          </p:nvPr>
        </p:nvSpPr>
        <p:spPr>
          <a:xfrm>
            <a:off x="685800" y="2914650"/>
            <a:ext cx="7086600" cy="1314450"/>
          </a:xfrm>
        </p:spPr>
        <p:txBody>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FBB15B42-A2AB-40F2-8180-3197879E5157}"/>
              </a:ext>
            </a:extLst>
          </p:cNvPr>
          <p:cNvSpPr>
            <a:spLocks noGrp="1"/>
          </p:cNvSpPr>
          <p:nvPr>
            <p:ph type="dt" sz="half" idx="10"/>
          </p:nvPr>
        </p:nvSpPr>
        <p:spPr/>
        <p:txBody>
          <a:bodyPr/>
          <a:lstStyle>
            <a:lvl1pPr>
              <a:defRPr/>
            </a:lvl1pPr>
          </a:lstStyle>
          <a:p>
            <a:pPr>
              <a:defRPr/>
            </a:pPr>
            <a:fld id="{33A8618B-7620-4C67-8AAA-1DE163B7EBD1}" type="datetimeFigureOut">
              <a:rPr lang="en-US"/>
              <a:pPr>
                <a:defRPr/>
              </a:pPr>
              <a:t>2/23/2026</a:t>
            </a:fld>
            <a:endParaRPr lang="en-US"/>
          </a:p>
        </p:txBody>
      </p:sp>
      <p:sp>
        <p:nvSpPr>
          <p:cNvPr id="5" name="Footer Placeholder 4">
            <a:extLst>
              <a:ext uri="{FF2B5EF4-FFF2-40B4-BE49-F238E27FC236}">
                <a16:creationId xmlns:a16="http://schemas.microsoft.com/office/drawing/2014/main" id="{50B93182-B2B8-4344-8809-9480141101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243505-F485-46E0-A56F-9DE426F43DF1}"/>
              </a:ext>
            </a:extLst>
          </p:cNvPr>
          <p:cNvSpPr>
            <a:spLocks noGrp="1"/>
          </p:cNvSpPr>
          <p:nvPr>
            <p:ph type="sldNum" sz="quarter" idx="12"/>
          </p:nvPr>
        </p:nvSpPr>
        <p:spPr/>
        <p:txBody>
          <a:bodyPr/>
          <a:lstStyle>
            <a:lvl1pPr>
              <a:defRPr/>
            </a:lvl1pPr>
          </a:lstStyle>
          <a:p>
            <a:fld id="{EE3A157F-5E28-4D5F-AFAB-C03761F862E8}" type="slidenum">
              <a:rPr lang="en-US" altLang="en-US"/>
              <a:pPr/>
              <a:t>‹#›</a:t>
            </a:fld>
            <a:endParaRPr lang="en-US" altLang="en-US"/>
          </a:p>
        </p:txBody>
      </p:sp>
    </p:spTree>
    <p:extLst>
      <p:ext uri="{BB962C8B-B14F-4D97-AF65-F5344CB8AC3E}">
        <p14:creationId xmlns:p14="http://schemas.microsoft.com/office/powerpoint/2010/main" val="79469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0E7523-5716-8941-AD64-8B33D1B0A5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841248" y="667512"/>
            <a:ext cx="7495032" cy="857250"/>
          </a:xfrm>
        </p:spPr>
        <p:txBody>
          <a:bodyPr/>
          <a:lstStyle>
            <a:lvl1pPr algn="l">
              <a:defRPr b="1">
                <a:solidFill>
                  <a:srgbClr val="A0C13B"/>
                </a:solidFill>
                <a:latin typeface="Arial Rounded MT Bold" panose="020F0704030504030204" pitchFamily="34" charset="77"/>
              </a:defRPr>
            </a:lvl1pPr>
          </a:lstStyle>
          <a:p>
            <a:r>
              <a:rPr lang="en-US" dirty="0"/>
              <a:t>Click to edit Master title style</a:t>
            </a:r>
          </a:p>
        </p:txBody>
      </p:sp>
      <p:sp>
        <p:nvSpPr>
          <p:cNvPr id="3" name="Content Placeholder 2"/>
          <p:cNvSpPr>
            <a:spLocks noGrp="1"/>
          </p:cNvSpPr>
          <p:nvPr>
            <p:ph idx="1"/>
          </p:nvPr>
        </p:nvSpPr>
        <p:spPr>
          <a:xfrm>
            <a:off x="841249" y="1828800"/>
            <a:ext cx="7495032" cy="2659380"/>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8DDB56-676A-4C7F-BE7B-A66EDDAB4583}"/>
              </a:ext>
            </a:extLst>
          </p:cNvPr>
          <p:cNvSpPr>
            <a:spLocks noGrp="1"/>
          </p:cNvSpPr>
          <p:nvPr>
            <p:ph type="dt" sz="half" idx="10"/>
          </p:nvPr>
        </p:nvSpPr>
        <p:spPr/>
        <p:txBody>
          <a:bodyPr/>
          <a:lstStyle>
            <a:lvl1pPr>
              <a:defRPr/>
            </a:lvl1pPr>
          </a:lstStyle>
          <a:p>
            <a:pPr>
              <a:defRPr/>
            </a:pPr>
            <a:fld id="{390A88A8-125F-4998-85E9-EA84FDAC2BC9}" type="datetimeFigureOut">
              <a:rPr lang="en-US"/>
              <a:pPr>
                <a:defRPr/>
              </a:pPr>
              <a:t>2/23/2026</a:t>
            </a:fld>
            <a:endParaRPr lang="en-US"/>
          </a:p>
        </p:txBody>
      </p:sp>
      <p:sp>
        <p:nvSpPr>
          <p:cNvPr id="5" name="Footer Placeholder 4">
            <a:extLst>
              <a:ext uri="{FF2B5EF4-FFF2-40B4-BE49-F238E27FC236}">
                <a16:creationId xmlns:a16="http://schemas.microsoft.com/office/drawing/2014/main" id="{6B8CAFEA-AF0D-4C06-9670-F0919135A2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B650C4-4A0E-43AB-8E23-8968E1DF80D0}"/>
              </a:ext>
            </a:extLst>
          </p:cNvPr>
          <p:cNvSpPr>
            <a:spLocks noGrp="1"/>
          </p:cNvSpPr>
          <p:nvPr>
            <p:ph type="sldNum" sz="quarter" idx="12"/>
          </p:nvPr>
        </p:nvSpPr>
        <p:spPr/>
        <p:txBody>
          <a:bodyPr/>
          <a:lstStyle>
            <a:lvl1pPr>
              <a:defRPr/>
            </a:lvl1pPr>
          </a:lstStyle>
          <a:p>
            <a:fld id="{7CC86C5F-983E-4E97-87BF-A60A2A2BC631}" type="slidenum">
              <a:rPr lang="en-US" altLang="en-US"/>
              <a:pPr/>
              <a:t>‹#›</a:t>
            </a:fld>
            <a:endParaRPr lang="en-US" altLang="en-US"/>
          </a:p>
        </p:txBody>
      </p:sp>
    </p:spTree>
    <p:extLst>
      <p:ext uri="{BB962C8B-B14F-4D97-AF65-F5344CB8AC3E}">
        <p14:creationId xmlns:p14="http://schemas.microsoft.com/office/powerpoint/2010/main" val="414223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5F2C6-B5A2-7F41-995B-22708601AC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AF36A-F23E-4121-9808-027C73BFBF1B}"/>
              </a:ext>
            </a:extLst>
          </p:cNvPr>
          <p:cNvSpPr>
            <a:spLocks noGrp="1"/>
          </p:cNvSpPr>
          <p:nvPr>
            <p:ph type="dt" sz="half" idx="10"/>
          </p:nvPr>
        </p:nvSpPr>
        <p:spPr/>
        <p:txBody>
          <a:bodyPr/>
          <a:lstStyle>
            <a:lvl1pPr>
              <a:defRPr/>
            </a:lvl1pPr>
          </a:lstStyle>
          <a:p>
            <a:pPr>
              <a:defRPr/>
            </a:pPr>
            <a:fld id="{ADD8D579-F024-4F0D-8F4C-E8AAACCC492E}" type="datetimeFigureOut">
              <a:rPr lang="en-US"/>
              <a:pPr>
                <a:defRPr/>
              </a:pPr>
              <a:t>2/23/2026</a:t>
            </a:fld>
            <a:endParaRPr lang="en-US"/>
          </a:p>
        </p:txBody>
      </p:sp>
      <p:sp>
        <p:nvSpPr>
          <p:cNvPr id="5" name="Footer Placeholder 4">
            <a:extLst>
              <a:ext uri="{FF2B5EF4-FFF2-40B4-BE49-F238E27FC236}">
                <a16:creationId xmlns:a16="http://schemas.microsoft.com/office/drawing/2014/main" id="{BE2B95A5-7839-488F-9A7E-8B3BA7E491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7D5D7A-EC99-4DB4-A34A-FBA2D327B54D}"/>
              </a:ext>
            </a:extLst>
          </p:cNvPr>
          <p:cNvSpPr>
            <a:spLocks noGrp="1"/>
          </p:cNvSpPr>
          <p:nvPr>
            <p:ph type="sldNum" sz="quarter" idx="12"/>
          </p:nvPr>
        </p:nvSpPr>
        <p:spPr/>
        <p:txBody>
          <a:bodyPr/>
          <a:lstStyle>
            <a:lvl1pPr>
              <a:defRPr/>
            </a:lvl1pPr>
          </a:lstStyle>
          <a:p>
            <a:fld id="{E78E6850-5AB4-450C-A7C5-857DC6637CAA}" type="slidenum">
              <a:rPr lang="en-US" altLang="en-US"/>
              <a:pPr/>
              <a:t>‹#›</a:t>
            </a:fld>
            <a:endParaRPr lang="en-US" altLang="en-US"/>
          </a:p>
        </p:txBody>
      </p:sp>
      <p:sp>
        <p:nvSpPr>
          <p:cNvPr id="8" name="Title 1">
            <a:extLst>
              <a:ext uri="{FF2B5EF4-FFF2-40B4-BE49-F238E27FC236}">
                <a16:creationId xmlns:a16="http://schemas.microsoft.com/office/drawing/2014/main" id="{DDC7E59A-F8E6-0A46-97E5-8F2E15E2109D}"/>
              </a:ext>
            </a:extLst>
          </p:cNvPr>
          <p:cNvSpPr txBox="1">
            <a:spLocks/>
          </p:cNvSpPr>
          <p:nvPr userDrawn="1"/>
        </p:nvSpPr>
        <p:spPr bwMode="auto">
          <a:xfrm>
            <a:off x="722313" y="3178969"/>
            <a:ext cx="725815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300" b="1" kern="1200">
                <a:solidFill>
                  <a:srgbClr val="A0C13B"/>
                </a:solidFill>
                <a:latin typeface="Arial Rounded MT Bold" panose="020F0704030504030204" pitchFamily="34" charset="77"/>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r>
              <a:rPr lang="en-US"/>
              <a:t>Click to edit Master title style</a:t>
            </a:r>
            <a:endParaRPr lang="en-US" dirty="0"/>
          </a:p>
        </p:txBody>
      </p:sp>
    </p:spTree>
    <p:extLst>
      <p:ext uri="{BB962C8B-B14F-4D97-AF65-F5344CB8AC3E}">
        <p14:creationId xmlns:p14="http://schemas.microsoft.com/office/powerpoint/2010/main" val="34785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4B88B4-477D-E445-BDB2-FFF80D18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836020" y="1609460"/>
            <a:ext cx="3824806" cy="28667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4878" y="1609459"/>
            <a:ext cx="3587932" cy="286675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AA8A2888-9FC8-430F-BB6A-B9230932986B}"/>
              </a:ext>
            </a:extLst>
          </p:cNvPr>
          <p:cNvSpPr>
            <a:spLocks noGrp="1"/>
          </p:cNvSpPr>
          <p:nvPr>
            <p:ph type="dt" sz="half" idx="10"/>
          </p:nvPr>
        </p:nvSpPr>
        <p:spPr/>
        <p:txBody>
          <a:bodyPr/>
          <a:lstStyle>
            <a:lvl1pPr>
              <a:defRPr/>
            </a:lvl1pPr>
          </a:lstStyle>
          <a:p>
            <a:pPr>
              <a:defRPr/>
            </a:pPr>
            <a:fld id="{D4E2E7AF-62EF-48CD-9C0D-DC6DA3910DE2}" type="datetimeFigureOut">
              <a:rPr lang="en-US"/>
              <a:pPr>
                <a:defRPr/>
              </a:pPr>
              <a:t>2/23/2026</a:t>
            </a:fld>
            <a:endParaRPr lang="en-US"/>
          </a:p>
        </p:txBody>
      </p:sp>
      <p:sp>
        <p:nvSpPr>
          <p:cNvPr id="6" name="Footer Placeholder 4">
            <a:extLst>
              <a:ext uri="{FF2B5EF4-FFF2-40B4-BE49-F238E27FC236}">
                <a16:creationId xmlns:a16="http://schemas.microsoft.com/office/drawing/2014/main" id="{1966448B-FEB9-49D7-8B99-67BC575069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796D69-8FFB-44F7-9F42-614C08F048E2}"/>
              </a:ext>
            </a:extLst>
          </p:cNvPr>
          <p:cNvSpPr>
            <a:spLocks noGrp="1"/>
          </p:cNvSpPr>
          <p:nvPr>
            <p:ph type="sldNum" sz="quarter" idx="12"/>
          </p:nvPr>
        </p:nvSpPr>
        <p:spPr/>
        <p:txBody>
          <a:bodyPr/>
          <a:lstStyle>
            <a:lvl1pPr>
              <a:defRPr/>
            </a:lvl1pPr>
          </a:lstStyle>
          <a:p>
            <a:fld id="{30DD375B-0B92-4599-935C-1726C2EED966}" type="slidenum">
              <a:rPr lang="en-US" altLang="en-US"/>
              <a:pPr/>
              <a:t>‹#›</a:t>
            </a:fld>
            <a:endParaRPr lang="en-US" altLang="en-US"/>
          </a:p>
        </p:txBody>
      </p:sp>
      <p:sp>
        <p:nvSpPr>
          <p:cNvPr id="11" name="Title 1">
            <a:extLst>
              <a:ext uri="{FF2B5EF4-FFF2-40B4-BE49-F238E27FC236}">
                <a16:creationId xmlns:a16="http://schemas.microsoft.com/office/drawing/2014/main" id="{B713E768-BCA1-6F4E-BD73-F82E4ABF4D29}"/>
              </a:ext>
            </a:extLst>
          </p:cNvPr>
          <p:cNvSpPr>
            <a:spLocks noGrp="1"/>
          </p:cNvSpPr>
          <p:nvPr>
            <p:ph type="title"/>
          </p:nvPr>
        </p:nvSpPr>
        <p:spPr>
          <a:xfrm>
            <a:off x="836020" y="665890"/>
            <a:ext cx="7258159" cy="857250"/>
          </a:xfrm>
        </p:spPr>
        <p:txBody>
          <a:bodyPr/>
          <a:lstStyle>
            <a:lvl1pPr algn="l">
              <a:defRPr b="1">
                <a:solidFill>
                  <a:srgbClr val="A0C13B"/>
                </a:solidFill>
                <a:latin typeface="Arial Rounded MT Bold" panose="020F0704030504030204" pitchFamily="34" charset="77"/>
              </a:defRPr>
            </a:lvl1pPr>
          </a:lstStyle>
          <a:p>
            <a:r>
              <a:rPr lang="en-US" dirty="0"/>
              <a:t>Click to edit Master title style</a:t>
            </a:r>
          </a:p>
        </p:txBody>
      </p:sp>
    </p:spTree>
    <p:extLst>
      <p:ext uri="{BB962C8B-B14F-4D97-AF65-F5344CB8AC3E}">
        <p14:creationId xmlns:p14="http://schemas.microsoft.com/office/powerpoint/2010/main" val="390491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71CB73-37AB-E94D-AB83-612A176F2D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836020" y="1511499"/>
            <a:ext cx="366136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36020" y="1991320"/>
            <a:ext cx="3661368" cy="244134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11499"/>
            <a:ext cx="359679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91320"/>
            <a:ext cx="3596791" cy="244134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DADD47-07C4-43CF-9B8F-1926FAAB1653}"/>
              </a:ext>
            </a:extLst>
          </p:cNvPr>
          <p:cNvSpPr>
            <a:spLocks noGrp="1"/>
          </p:cNvSpPr>
          <p:nvPr>
            <p:ph type="dt" sz="half" idx="10"/>
          </p:nvPr>
        </p:nvSpPr>
        <p:spPr/>
        <p:txBody>
          <a:bodyPr/>
          <a:lstStyle>
            <a:lvl1pPr>
              <a:defRPr/>
            </a:lvl1pPr>
          </a:lstStyle>
          <a:p>
            <a:pPr>
              <a:defRPr/>
            </a:pPr>
            <a:fld id="{84ACFAC2-6707-4F22-BF08-416E370726D8}" type="datetimeFigureOut">
              <a:rPr lang="en-US"/>
              <a:pPr>
                <a:defRPr/>
              </a:pPr>
              <a:t>2/23/2026</a:t>
            </a:fld>
            <a:endParaRPr lang="en-US"/>
          </a:p>
        </p:txBody>
      </p:sp>
      <p:sp>
        <p:nvSpPr>
          <p:cNvPr id="8" name="Footer Placeholder 4">
            <a:extLst>
              <a:ext uri="{FF2B5EF4-FFF2-40B4-BE49-F238E27FC236}">
                <a16:creationId xmlns:a16="http://schemas.microsoft.com/office/drawing/2014/main" id="{FDFFFE03-58CC-4649-A51A-F8D7589B44A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9354EF2-3A5A-48DD-B441-41AACBD54985}"/>
              </a:ext>
            </a:extLst>
          </p:cNvPr>
          <p:cNvSpPr>
            <a:spLocks noGrp="1"/>
          </p:cNvSpPr>
          <p:nvPr>
            <p:ph type="sldNum" sz="quarter" idx="12"/>
          </p:nvPr>
        </p:nvSpPr>
        <p:spPr/>
        <p:txBody>
          <a:bodyPr/>
          <a:lstStyle>
            <a:lvl1pPr>
              <a:defRPr/>
            </a:lvl1pPr>
          </a:lstStyle>
          <a:p>
            <a:fld id="{FDB737F2-302E-464D-8B9A-94D9A5E396E0}" type="slidenum">
              <a:rPr lang="en-US" altLang="en-US"/>
              <a:pPr/>
              <a:t>‹#›</a:t>
            </a:fld>
            <a:endParaRPr lang="en-US" altLang="en-US"/>
          </a:p>
        </p:txBody>
      </p:sp>
      <p:sp>
        <p:nvSpPr>
          <p:cNvPr id="11" name="Title 1">
            <a:extLst>
              <a:ext uri="{FF2B5EF4-FFF2-40B4-BE49-F238E27FC236}">
                <a16:creationId xmlns:a16="http://schemas.microsoft.com/office/drawing/2014/main" id="{7AD80042-1989-8947-9078-81A04B5E1D05}"/>
              </a:ext>
            </a:extLst>
          </p:cNvPr>
          <p:cNvSpPr>
            <a:spLocks noGrp="1"/>
          </p:cNvSpPr>
          <p:nvPr>
            <p:ph type="title"/>
          </p:nvPr>
        </p:nvSpPr>
        <p:spPr>
          <a:xfrm>
            <a:off x="836020" y="665890"/>
            <a:ext cx="7405797" cy="857250"/>
          </a:xfrm>
        </p:spPr>
        <p:txBody>
          <a:bodyPr/>
          <a:lstStyle>
            <a:lvl1pPr algn="l">
              <a:defRPr b="1">
                <a:solidFill>
                  <a:srgbClr val="A0C13B"/>
                </a:solidFill>
                <a:latin typeface="Arial Rounded MT Bold" panose="020F0704030504030204" pitchFamily="34" charset="77"/>
              </a:defRPr>
            </a:lvl1pPr>
          </a:lstStyle>
          <a:p>
            <a:r>
              <a:rPr lang="en-US" dirty="0"/>
              <a:t>Click to edit Master title style</a:t>
            </a:r>
          </a:p>
        </p:txBody>
      </p:sp>
    </p:spTree>
    <p:extLst>
      <p:ext uri="{BB962C8B-B14F-4D97-AF65-F5344CB8AC3E}">
        <p14:creationId xmlns:p14="http://schemas.microsoft.com/office/powerpoint/2010/main" val="122916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B347B9-CB09-2544-81CC-14AA18A18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Date Placeholder 3">
            <a:extLst>
              <a:ext uri="{FF2B5EF4-FFF2-40B4-BE49-F238E27FC236}">
                <a16:creationId xmlns:a16="http://schemas.microsoft.com/office/drawing/2014/main" id="{51D4968C-0499-4BBA-8173-FB2353D41A4B}"/>
              </a:ext>
            </a:extLst>
          </p:cNvPr>
          <p:cNvSpPr>
            <a:spLocks noGrp="1"/>
          </p:cNvSpPr>
          <p:nvPr>
            <p:ph type="dt" sz="half" idx="10"/>
          </p:nvPr>
        </p:nvSpPr>
        <p:spPr/>
        <p:txBody>
          <a:bodyPr/>
          <a:lstStyle>
            <a:lvl1pPr>
              <a:defRPr/>
            </a:lvl1pPr>
          </a:lstStyle>
          <a:p>
            <a:pPr>
              <a:defRPr/>
            </a:pPr>
            <a:fld id="{0B71E080-2A48-4956-9CD7-F999822FBC9C}" type="datetimeFigureOut">
              <a:rPr lang="en-US"/>
              <a:pPr>
                <a:defRPr/>
              </a:pPr>
              <a:t>2/23/2026</a:t>
            </a:fld>
            <a:endParaRPr lang="en-US"/>
          </a:p>
        </p:txBody>
      </p:sp>
      <p:sp>
        <p:nvSpPr>
          <p:cNvPr id="4" name="Footer Placeholder 4">
            <a:extLst>
              <a:ext uri="{FF2B5EF4-FFF2-40B4-BE49-F238E27FC236}">
                <a16:creationId xmlns:a16="http://schemas.microsoft.com/office/drawing/2014/main" id="{05129604-4A55-4B19-913E-71C101B9DDD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FC8F545-2E9B-4022-8957-2886D6EECC5D}"/>
              </a:ext>
            </a:extLst>
          </p:cNvPr>
          <p:cNvSpPr>
            <a:spLocks noGrp="1"/>
          </p:cNvSpPr>
          <p:nvPr>
            <p:ph type="sldNum" sz="quarter" idx="12"/>
          </p:nvPr>
        </p:nvSpPr>
        <p:spPr/>
        <p:txBody>
          <a:bodyPr/>
          <a:lstStyle>
            <a:lvl1pPr>
              <a:defRPr/>
            </a:lvl1pPr>
          </a:lstStyle>
          <a:p>
            <a:fld id="{7EFE076F-428F-462C-A759-0C63042789DB}" type="slidenum">
              <a:rPr lang="en-US" altLang="en-US"/>
              <a:pPr/>
              <a:t>‹#›</a:t>
            </a:fld>
            <a:endParaRPr lang="en-US" altLang="en-US"/>
          </a:p>
        </p:txBody>
      </p:sp>
      <p:sp>
        <p:nvSpPr>
          <p:cNvPr id="7" name="Title 1">
            <a:extLst>
              <a:ext uri="{FF2B5EF4-FFF2-40B4-BE49-F238E27FC236}">
                <a16:creationId xmlns:a16="http://schemas.microsoft.com/office/drawing/2014/main" id="{CAA1E7BB-610B-154B-BFD8-F573A91FEE90}"/>
              </a:ext>
            </a:extLst>
          </p:cNvPr>
          <p:cNvSpPr>
            <a:spLocks noGrp="1"/>
          </p:cNvSpPr>
          <p:nvPr>
            <p:ph type="title"/>
          </p:nvPr>
        </p:nvSpPr>
        <p:spPr>
          <a:xfrm>
            <a:off x="836020" y="665890"/>
            <a:ext cx="7405797" cy="857250"/>
          </a:xfrm>
        </p:spPr>
        <p:txBody>
          <a:bodyPr/>
          <a:lstStyle>
            <a:lvl1pPr algn="l">
              <a:defRPr b="1">
                <a:solidFill>
                  <a:srgbClr val="A0C13B"/>
                </a:solidFill>
                <a:latin typeface="Arial Rounded MT Bold" panose="020F0704030504030204" pitchFamily="34" charset="77"/>
              </a:defRPr>
            </a:lvl1pPr>
          </a:lstStyle>
          <a:p>
            <a:r>
              <a:rPr lang="en-US" dirty="0"/>
              <a:t>Click to edit Master title style</a:t>
            </a:r>
          </a:p>
        </p:txBody>
      </p:sp>
    </p:spTree>
    <p:extLst>
      <p:ext uri="{BB962C8B-B14F-4D97-AF65-F5344CB8AC3E}">
        <p14:creationId xmlns:p14="http://schemas.microsoft.com/office/powerpoint/2010/main" val="228356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3B0660-D5FB-F548-AFC4-92BAB08A5C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3">
            <a:extLst>
              <a:ext uri="{FF2B5EF4-FFF2-40B4-BE49-F238E27FC236}">
                <a16:creationId xmlns:a16="http://schemas.microsoft.com/office/drawing/2014/main" id="{E7C40707-B2D1-4ED6-BF84-13A850B45CC9}"/>
              </a:ext>
            </a:extLst>
          </p:cNvPr>
          <p:cNvSpPr>
            <a:spLocks noGrp="1"/>
          </p:cNvSpPr>
          <p:nvPr>
            <p:ph type="dt" sz="half" idx="10"/>
          </p:nvPr>
        </p:nvSpPr>
        <p:spPr/>
        <p:txBody>
          <a:bodyPr/>
          <a:lstStyle>
            <a:lvl1pPr>
              <a:defRPr/>
            </a:lvl1pPr>
          </a:lstStyle>
          <a:p>
            <a:pPr>
              <a:defRPr/>
            </a:pPr>
            <a:fld id="{A0F103B9-9B89-48DB-A7FF-6F783C851926}" type="datetimeFigureOut">
              <a:rPr lang="en-US"/>
              <a:pPr>
                <a:defRPr/>
              </a:pPr>
              <a:t>2/23/2026</a:t>
            </a:fld>
            <a:endParaRPr lang="en-US"/>
          </a:p>
        </p:txBody>
      </p:sp>
      <p:sp>
        <p:nvSpPr>
          <p:cNvPr id="3" name="Footer Placeholder 4">
            <a:extLst>
              <a:ext uri="{FF2B5EF4-FFF2-40B4-BE49-F238E27FC236}">
                <a16:creationId xmlns:a16="http://schemas.microsoft.com/office/drawing/2014/main" id="{BE19D7E9-AC78-4645-8096-01EF856149D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40FB360-2EF5-41A1-A956-A28145E09D43}"/>
              </a:ext>
            </a:extLst>
          </p:cNvPr>
          <p:cNvSpPr>
            <a:spLocks noGrp="1"/>
          </p:cNvSpPr>
          <p:nvPr>
            <p:ph type="sldNum" sz="quarter" idx="12"/>
          </p:nvPr>
        </p:nvSpPr>
        <p:spPr/>
        <p:txBody>
          <a:bodyPr/>
          <a:lstStyle>
            <a:lvl1pPr>
              <a:defRPr/>
            </a:lvl1pPr>
          </a:lstStyle>
          <a:p>
            <a:fld id="{9C095DAD-4565-46E5-A27C-816494AD9E58}" type="slidenum">
              <a:rPr lang="en-US" altLang="en-US"/>
              <a:pPr/>
              <a:t>‹#›</a:t>
            </a:fld>
            <a:endParaRPr lang="en-US" altLang="en-US"/>
          </a:p>
        </p:txBody>
      </p:sp>
      <p:sp>
        <p:nvSpPr>
          <p:cNvPr id="6" name="Title 1">
            <a:extLst>
              <a:ext uri="{FF2B5EF4-FFF2-40B4-BE49-F238E27FC236}">
                <a16:creationId xmlns:a16="http://schemas.microsoft.com/office/drawing/2014/main" id="{83778790-031C-BB4E-A59A-865155A3CBF0}"/>
              </a:ext>
            </a:extLst>
          </p:cNvPr>
          <p:cNvSpPr>
            <a:spLocks noGrp="1"/>
          </p:cNvSpPr>
          <p:nvPr>
            <p:ph type="title"/>
          </p:nvPr>
        </p:nvSpPr>
        <p:spPr>
          <a:xfrm>
            <a:off x="841248" y="667512"/>
            <a:ext cx="8229600" cy="85725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73727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74213-7A12-A641-B8A1-9BFE2C8D0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57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56DFDE-1C5F-5C46-94FC-B129C5CDED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6"/>
            <a:ext cx="9144000" cy="5143500"/>
          </a:xfrm>
          <a:prstGeom prst="rect">
            <a:avLst/>
          </a:prstGeom>
        </p:spPr>
      </p:pic>
    </p:spTree>
    <p:extLst>
      <p:ext uri="{BB962C8B-B14F-4D97-AF65-F5344CB8AC3E}">
        <p14:creationId xmlns:p14="http://schemas.microsoft.com/office/powerpoint/2010/main" val="23481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617CD6-A974-451F-8F1C-F5255F01ABCE}"/>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5ACFE0-6279-427F-9F75-17FA2B7611D7}"/>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D5BF09A-FC78-4EEB-A6CC-4FA54AAB084F}"/>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93D2D0FB-6F6F-4739-836A-57BE22135E18}" type="datetimeFigureOut">
              <a:rPr lang="en-US"/>
              <a:pPr>
                <a:defRPr/>
              </a:pPr>
              <a:t>2/23/2026</a:t>
            </a:fld>
            <a:endParaRPr lang="en-US"/>
          </a:p>
        </p:txBody>
      </p:sp>
      <p:sp>
        <p:nvSpPr>
          <p:cNvPr id="5" name="Footer Placeholder 4">
            <a:extLst>
              <a:ext uri="{FF2B5EF4-FFF2-40B4-BE49-F238E27FC236}">
                <a16:creationId xmlns:a16="http://schemas.microsoft.com/office/drawing/2014/main" id="{BE3FC872-DF2B-4C16-AD22-B166539646C3}"/>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BC0F28F-444C-4282-9566-E4BF3361BB1B}"/>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0875A5E5-454B-4BD1-9459-B29955B8B7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826113"/>
            <a:ext cx="8349713" cy="1874225"/>
          </a:xfrm>
        </p:spPr>
        <p:txBody>
          <a:bodyPr>
            <a:noAutofit/>
          </a:bodyPr>
          <a:lstStyle/>
          <a:p>
            <a:r>
              <a:rPr lang="en-US" b="1">
                <a:latin typeface="Arial Rounded MT Bold"/>
              </a:rPr>
              <a:t>Strawberry Squish</a:t>
            </a:r>
            <a:br>
              <a:rPr lang="en-US" dirty="0"/>
            </a:br>
            <a:r>
              <a:rPr lang="en-US" sz="2700">
                <a:latin typeface="Arial Rounded MT Bold"/>
              </a:rPr>
              <a:t>STEM</a:t>
            </a:r>
            <a:r>
              <a:rPr lang="en-US" sz="2700" baseline="30000">
                <a:latin typeface="Arial Rounded MT Bold"/>
              </a:rPr>
              <a:t>2</a:t>
            </a:r>
            <a:r>
              <a:rPr lang="en-US" sz="2700">
                <a:latin typeface="Arial Rounded MT Bold"/>
              </a:rPr>
              <a:t>D Topics: Science</a:t>
            </a:r>
          </a:p>
        </p:txBody>
      </p:sp>
      <p:sp>
        <p:nvSpPr>
          <p:cNvPr id="3" name="Subtitle 2"/>
          <p:cNvSpPr>
            <a:spLocks noGrp="1"/>
          </p:cNvSpPr>
          <p:nvPr>
            <p:ph type="subTitle" idx="1"/>
          </p:nvPr>
        </p:nvSpPr>
        <p:spPr>
          <a:xfrm>
            <a:off x="685800" y="2914650"/>
            <a:ext cx="7086600" cy="1314450"/>
          </a:xfrm>
        </p:spPr>
        <p:txBody>
          <a:bodyPr/>
          <a:lstStyle/>
          <a:p>
            <a:pPr algn="l"/>
            <a:r>
              <a:rPr lang="en-US"/>
              <a:t>[Presenter Name]</a:t>
            </a:r>
          </a:p>
          <a:p>
            <a:pPr algn="l"/>
            <a:r>
              <a:rPr lang="en-US"/>
              <a:t>[Presenter Organization]</a:t>
            </a:r>
          </a:p>
          <a:p>
            <a:pPr algn="l"/>
            <a:r>
              <a:rPr lang="en-US"/>
              <a:t>[Date]</a:t>
            </a:r>
            <a:endParaRPr lang="en-US" dirty="0"/>
          </a:p>
        </p:txBody>
      </p:sp>
      <p:pic>
        <p:nvPicPr>
          <p:cNvPr id="4" name="Picture 3">
            <a:extLst>
              <a:ext uri="{FF2B5EF4-FFF2-40B4-BE49-F238E27FC236}">
                <a16:creationId xmlns:a16="http://schemas.microsoft.com/office/drawing/2014/main" id="{537B2DC2-1F42-2349-B847-EEEFE8610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36899">
            <a:off x="7123711" y="2570653"/>
            <a:ext cx="1860361" cy="2379049"/>
          </a:xfrm>
          <a:prstGeom prst="rect">
            <a:avLst/>
          </a:prstGeom>
        </p:spPr>
      </p:pic>
    </p:spTree>
    <p:extLst>
      <p:ext uri="{BB962C8B-B14F-4D97-AF65-F5344CB8AC3E}">
        <p14:creationId xmlns:p14="http://schemas.microsoft.com/office/powerpoint/2010/main" val="90640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ADFD-219F-4845-9CB4-116C41CBA6C4}"/>
              </a:ext>
            </a:extLst>
          </p:cNvPr>
          <p:cNvSpPr>
            <a:spLocks noGrp="1"/>
          </p:cNvSpPr>
          <p:nvPr>
            <p:ph type="title"/>
          </p:nvPr>
        </p:nvSpPr>
        <p:spPr/>
        <p:txBody>
          <a:bodyPr/>
          <a:lstStyle/>
          <a:p>
            <a:r>
              <a:rPr lang="en-US" b="1" dirty="0"/>
              <a:t>What Does DNA Do?</a:t>
            </a:r>
          </a:p>
        </p:txBody>
      </p:sp>
      <p:sp>
        <p:nvSpPr>
          <p:cNvPr id="3" name="Content Placeholder 2">
            <a:extLst>
              <a:ext uri="{FF2B5EF4-FFF2-40B4-BE49-F238E27FC236}">
                <a16:creationId xmlns:a16="http://schemas.microsoft.com/office/drawing/2014/main" id="{69ACCC16-C168-4D7A-AAB0-8F060D0819BD}"/>
              </a:ext>
            </a:extLst>
          </p:cNvPr>
          <p:cNvSpPr>
            <a:spLocks noGrp="1"/>
          </p:cNvSpPr>
          <p:nvPr>
            <p:ph idx="1"/>
          </p:nvPr>
        </p:nvSpPr>
        <p:spPr>
          <a:xfrm>
            <a:off x="841249" y="1527048"/>
            <a:ext cx="7495032" cy="2967460"/>
          </a:xfrm>
        </p:spPr>
        <p:txBody>
          <a:bodyPr/>
          <a:lstStyle/>
          <a:p>
            <a:r>
              <a:rPr lang="en-US" dirty="0"/>
              <a:t>DNA contains instructions for development, survival, and reproduction</a:t>
            </a:r>
          </a:p>
          <a:p>
            <a:r>
              <a:rPr lang="en-US" dirty="0"/>
              <a:t>DNA sequences must be converted into messages that can be used to produce proteins</a:t>
            </a:r>
          </a:p>
          <a:p>
            <a:r>
              <a:rPr lang="en-US" dirty="0"/>
              <a:t>Proteins are the complex molecules that do most of the work in our bodies</a:t>
            </a:r>
            <a:br>
              <a:rPr lang="en-US" dirty="0"/>
            </a:br>
            <a:endParaRPr lang="en-US" dirty="0"/>
          </a:p>
        </p:txBody>
      </p:sp>
      <p:sp>
        <p:nvSpPr>
          <p:cNvPr id="4" name="Rectangle 3">
            <a:extLst>
              <a:ext uri="{FF2B5EF4-FFF2-40B4-BE49-F238E27FC236}">
                <a16:creationId xmlns:a16="http://schemas.microsoft.com/office/drawing/2014/main" id="{820C55D0-77BE-4E99-BB08-AFE634BF2804}"/>
              </a:ext>
            </a:extLst>
          </p:cNvPr>
          <p:cNvSpPr/>
          <p:nvPr/>
        </p:nvSpPr>
        <p:spPr>
          <a:xfrm>
            <a:off x="4864884" y="4685050"/>
            <a:ext cx="3724289" cy="369332"/>
          </a:xfrm>
          <a:prstGeom prst="rect">
            <a:avLst/>
          </a:prstGeom>
        </p:spPr>
        <p:txBody>
          <a:bodyPr wrap="none">
            <a:spAutoFit/>
          </a:bodyPr>
          <a:lstStyle/>
          <a:p>
            <a:r>
              <a:rPr lang="en-US" dirty="0">
                <a:solidFill>
                  <a:schemeClr val="bg1"/>
                </a:solidFill>
              </a:rPr>
              <a:t>https://www.genome.gov/25520880/</a:t>
            </a:r>
          </a:p>
        </p:txBody>
      </p:sp>
    </p:spTree>
    <p:extLst>
      <p:ext uri="{BB962C8B-B14F-4D97-AF65-F5344CB8AC3E}">
        <p14:creationId xmlns:p14="http://schemas.microsoft.com/office/powerpoint/2010/main" val="50204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92E5-1F72-42E5-85DD-13EE2EF34586}"/>
              </a:ext>
            </a:extLst>
          </p:cNvPr>
          <p:cNvSpPr>
            <a:spLocks noGrp="1"/>
          </p:cNvSpPr>
          <p:nvPr>
            <p:ph type="title"/>
          </p:nvPr>
        </p:nvSpPr>
        <p:spPr>
          <a:xfrm>
            <a:off x="841248" y="791496"/>
            <a:ext cx="7495032" cy="857250"/>
          </a:xfrm>
        </p:spPr>
        <p:txBody>
          <a:bodyPr>
            <a:noAutofit/>
          </a:bodyPr>
          <a:lstStyle/>
          <a:p>
            <a:r>
              <a:rPr lang="en-US" sz="3000" b="1" dirty="0"/>
              <a:t>How are DNA Sequences Used </a:t>
            </a:r>
            <a:br>
              <a:rPr lang="en-US" sz="3000" b="1" dirty="0"/>
            </a:br>
            <a:r>
              <a:rPr lang="en-US" sz="3000" b="1" dirty="0"/>
              <a:t>to Make Proteins?</a:t>
            </a:r>
          </a:p>
        </p:txBody>
      </p:sp>
      <p:sp>
        <p:nvSpPr>
          <p:cNvPr id="3" name="Content Placeholder 2">
            <a:extLst>
              <a:ext uri="{FF2B5EF4-FFF2-40B4-BE49-F238E27FC236}">
                <a16:creationId xmlns:a16="http://schemas.microsoft.com/office/drawing/2014/main" id="{D54FED8C-64E0-4CE5-87E7-511D4CD5B1A3}"/>
              </a:ext>
            </a:extLst>
          </p:cNvPr>
          <p:cNvSpPr>
            <a:spLocks noGrp="1"/>
          </p:cNvSpPr>
          <p:nvPr>
            <p:ph idx="1"/>
          </p:nvPr>
        </p:nvSpPr>
        <p:spPr>
          <a:xfrm>
            <a:off x="841247" y="1782305"/>
            <a:ext cx="7636325" cy="2934582"/>
          </a:xfrm>
        </p:spPr>
        <p:txBody>
          <a:bodyPr/>
          <a:lstStyle/>
          <a:p>
            <a:pPr marL="385763" indent="-385763">
              <a:buFont typeface="+mj-lt"/>
              <a:buAutoNum type="arabicPeriod"/>
            </a:pPr>
            <a:r>
              <a:rPr lang="en-US" sz="1800" dirty="0"/>
              <a:t>Information is read from the DNA molecule and transcribed into an intermediary molecule called messenger ribonucleic acid, or mRNA.</a:t>
            </a:r>
          </a:p>
          <a:p>
            <a:pPr marL="385763" indent="-385763">
              <a:buFont typeface="+mj-lt"/>
              <a:buAutoNum type="arabicPeriod"/>
            </a:pPr>
            <a:r>
              <a:rPr lang="en-US" sz="1800" dirty="0"/>
              <a:t>mRNA is translated into the "language" of amino acids, which are the building blocks of proteins</a:t>
            </a:r>
          </a:p>
          <a:p>
            <a:pPr marL="385763" indent="-385763">
              <a:buFont typeface="+mj-lt"/>
              <a:buAutoNum type="arabicPeriod"/>
            </a:pPr>
            <a:r>
              <a:rPr lang="en-US" sz="1800" dirty="0"/>
              <a:t>This language tells the cell's protein-making machinery the precise order in which to link the amino acids to produce a specific protein. </a:t>
            </a:r>
          </a:p>
          <a:p>
            <a:pPr marL="385763" indent="-385763">
              <a:buFont typeface="+mj-lt"/>
              <a:buAutoNum type="arabicPeriod"/>
            </a:pPr>
            <a:r>
              <a:rPr lang="en-US" sz="1800" dirty="0"/>
              <a:t>There are 20 types of amino acids, which can be placed in many different orders to form a wide variety of proteins</a:t>
            </a:r>
          </a:p>
        </p:txBody>
      </p:sp>
    </p:spTree>
    <p:extLst>
      <p:ext uri="{BB962C8B-B14F-4D97-AF65-F5344CB8AC3E}">
        <p14:creationId xmlns:p14="http://schemas.microsoft.com/office/powerpoint/2010/main" val="369174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BC2BF20-CE2A-4B8B-9572-40762C127B78}"/>
              </a:ext>
            </a:extLst>
          </p:cNvPr>
          <p:cNvSpPr>
            <a:spLocks noGrp="1"/>
          </p:cNvSpPr>
          <p:nvPr>
            <p:ph type="title"/>
          </p:nvPr>
        </p:nvSpPr>
        <p:spPr>
          <a:xfrm>
            <a:off x="760360" y="679496"/>
            <a:ext cx="6172200" cy="377666"/>
          </a:xfrm>
        </p:spPr>
        <p:txBody>
          <a:bodyPr/>
          <a:lstStyle/>
          <a:p>
            <a:pPr eaLnBrk="1" hangingPunct="1"/>
            <a:r>
              <a:rPr lang="en-US" altLang="en-US" sz="3000" b="1" dirty="0"/>
              <a:t>Protein Synthesis</a:t>
            </a:r>
          </a:p>
        </p:txBody>
      </p:sp>
      <p:sp>
        <p:nvSpPr>
          <p:cNvPr id="5127" name="TextBox 7">
            <a:extLst>
              <a:ext uri="{FF2B5EF4-FFF2-40B4-BE49-F238E27FC236}">
                <a16:creationId xmlns:a16="http://schemas.microsoft.com/office/drawing/2014/main" id="{1986D349-40F3-4F25-B8F0-6F6965731C98}"/>
              </a:ext>
            </a:extLst>
          </p:cNvPr>
          <p:cNvSpPr txBox="1">
            <a:spLocks noChangeArrowheads="1"/>
          </p:cNvSpPr>
          <p:nvPr/>
        </p:nvSpPr>
        <p:spPr bwMode="auto">
          <a:xfrm>
            <a:off x="723428" y="1141969"/>
            <a:ext cx="30861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solidFill>
                  <a:schemeClr val="accent1"/>
                </a:solidFill>
              </a:rPr>
              <a:t>DNA</a:t>
            </a:r>
          </a:p>
        </p:txBody>
      </p:sp>
      <p:sp>
        <p:nvSpPr>
          <p:cNvPr id="5128" name="TextBox 10">
            <a:extLst>
              <a:ext uri="{FF2B5EF4-FFF2-40B4-BE49-F238E27FC236}">
                <a16:creationId xmlns:a16="http://schemas.microsoft.com/office/drawing/2014/main" id="{FF2974A2-AEFA-405A-BF5C-4F8A45F99082}"/>
              </a:ext>
            </a:extLst>
          </p:cNvPr>
          <p:cNvSpPr txBox="1">
            <a:spLocks noChangeArrowheads="1"/>
          </p:cNvSpPr>
          <p:nvPr/>
        </p:nvSpPr>
        <p:spPr bwMode="auto">
          <a:xfrm>
            <a:off x="756464" y="4030938"/>
            <a:ext cx="13798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500" b="1" dirty="0">
                <a:solidFill>
                  <a:schemeClr val="tx1">
                    <a:lumMod val="85000"/>
                    <a:lumOff val="15000"/>
                  </a:schemeClr>
                </a:solidFill>
              </a:rPr>
              <a:t>Cookbook</a:t>
            </a:r>
          </a:p>
          <a:p>
            <a:pPr algn="ctr" eaLnBrk="1" hangingPunct="1"/>
            <a:r>
              <a:rPr lang="en-US" altLang="en-US" sz="1500" dirty="0">
                <a:solidFill>
                  <a:schemeClr val="tx1">
                    <a:lumMod val="85000"/>
                    <a:lumOff val="15000"/>
                  </a:schemeClr>
                </a:solidFill>
              </a:rPr>
              <a:t>(Chromosome)</a:t>
            </a:r>
          </a:p>
        </p:txBody>
      </p:sp>
      <p:sp>
        <p:nvSpPr>
          <p:cNvPr id="5130" name="TextBox 12">
            <a:extLst>
              <a:ext uri="{FF2B5EF4-FFF2-40B4-BE49-F238E27FC236}">
                <a16:creationId xmlns:a16="http://schemas.microsoft.com/office/drawing/2014/main" id="{E351419C-CD76-4243-B419-988EB0B9373B}"/>
              </a:ext>
            </a:extLst>
          </p:cNvPr>
          <p:cNvSpPr txBox="1">
            <a:spLocks noChangeArrowheads="1"/>
          </p:cNvSpPr>
          <p:nvPr/>
        </p:nvSpPr>
        <p:spPr bwMode="auto">
          <a:xfrm>
            <a:off x="3854522" y="2580841"/>
            <a:ext cx="1442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500" b="1" dirty="0"/>
              <a:t>Copy of Recipe</a:t>
            </a:r>
          </a:p>
          <a:p>
            <a:pPr algn="ctr" eaLnBrk="1" hangingPunct="1"/>
            <a:r>
              <a:rPr lang="en-US" altLang="en-US" sz="1500" dirty="0">
                <a:solidFill>
                  <a:schemeClr val="tx1">
                    <a:lumMod val="85000"/>
                    <a:lumOff val="15000"/>
                  </a:schemeClr>
                </a:solidFill>
              </a:rPr>
              <a:t>(mRNA)</a:t>
            </a:r>
          </a:p>
        </p:txBody>
      </p:sp>
      <p:sp>
        <p:nvSpPr>
          <p:cNvPr id="13" name="TextBox 12">
            <a:extLst>
              <a:ext uri="{FF2B5EF4-FFF2-40B4-BE49-F238E27FC236}">
                <a16:creationId xmlns:a16="http://schemas.microsoft.com/office/drawing/2014/main" id="{A9F4EFBE-E630-C146-89E4-A4D705767E76}"/>
              </a:ext>
            </a:extLst>
          </p:cNvPr>
          <p:cNvSpPr txBox="1">
            <a:spLocks noChangeArrowheads="1"/>
          </p:cNvSpPr>
          <p:nvPr/>
        </p:nvSpPr>
        <p:spPr bwMode="auto">
          <a:xfrm>
            <a:off x="4026934" y="1141969"/>
            <a:ext cx="109728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solidFill>
                  <a:schemeClr val="accent1"/>
                </a:solidFill>
              </a:rPr>
              <a:t>RNA</a:t>
            </a:r>
          </a:p>
        </p:txBody>
      </p:sp>
      <p:sp>
        <p:nvSpPr>
          <p:cNvPr id="14" name="Rectangle 4">
            <a:extLst>
              <a:ext uri="{FF2B5EF4-FFF2-40B4-BE49-F238E27FC236}">
                <a16:creationId xmlns:a16="http://schemas.microsoft.com/office/drawing/2014/main" id="{8844DE8D-039C-4A40-A712-AFFA74B5F577}"/>
              </a:ext>
            </a:extLst>
          </p:cNvPr>
          <p:cNvSpPr>
            <a:spLocks noChangeArrowheads="1"/>
          </p:cNvSpPr>
          <p:nvPr/>
        </p:nvSpPr>
        <p:spPr bwMode="auto">
          <a:xfrm>
            <a:off x="7056291" y="2580841"/>
            <a:ext cx="15059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500" b="1" dirty="0"/>
              <a:t>Final Product</a:t>
            </a:r>
          </a:p>
          <a:p>
            <a:pPr algn="ctr" eaLnBrk="1" hangingPunct="1"/>
            <a:r>
              <a:rPr lang="en-US" altLang="en-US" sz="1500" dirty="0">
                <a:solidFill>
                  <a:schemeClr val="tx1">
                    <a:lumMod val="85000"/>
                    <a:lumOff val="15000"/>
                  </a:schemeClr>
                </a:solidFill>
              </a:rPr>
              <a:t>(Protein Encoded </a:t>
            </a:r>
          </a:p>
          <a:p>
            <a:pPr algn="ctr" eaLnBrk="1" hangingPunct="1"/>
            <a:r>
              <a:rPr lang="en-US" altLang="en-US" sz="1500" dirty="0">
                <a:solidFill>
                  <a:schemeClr val="tx1">
                    <a:lumMod val="85000"/>
                    <a:lumOff val="15000"/>
                  </a:schemeClr>
                </a:solidFill>
              </a:rPr>
              <a:t>by Gene)</a:t>
            </a:r>
          </a:p>
        </p:txBody>
      </p:sp>
      <p:sp>
        <p:nvSpPr>
          <p:cNvPr id="15" name="TextBox 7">
            <a:extLst>
              <a:ext uri="{FF2B5EF4-FFF2-40B4-BE49-F238E27FC236}">
                <a16:creationId xmlns:a16="http://schemas.microsoft.com/office/drawing/2014/main" id="{C73B9D57-9CBD-4641-A62A-3F85B9B5FD60}"/>
              </a:ext>
            </a:extLst>
          </p:cNvPr>
          <p:cNvSpPr txBox="1">
            <a:spLocks noChangeArrowheads="1"/>
          </p:cNvSpPr>
          <p:nvPr/>
        </p:nvSpPr>
        <p:spPr bwMode="auto">
          <a:xfrm>
            <a:off x="6629399" y="1141969"/>
            <a:ext cx="2160961" cy="461665"/>
          </a:xfrm>
          <a:prstGeom prst="rect">
            <a:avLst/>
          </a:prstGeom>
          <a:noFill/>
          <a:ln w="9525">
            <a:noFill/>
            <a:miter lim="800000"/>
            <a:headEnd/>
            <a:tailEnd/>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solidFill>
                  <a:schemeClr val="accent1"/>
                </a:solidFill>
              </a:rPr>
              <a:t>PROTEIN</a:t>
            </a:r>
          </a:p>
        </p:txBody>
      </p:sp>
      <p:sp>
        <p:nvSpPr>
          <p:cNvPr id="25" name="TextBox 10">
            <a:extLst>
              <a:ext uri="{FF2B5EF4-FFF2-40B4-BE49-F238E27FC236}">
                <a16:creationId xmlns:a16="http://schemas.microsoft.com/office/drawing/2014/main" id="{D2B9AD58-F293-6E43-86DB-DBB536431F1A}"/>
              </a:ext>
            </a:extLst>
          </p:cNvPr>
          <p:cNvSpPr txBox="1">
            <a:spLocks noChangeArrowheads="1"/>
          </p:cNvSpPr>
          <p:nvPr/>
        </p:nvSpPr>
        <p:spPr bwMode="auto">
          <a:xfrm>
            <a:off x="2541633" y="4030938"/>
            <a:ext cx="1262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500" b="1" dirty="0">
                <a:solidFill>
                  <a:schemeClr val="tx1">
                    <a:lumMod val="85000"/>
                    <a:lumOff val="15000"/>
                  </a:schemeClr>
                </a:solidFill>
              </a:rPr>
              <a:t>One Recipe</a:t>
            </a:r>
          </a:p>
          <a:p>
            <a:pPr algn="ctr" eaLnBrk="1" hangingPunct="1"/>
            <a:r>
              <a:rPr lang="en-US" altLang="en-US" sz="1500" dirty="0">
                <a:solidFill>
                  <a:schemeClr val="tx1">
                    <a:lumMod val="85000"/>
                    <a:lumOff val="15000"/>
                  </a:schemeClr>
                </a:solidFill>
              </a:rPr>
              <a:t>(Gene)</a:t>
            </a:r>
          </a:p>
        </p:txBody>
      </p:sp>
      <p:pic>
        <p:nvPicPr>
          <p:cNvPr id="8" name="Picture 7">
            <a:extLst>
              <a:ext uri="{FF2B5EF4-FFF2-40B4-BE49-F238E27FC236}">
                <a16:creationId xmlns:a16="http://schemas.microsoft.com/office/drawing/2014/main" id="{15D6AD45-CACB-0743-A526-9DA8D62B6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35" y="1688441"/>
            <a:ext cx="923036" cy="928878"/>
          </a:xfrm>
          <a:prstGeom prst="rect">
            <a:avLst/>
          </a:prstGeom>
        </p:spPr>
      </p:pic>
      <p:pic>
        <p:nvPicPr>
          <p:cNvPr id="17" name="Picture 16">
            <a:extLst>
              <a:ext uri="{FF2B5EF4-FFF2-40B4-BE49-F238E27FC236}">
                <a16:creationId xmlns:a16="http://schemas.microsoft.com/office/drawing/2014/main" id="{E4A8EE20-F7A5-C849-9E8A-90516A6EB0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6389" y="1688441"/>
            <a:ext cx="845766" cy="845766"/>
          </a:xfrm>
          <a:prstGeom prst="rect">
            <a:avLst/>
          </a:prstGeom>
        </p:spPr>
      </p:pic>
      <p:pic>
        <p:nvPicPr>
          <p:cNvPr id="21" name="Picture 20">
            <a:extLst>
              <a:ext uri="{FF2B5EF4-FFF2-40B4-BE49-F238E27FC236}">
                <a16:creationId xmlns:a16="http://schemas.microsoft.com/office/drawing/2014/main" id="{45A01C9F-6341-AB4C-8A83-7F445BC8E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28" y="3083695"/>
            <a:ext cx="923036" cy="928878"/>
          </a:xfrm>
          <a:prstGeom prst="rect">
            <a:avLst/>
          </a:prstGeom>
        </p:spPr>
      </p:pic>
      <p:pic>
        <p:nvPicPr>
          <p:cNvPr id="23" name="Picture 22">
            <a:extLst>
              <a:ext uri="{FF2B5EF4-FFF2-40B4-BE49-F238E27FC236}">
                <a16:creationId xmlns:a16="http://schemas.microsoft.com/office/drawing/2014/main" id="{11647463-59B2-8A45-BBD4-D0C26C4A70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6335" y="1688441"/>
            <a:ext cx="923036" cy="928878"/>
          </a:xfrm>
          <a:prstGeom prst="rect">
            <a:avLst/>
          </a:prstGeom>
        </p:spPr>
      </p:pic>
      <p:sp>
        <p:nvSpPr>
          <p:cNvPr id="33" name="TextBox 7">
            <a:extLst>
              <a:ext uri="{FF2B5EF4-FFF2-40B4-BE49-F238E27FC236}">
                <a16:creationId xmlns:a16="http://schemas.microsoft.com/office/drawing/2014/main" id="{462458C7-CAA7-254A-9F66-CB08EF6D1E93}"/>
              </a:ext>
            </a:extLst>
          </p:cNvPr>
          <p:cNvSpPr txBox="1">
            <a:spLocks noChangeArrowheads="1"/>
          </p:cNvSpPr>
          <p:nvPr/>
        </p:nvSpPr>
        <p:spPr bwMode="auto">
          <a:xfrm>
            <a:off x="1409783" y="2580841"/>
            <a:ext cx="17092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500" b="1" dirty="0">
                <a:solidFill>
                  <a:schemeClr val="tx1">
                    <a:lumMod val="85000"/>
                    <a:lumOff val="15000"/>
                  </a:schemeClr>
                </a:solidFill>
              </a:rPr>
              <a:t>Grandma’s Kitchen </a:t>
            </a:r>
          </a:p>
          <a:p>
            <a:pPr algn="ctr" eaLnBrk="1" hangingPunct="1"/>
            <a:r>
              <a:rPr lang="en-US" altLang="en-US" sz="1500" dirty="0">
                <a:solidFill>
                  <a:schemeClr val="tx1">
                    <a:lumMod val="85000"/>
                    <a:lumOff val="15000"/>
                  </a:schemeClr>
                </a:solidFill>
              </a:rPr>
              <a:t>(Nucleus)</a:t>
            </a:r>
          </a:p>
        </p:txBody>
      </p:sp>
      <p:sp>
        <p:nvSpPr>
          <p:cNvPr id="38" name="TextBox 7">
            <a:extLst>
              <a:ext uri="{FF2B5EF4-FFF2-40B4-BE49-F238E27FC236}">
                <a16:creationId xmlns:a16="http://schemas.microsoft.com/office/drawing/2014/main" id="{F342CBCD-A9D6-DE49-9F08-633FAAC7920D}"/>
              </a:ext>
            </a:extLst>
          </p:cNvPr>
          <p:cNvSpPr txBox="1">
            <a:spLocks noChangeArrowheads="1"/>
          </p:cNvSpPr>
          <p:nvPr/>
        </p:nvSpPr>
        <p:spPr bwMode="auto">
          <a:xfrm>
            <a:off x="5585315" y="2580841"/>
            <a:ext cx="14650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500" b="1" dirty="0">
                <a:solidFill>
                  <a:schemeClr val="tx1">
                    <a:lumMod val="85000"/>
                    <a:lumOff val="15000"/>
                  </a:schemeClr>
                </a:solidFill>
              </a:rPr>
              <a:t>Friend’s Kitchen</a:t>
            </a:r>
          </a:p>
          <a:p>
            <a:pPr algn="ctr" eaLnBrk="1" hangingPunct="1"/>
            <a:r>
              <a:rPr lang="en-US" altLang="en-US" sz="1500" dirty="0">
                <a:solidFill>
                  <a:schemeClr val="tx1">
                    <a:lumMod val="85000"/>
                    <a:lumOff val="15000"/>
                  </a:schemeClr>
                </a:solidFill>
              </a:rPr>
              <a:t>(Ribosome)</a:t>
            </a:r>
          </a:p>
        </p:txBody>
      </p:sp>
      <p:sp>
        <p:nvSpPr>
          <p:cNvPr id="47" name="TextBox 10">
            <a:extLst>
              <a:ext uri="{FF2B5EF4-FFF2-40B4-BE49-F238E27FC236}">
                <a16:creationId xmlns:a16="http://schemas.microsoft.com/office/drawing/2014/main" id="{A718011F-F507-304C-A236-4232359FB73F}"/>
              </a:ext>
            </a:extLst>
          </p:cNvPr>
          <p:cNvSpPr txBox="1">
            <a:spLocks noChangeArrowheads="1"/>
          </p:cNvSpPr>
          <p:nvPr/>
        </p:nvSpPr>
        <p:spPr bwMode="auto">
          <a:xfrm>
            <a:off x="5590081" y="4041189"/>
            <a:ext cx="1455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500" b="1" dirty="0"/>
              <a:t>Ingredients</a:t>
            </a:r>
          </a:p>
          <a:p>
            <a:pPr algn="ctr" eaLnBrk="1" hangingPunct="1"/>
            <a:r>
              <a:rPr lang="en-US" altLang="en-US" sz="1500" dirty="0">
                <a:solidFill>
                  <a:schemeClr val="tx1">
                    <a:lumMod val="85000"/>
                    <a:lumOff val="15000"/>
                  </a:schemeClr>
                </a:solidFill>
              </a:rPr>
              <a:t>(Amino Acids)</a:t>
            </a:r>
          </a:p>
        </p:txBody>
      </p:sp>
      <p:sp>
        <p:nvSpPr>
          <p:cNvPr id="52" name="Right Arrow 51">
            <a:extLst>
              <a:ext uri="{FF2B5EF4-FFF2-40B4-BE49-F238E27FC236}">
                <a16:creationId xmlns:a16="http://schemas.microsoft.com/office/drawing/2014/main" id="{307BBABF-0779-114E-AD6B-1FD08608E008}"/>
              </a:ext>
            </a:extLst>
          </p:cNvPr>
          <p:cNvSpPr/>
          <p:nvPr/>
        </p:nvSpPr>
        <p:spPr>
          <a:xfrm>
            <a:off x="2796566" y="1300093"/>
            <a:ext cx="1289304" cy="20511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FF44A11-9E39-694B-BE9E-04CBB3D709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1471" y="3109267"/>
            <a:ext cx="923036" cy="928878"/>
          </a:xfrm>
          <a:prstGeom prst="rect">
            <a:avLst/>
          </a:prstGeom>
        </p:spPr>
      </p:pic>
      <p:pic>
        <p:nvPicPr>
          <p:cNvPr id="22" name="Picture 21">
            <a:extLst>
              <a:ext uri="{FF2B5EF4-FFF2-40B4-BE49-F238E27FC236}">
                <a16:creationId xmlns:a16="http://schemas.microsoft.com/office/drawing/2014/main" id="{77912886-26D0-B249-86C3-EEABD31822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056" y="1688441"/>
            <a:ext cx="923036" cy="928878"/>
          </a:xfrm>
          <a:prstGeom prst="rect">
            <a:avLst/>
          </a:prstGeom>
        </p:spPr>
      </p:pic>
      <p:pic>
        <p:nvPicPr>
          <p:cNvPr id="24" name="Picture 23">
            <a:extLst>
              <a:ext uri="{FF2B5EF4-FFF2-40B4-BE49-F238E27FC236}">
                <a16:creationId xmlns:a16="http://schemas.microsoft.com/office/drawing/2014/main" id="{54D61E1B-95E2-2849-90EC-321B569AE8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6335" y="3175256"/>
            <a:ext cx="923036" cy="928878"/>
          </a:xfrm>
          <a:prstGeom prst="rect">
            <a:avLst/>
          </a:prstGeom>
        </p:spPr>
      </p:pic>
      <p:sp>
        <p:nvSpPr>
          <p:cNvPr id="26" name="Right Arrow 25">
            <a:extLst>
              <a:ext uri="{FF2B5EF4-FFF2-40B4-BE49-F238E27FC236}">
                <a16:creationId xmlns:a16="http://schemas.microsoft.com/office/drawing/2014/main" id="{5219932D-A67F-9E4F-B4D9-EA4E431D4102}"/>
              </a:ext>
            </a:extLst>
          </p:cNvPr>
          <p:cNvSpPr/>
          <p:nvPr/>
        </p:nvSpPr>
        <p:spPr>
          <a:xfrm>
            <a:off x="5139171" y="1292887"/>
            <a:ext cx="1793389" cy="20511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E5D9-2BC1-4556-8174-5907A26F6D65}"/>
              </a:ext>
            </a:extLst>
          </p:cNvPr>
          <p:cNvSpPr>
            <a:spLocks noGrp="1"/>
          </p:cNvSpPr>
          <p:nvPr>
            <p:ph type="title"/>
          </p:nvPr>
        </p:nvSpPr>
        <p:spPr/>
        <p:txBody>
          <a:bodyPr/>
          <a:lstStyle/>
          <a:p>
            <a:r>
              <a:rPr lang="en-US" b="1" dirty="0"/>
              <a:t>How Many Chromosomes?</a:t>
            </a:r>
          </a:p>
        </p:txBody>
      </p:sp>
      <p:sp>
        <p:nvSpPr>
          <p:cNvPr id="3" name="Content Placeholder 2">
            <a:extLst>
              <a:ext uri="{FF2B5EF4-FFF2-40B4-BE49-F238E27FC236}">
                <a16:creationId xmlns:a16="http://schemas.microsoft.com/office/drawing/2014/main" id="{838A19D8-2C80-4A37-8904-CBA3420A6621}"/>
              </a:ext>
            </a:extLst>
          </p:cNvPr>
          <p:cNvSpPr>
            <a:spLocks noGrp="1"/>
          </p:cNvSpPr>
          <p:nvPr>
            <p:ph idx="1"/>
          </p:nvPr>
        </p:nvSpPr>
        <p:spPr>
          <a:xfrm>
            <a:off x="841249" y="1527048"/>
            <a:ext cx="7495032" cy="3053661"/>
          </a:xfrm>
        </p:spPr>
        <p:txBody>
          <a:bodyPr/>
          <a:lstStyle/>
          <a:p>
            <a:r>
              <a:rPr lang="en-US" sz="2400" dirty="0">
                <a:ea typeface="Calibri" panose="020F0502020204030204" pitchFamily="34" charset="0"/>
              </a:rPr>
              <a:t>Most human cells contain 46 chromosomes. </a:t>
            </a:r>
          </a:p>
          <a:p>
            <a:pPr lvl="1"/>
            <a:r>
              <a:rPr lang="en-US" sz="2000" dirty="0">
                <a:ea typeface="Calibri" panose="020F0502020204030204" pitchFamily="34" charset="0"/>
              </a:rPr>
              <a:t>This is diploid, meaning 2 copies of each chromosome </a:t>
            </a:r>
            <a:br>
              <a:rPr lang="en-US" sz="2000" dirty="0">
                <a:ea typeface="Calibri" panose="020F0502020204030204" pitchFamily="34" charset="0"/>
              </a:rPr>
            </a:br>
            <a:r>
              <a:rPr lang="en-US" sz="2000" dirty="0">
                <a:ea typeface="Calibri" panose="020F0502020204030204" pitchFamily="34" charset="0"/>
              </a:rPr>
              <a:t>(23 from mother &amp; 23 from father). </a:t>
            </a:r>
          </a:p>
          <a:p>
            <a:r>
              <a:rPr lang="en-US" sz="2400" dirty="0">
                <a:ea typeface="Calibri" panose="020F0502020204030204" pitchFamily="34" charset="0"/>
              </a:rPr>
              <a:t>Strawberries usually have 56 chromosomes</a:t>
            </a:r>
          </a:p>
          <a:p>
            <a:pPr lvl="1"/>
            <a:r>
              <a:rPr lang="en-US" sz="2000" dirty="0">
                <a:ea typeface="Calibri" panose="020F0502020204030204" pitchFamily="34" charset="0"/>
              </a:rPr>
              <a:t>This is an octoploid, meaning 8 copies </a:t>
            </a:r>
            <a:br>
              <a:rPr lang="en-US" sz="2000" dirty="0">
                <a:ea typeface="Calibri" panose="020F0502020204030204" pitchFamily="34" charset="0"/>
              </a:rPr>
            </a:br>
            <a:r>
              <a:rPr lang="en-US" sz="2000" dirty="0">
                <a:ea typeface="Calibri" panose="020F0502020204030204" pitchFamily="34" charset="0"/>
              </a:rPr>
              <a:t>( 7 chromosomes x 8 = 56 chromosomes). </a:t>
            </a:r>
          </a:p>
          <a:p>
            <a:pPr lvl="1"/>
            <a:r>
              <a:rPr lang="en-US" sz="2000" dirty="0"/>
              <a:t>Because a strawberry contains so many chromosomes, it is easy to see the DNA extracted.</a:t>
            </a:r>
            <a:endParaRPr lang="en-US" dirty="0">
              <a:ea typeface="Calibri" panose="020F0502020204030204" pitchFamily="34" charset="0"/>
            </a:endParaRPr>
          </a:p>
        </p:txBody>
      </p:sp>
    </p:spTree>
    <p:extLst>
      <p:ext uri="{BB962C8B-B14F-4D97-AF65-F5344CB8AC3E}">
        <p14:creationId xmlns:p14="http://schemas.microsoft.com/office/powerpoint/2010/main" val="242680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382B4-AE9A-F046-A796-677DE916B58D}"/>
              </a:ext>
            </a:extLst>
          </p:cNvPr>
          <p:cNvSpPr>
            <a:spLocks noGrp="1"/>
          </p:cNvSpPr>
          <p:nvPr>
            <p:ph type="title"/>
          </p:nvPr>
        </p:nvSpPr>
        <p:spPr/>
        <p:txBody>
          <a:bodyPr/>
          <a:lstStyle/>
          <a:p>
            <a:r>
              <a:rPr lang="en-US" dirty="0"/>
              <a:t>Strawberry Squish Challenge</a:t>
            </a:r>
          </a:p>
        </p:txBody>
      </p:sp>
      <p:sp>
        <p:nvSpPr>
          <p:cNvPr id="3" name="Content Placeholder 2"/>
          <p:cNvSpPr>
            <a:spLocks noGrp="1"/>
          </p:cNvSpPr>
          <p:nvPr>
            <p:ph idx="1"/>
          </p:nvPr>
        </p:nvSpPr>
        <p:spPr>
          <a:xfrm>
            <a:off x="841249" y="1527048"/>
            <a:ext cx="7495032" cy="2659380"/>
          </a:xfrm>
        </p:spPr>
        <p:txBody>
          <a:bodyPr>
            <a:normAutofit fontScale="85000" lnSpcReduction="20000"/>
          </a:bodyPr>
          <a:lstStyle/>
          <a:p>
            <a:pPr marL="0" indent="0">
              <a:buNone/>
            </a:pPr>
            <a:r>
              <a:rPr lang="en-US" sz="2100" b="1" u="sng" dirty="0"/>
              <a:t>About the Challenge:</a:t>
            </a:r>
          </a:p>
          <a:p>
            <a:r>
              <a:rPr lang="en-US" sz="2100" dirty="0"/>
              <a:t>With a partner, you will extract DNA from smashed strawberries!</a:t>
            </a:r>
          </a:p>
          <a:p>
            <a:endParaRPr lang="en-US" sz="2100" dirty="0"/>
          </a:p>
          <a:p>
            <a:pPr marL="0" indent="0">
              <a:buNone/>
            </a:pPr>
            <a:r>
              <a:rPr lang="en-US" sz="2100" b="1" u="sng" dirty="0"/>
              <a:t>Tips:</a:t>
            </a:r>
          </a:p>
          <a:p>
            <a:r>
              <a:rPr lang="en-US" sz="2100" dirty="0"/>
              <a:t>I will demonstrate each step in the DNA extraction and will ask you to copy what I have done</a:t>
            </a:r>
          </a:p>
          <a:p>
            <a:pPr lvl="0"/>
            <a:r>
              <a:rPr lang="en-US" sz="2100" dirty="0"/>
              <a:t>You must closely follow my directions during the challenge in order to be safe and for the extraction to work properly</a:t>
            </a:r>
          </a:p>
          <a:p>
            <a:pPr marL="0" indent="0" algn="ctr">
              <a:buNone/>
            </a:pPr>
            <a:endParaRPr lang="en-US" sz="1350" b="1" dirty="0"/>
          </a:p>
          <a:p>
            <a:pPr marL="0" indent="0" algn="ctr">
              <a:buNone/>
            </a:pPr>
            <a:r>
              <a:rPr lang="en-US" sz="1800" b="1" dirty="0"/>
              <a:t>LET’S GET STARTED!</a:t>
            </a:r>
          </a:p>
        </p:txBody>
      </p:sp>
    </p:spTree>
    <p:extLst>
      <p:ext uri="{BB962C8B-B14F-4D97-AF65-F5344CB8AC3E}">
        <p14:creationId xmlns:p14="http://schemas.microsoft.com/office/powerpoint/2010/main" val="2976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Strawberry Squish Instructions</a:t>
            </a:r>
          </a:p>
        </p:txBody>
      </p:sp>
      <p:sp>
        <p:nvSpPr>
          <p:cNvPr id="3" name="Content Placeholder 2"/>
          <p:cNvSpPr>
            <a:spLocks noGrp="1"/>
          </p:cNvSpPr>
          <p:nvPr>
            <p:ph idx="1"/>
          </p:nvPr>
        </p:nvSpPr>
        <p:spPr>
          <a:xfrm>
            <a:off x="841248" y="1527048"/>
            <a:ext cx="7561217" cy="2866687"/>
          </a:xfrm>
        </p:spPr>
        <p:txBody>
          <a:bodyPr lIns="0" tIns="0" rIns="0" bIns="0">
            <a:noAutofit/>
          </a:bodyPr>
          <a:lstStyle/>
          <a:p>
            <a:pPr marL="1038225" lvl="1" indent="-865585">
              <a:buNone/>
              <a:tabLst>
                <a:tab pos="1021556" algn="l"/>
              </a:tabLst>
            </a:pPr>
            <a:r>
              <a:rPr lang="en-US" sz="1800" b="1" dirty="0"/>
              <a:t>Step 1:</a:t>
            </a:r>
            <a:r>
              <a:rPr lang="en-US" sz="1800" dirty="0"/>
              <a:t> 	Transfer the ¼ tsp of </a:t>
            </a:r>
            <a:r>
              <a:rPr lang="en-US" sz="1800" dirty="0" err="1"/>
              <a:t>NaCl</a:t>
            </a:r>
            <a:r>
              <a:rPr lang="en-US" sz="1800" dirty="0"/>
              <a:t> (salt) from the test tube into the paper cup.</a:t>
            </a:r>
          </a:p>
          <a:p>
            <a:pPr marL="1038225" lvl="1" indent="-865585">
              <a:buNone/>
              <a:tabLst>
                <a:tab pos="1021556" algn="l"/>
              </a:tabLst>
            </a:pPr>
            <a:r>
              <a:rPr lang="en-US" sz="1800" b="1" dirty="0"/>
              <a:t>Step 2: </a:t>
            </a:r>
            <a:r>
              <a:rPr lang="en-US" sz="1800" dirty="0"/>
              <a:t>	Using the empty test tube, measure 45mL H2O &amp; pour into the paper cup.</a:t>
            </a:r>
          </a:p>
          <a:p>
            <a:pPr marL="1038225" lvl="1" indent="-865585">
              <a:buNone/>
              <a:tabLst>
                <a:tab pos="1021556" algn="l"/>
              </a:tabLst>
            </a:pPr>
            <a:r>
              <a:rPr lang="en-US" sz="1800" b="1" dirty="0"/>
              <a:t>Step 3:	</a:t>
            </a:r>
            <a:r>
              <a:rPr lang="en-US" sz="1800" dirty="0"/>
              <a:t>Add 5mL dish soap to paper cup. </a:t>
            </a:r>
          </a:p>
          <a:p>
            <a:pPr marL="1038225" lvl="1" indent="-865585">
              <a:buNone/>
              <a:tabLst>
                <a:tab pos="1021556" algn="l"/>
              </a:tabLst>
            </a:pPr>
            <a:r>
              <a:rPr lang="en-US" sz="1800" b="1" dirty="0"/>
              <a:t>Step 4:	</a:t>
            </a:r>
            <a:r>
              <a:rPr lang="en-US" sz="1800" dirty="0"/>
              <a:t>Using the stir stick, mix the solution in the paper cup.</a:t>
            </a:r>
          </a:p>
          <a:p>
            <a:pPr marL="1038225" lvl="1" indent="-865585">
              <a:buNone/>
              <a:tabLst>
                <a:tab pos="1021556" algn="l"/>
              </a:tabLst>
            </a:pPr>
            <a:r>
              <a:rPr lang="en-US" sz="1800" b="1" dirty="0"/>
              <a:t>Step 5:</a:t>
            </a:r>
            <a:r>
              <a:rPr lang="en-US" sz="1800" dirty="0"/>
              <a:t> 	Place the strawberry in the Ziploc bag.</a:t>
            </a:r>
          </a:p>
          <a:p>
            <a:pPr marL="1038225" lvl="1" indent="-865585">
              <a:buNone/>
              <a:tabLst>
                <a:tab pos="1021556" algn="l"/>
              </a:tabLst>
            </a:pPr>
            <a:r>
              <a:rPr lang="en-US" sz="1800" b="1" dirty="0"/>
              <a:t>Step 6:	</a:t>
            </a:r>
            <a:r>
              <a:rPr lang="en-US" sz="1800" dirty="0"/>
              <a:t>Pour the “Extraction Mixture” into the Ziploc bag with the strawberry.</a:t>
            </a:r>
          </a:p>
          <a:p>
            <a:pPr marL="1038225" lvl="1" indent="-865585">
              <a:buNone/>
              <a:tabLst>
                <a:tab pos="1021556" algn="l"/>
              </a:tabLst>
            </a:pPr>
            <a:r>
              <a:rPr lang="en-US" sz="1800" b="1" dirty="0"/>
              <a:t>Step 7: 	</a:t>
            </a:r>
            <a:r>
              <a:rPr lang="en-US" sz="1800" dirty="0"/>
              <a:t>Remove as much air as possible from the bag. Mash the fruit with your fingers </a:t>
            </a:r>
          </a:p>
          <a:p>
            <a:pPr lvl="1"/>
            <a:endParaRPr lang="en-US" sz="1800" dirty="0"/>
          </a:p>
        </p:txBody>
      </p:sp>
    </p:spTree>
    <p:extLst>
      <p:ext uri="{BB962C8B-B14F-4D97-AF65-F5344CB8AC3E}">
        <p14:creationId xmlns:p14="http://schemas.microsoft.com/office/powerpoint/2010/main" val="176447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527048"/>
            <a:ext cx="7077891" cy="2931741"/>
          </a:xfrm>
        </p:spPr>
        <p:txBody>
          <a:bodyPr lIns="0" tIns="0" rIns="0" bIns="0">
            <a:noAutofit/>
          </a:bodyPr>
          <a:lstStyle/>
          <a:p>
            <a:pPr marL="1038225" lvl="1" indent="-865585">
              <a:buNone/>
              <a:tabLst>
                <a:tab pos="1021556" algn="l"/>
              </a:tabLst>
            </a:pPr>
            <a:r>
              <a:rPr lang="en-US" sz="1750" b="1" dirty="0"/>
              <a:t>Step 8:</a:t>
            </a:r>
            <a:r>
              <a:rPr lang="en-US" sz="1750" dirty="0"/>
              <a:t>	One student holds the coffee filter over the paper cup. The other student pours the fruit pulp mixture from the Ziploc  onto the filter.  </a:t>
            </a:r>
            <a:r>
              <a:rPr lang="en-US" sz="1750" i="1" dirty="0"/>
              <a:t>Be patient! Try not to rip the wet filter.  </a:t>
            </a:r>
          </a:p>
          <a:p>
            <a:pPr marL="1038225" lvl="1" indent="-865585">
              <a:buNone/>
              <a:tabLst>
                <a:tab pos="1021556" algn="l"/>
              </a:tabLst>
            </a:pPr>
            <a:r>
              <a:rPr lang="en-US" sz="1750" b="1" dirty="0"/>
              <a:t>Step 9:</a:t>
            </a:r>
            <a:r>
              <a:rPr lang="en-US" sz="1750" dirty="0"/>
              <a:t> 	Transfer 35mL of the filtered liquid into the 50mL tube. </a:t>
            </a:r>
          </a:p>
          <a:p>
            <a:pPr marL="1038225" lvl="1" indent="-865585">
              <a:buNone/>
              <a:tabLst>
                <a:tab pos="1021556" algn="l"/>
              </a:tabLst>
            </a:pPr>
            <a:r>
              <a:rPr lang="en-US" sz="1750" b="1" dirty="0"/>
              <a:t>Step 10: 	</a:t>
            </a:r>
            <a:r>
              <a:rPr lang="en-US" sz="1750" dirty="0"/>
              <a:t>Get 5mL of isopropyl alcohol (IPA or rubbing alcohol) from cooler. Slowly transfer it into your 50mL test tube using a transfer pipette </a:t>
            </a:r>
            <a:r>
              <a:rPr lang="en-US" sz="1750" i="1" dirty="0"/>
              <a:t>Do not mix/shake! Gently squirt the IPA down the side of the test tube. </a:t>
            </a:r>
            <a:r>
              <a:rPr lang="en-US" sz="1750" dirty="0"/>
              <a:t>You should now have 40mL of liquid in your tube.</a:t>
            </a:r>
          </a:p>
          <a:p>
            <a:pPr marL="1038225" lvl="1" indent="-865585">
              <a:buNone/>
              <a:tabLst>
                <a:tab pos="1021556" algn="l"/>
              </a:tabLst>
            </a:pPr>
            <a:r>
              <a:rPr lang="en-US" sz="1750" b="1" dirty="0"/>
              <a:t>Step 11:</a:t>
            </a:r>
            <a:r>
              <a:rPr lang="en-US" sz="1750" dirty="0"/>
              <a:t> 	Look through the top layer (35-40 mL zone) of your test tube. You should see a white “stringy, gel-like” material. This is DNA!!</a:t>
            </a:r>
          </a:p>
        </p:txBody>
      </p:sp>
      <p:sp>
        <p:nvSpPr>
          <p:cNvPr id="6" name="Title 1">
            <a:extLst>
              <a:ext uri="{FF2B5EF4-FFF2-40B4-BE49-F238E27FC236}">
                <a16:creationId xmlns:a16="http://schemas.microsoft.com/office/drawing/2014/main" id="{6E619116-44B8-FF4B-A5CF-0B245D77E9C8}"/>
              </a:ext>
            </a:extLst>
          </p:cNvPr>
          <p:cNvSpPr txBox="1">
            <a:spLocks/>
          </p:cNvSpPr>
          <p:nvPr/>
        </p:nvSpPr>
        <p:spPr bwMode="auto">
          <a:xfrm>
            <a:off x="841248" y="667512"/>
            <a:ext cx="691808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300" b="1" kern="1200">
                <a:solidFill>
                  <a:srgbClr val="A0C13B"/>
                </a:solidFill>
                <a:latin typeface="Arial Rounded MT Bold" panose="020F0704030504030204" pitchFamily="34" charset="77"/>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r>
              <a:rPr lang="en-US" dirty="0"/>
              <a:t>Strawberry Squish Instructions</a:t>
            </a:r>
          </a:p>
        </p:txBody>
      </p:sp>
    </p:spTree>
    <p:extLst>
      <p:ext uri="{BB962C8B-B14F-4D97-AF65-F5344CB8AC3E}">
        <p14:creationId xmlns:p14="http://schemas.microsoft.com/office/powerpoint/2010/main" val="179733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0" rIns="0" bIns="0">
            <a:normAutofit/>
          </a:bodyPr>
          <a:lstStyle/>
          <a:p>
            <a:r>
              <a:rPr lang="en-US" sz="3375" b="1" dirty="0"/>
              <a:t>Reflection</a:t>
            </a:r>
          </a:p>
        </p:txBody>
      </p:sp>
      <p:sp>
        <p:nvSpPr>
          <p:cNvPr id="4" name="Content Placeholder 3">
            <a:extLst>
              <a:ext uri="{FF2B5EF4-FFF2-40B4-BE49-F238E27FC236}">
                <a16:creationId xmlns:a16="http://schemas.microsoft.com/office/drawing/2014/main" id="{C4AA4FE7-79AB-BD42-BB8D-43EF044E9D99}"/>
              </a:ext>
            </a:extLst>
          </p:cNvPr>
          <p:cNvSpPr>
            <a:spLocks noGrp="1"/>
          </p:cNvSpPr>
          <p:nvPr>
            <p:ph idx="1"/>
          </p:nvPr>
        </p:nvSpPr>
        <p:spPr>
          <a:xfrm>
            <a:off x="931817" y="1524761"/>
            <a:ext cx="7646126" cy="3038529"/>
          </a:xfrm>
        </p:spPr>
        <p:txBody>
          <a:bodyPr lIns="0" tIns="0" rIns="0" bIns="0"/>
          <a:lstStyle/>
          <a:p>
            <a:pPr marL="0" indent="0">
              <a:buNone/>
            </a:pPr>
            <a:r>
              <a:rPr lang="en-US" sz="2100" dirty="0"/>
              <a:t>Think about the following questions…</a:t>
            </a:r>
          </a:p>
          <a:p>
            <a:r>
              <a:rPr lang="en-US" sz="2100" dirty="0"/>
              <a:t>What did you learn about DNA? </a:t>
            </a:r>
          </a:p>
          <a:p>
            <a:r>
              <a:rPr lang="en-US" sz="2100" dirty="0"/>
              <a:t>What was difficult about understanding DNA sequencing and extracting the DNA from the strawberries?</a:t>
            </a:r>
          </a:p>
          <a:p>
            <a:r>
              <a:rPr lang="en-US" sz="2100" dirty="0"/>
              <a:t>What more would you like to learn about DNA and genes?</a:t>
            </a:r>
          </a:p>
          <a:p>
            <a:r>
              <a:rPr lang="en-US" sz="2100" dirty="0"/>
              <a:t>How do you think this activity relates to a career in Science? </a:t>
            </a:r>
          </a:p>
          <a:p>
            <a:r>
              <a:rPr lang="en-US" sz="2100" dirty="0"/>
              <a:t>Can you see yourself as a STEM</a:t>
            </a:r>
            <a:r>
              <a:rPr lang="en-US" sz="2100" baseline="30000" dirty="0"/>
              <a:t>2</a:t>
            </a:r>
            <a:r>
              <a:rPr lang="en-US" sz="2100" dirty="0"/>
              <a:t>D professional? Why or why not?</a:t>
            </a:r>
          </a:p>
          <a:p>
            <a:r>
              <a:rPr lang="en-US" sz="2100" dirty="0"/>
              <a:t>What would you need to do to make that happen? </a:t>
            </a:r>
          </a:p>
          <a:p>
            <a:endParaRPr lang="en-US" sz="2400" dirty="0"/>
          </a:p>
          <a:p>
            <a:endParaRPr lang="en-US" sz="2400" dirty="0"/>
          </a:p>
        </p:txBody>
      </p:sp>
    </p:spTree>
    <p:extLst>
      <p:ext uri="{BB962C8B-B14F-4D97-AF65-F5344CB8AC3E}">
        <p14:creationId xmlns:p14="http://schemas.microsoft.com/office/powerpoint/2010/main" val="202762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908" y="667512"/>
            <a:ext cx="7477933" cy="857250"/>
          </a:xfrm>
        </p:spPr>
        <p:txBody>
          <a:bodyPr>
            <a:normAutofit/>
          </a:bodyPr>
          <a:lstStyle/>
          <a:p>
            <a:r>
              <a:rPr lang="en-US" sz="3375" b="1" dirty="0"/>
              <a:t>What is STEM</a:t>
            </a:r>
            <a:r>
              <a:rPr lang="en-US" sz="3375" b="1" baseline="30000" dirty="0"/>
              <a:t>2</a:t>
            </a:r>
            <a:r>
              <a:rPr lang="en-US" sz="3375" b="1" dirty="0"/>
              <a:t>D?</a:t>
            </a:r>
          </a:p>
        </p:txBody>
      </p:sp>
      <p:sp>
        <p:nvSpPr>
          <p:cNvPr id="3" name="Content Placeholder 2"/>
          <p:cNvSpPr>
            <a:spLocks noGrp="1"/>
          </p:cNvSpPr>
          <p:nvPr>
            <p:ph idx="1"/>
          </p:nvPr>
        </p:nvSpPr>
        <p:spPr>
          <a:xfrm>
            <a:off x="836908" y="1387096"/>
            <a:ext cx="3830886" cy="3372411"/>
          </a:xfrm>
        </p:spPr>
        <p:txBody>
          <a:bodyPr>
            <a:noAutofit/>
          </a:bodyPr>
          <a:lstStyle/>
          <a:p>
            <a:pPr marL="0" indent="0">
              <a:spcBef>
                <a:spcPts val="168"/>
              </a:spcBef>
              <a:buNone/>
            </a:pPr>
            <a:r>
              <a:rPr lang="en-US" sz="3200" b="1" u="sng" dirty="0">
                <a:solidFill>
                  <a:srgbClr val="A0C13B"/>
                </a:solidFill>
              </a:rPr>
              <a:t>S</a:t>
            </a:r>
            <a:r>
              <a:rPr lang="en-US" sz="3200" dirty="0"/>
              <a:t>cience</a:t>
            </a:r>
          </a:p>
          <a:p>
            <a:pPr marL="0" indent="0">
              <a:spcBef>
                <a:spcPts val="168"/>
              </a:spcBef>
              <a:buNone/>
            </a:pPr>
            <a:r>
              <a:rPr lang="en-US" sz="3200" b="1" u="sng" dirty="0">
                <a:solidFill>
                  <a:srgbClr val="A0C13B"/>
                </a:solidFill>
              </a:rPr>
              <a:t>T</a:t>
            </a:r>
            <a:r>
              <a:rPr lang="en-US" sz="3200" dirty="0"/>
              <a:t>echnology</a:t>
            </a:r>
          </a:p>
          <a:p>
            <a:pPr marL="0" indent="0">
              <a:spcBef>
                <a:spcPts val="168"/>
              </a:spcBef>
              <a:buNone/>
            </a:pPr>
            <a:r>
              <a:rPr lang="en-US" sz="3200" b="1" u="sng" dirty="0">
                <a:solidFill>
                  <a:srgbClr val="A0C13B"/>
                </a:solidFill>
              </a:rPr>
              <a:t>E</a:t>
            </a:r>
            <a:r>
              <a:rPr lang="en-US" sz="3200" dirty="0"/>
              <a:t>ngineering</a:t>
            </a:r>
          </a:p>
          <a:p>
            <a:pPr marL="0" indent="0">
              <a:spcBef>
                <a:spcPts val="168"/>
              </a:spcBef>
              <a:buNone/>
            </a:pPr>
            <a:r>
              <a:rPr lang="en-US" sz="3200" b="1" u="sng" dirty="0">
                <a:solidFill>
                  <a:srgbClr val="A0C13B"/>
                </a:solidFill>
              </a:rPr>
              <a:t>M</a:t>
            </a:r>
            <a:r>
              <a:rPr lang="en-US" sz="3200" dirty="0"/>
              <a:t>ath</a:t>
            </a:r>
          </a:p>
          <a:p>
            <a:pPr marL="0" indent="0">
              <a:spcBef>
                <a:spcPts val="168"/>
              </a:spcBef>
              <a:buNone/>
            </a:pPr>
            <a:r>
              <a:rPr lang="en-US" sz="3200" b="1" u="sng" dirty="0">
                <a:solidFill>
                  <a:srgbClr val="A0C13B"/>
                </a:solidFill>
              </a:rPr>
              <a:t>M</a:t>
            </a:r>
            <a:r>
              <a:rPr lang="en-US" sz="3200" dirty="0"/>
              <a:t>anufacturing</a:t>
            </a:r>
          </a:p>
          <a:p>
            <a:pPr marL="0" indent="0">
              <a:spcBef>
                <a:spcPts val="168"/>
              </a:spcBef>
              <a:buNone/>
            </a:pPr>
            <a:r>
              <a:rPr lang="en-US" sz="3200" b="1" u="sng" dirty="0">
                <a:solidFill>
                  <a:srgbClr val="A0C13B"/>
                </a:solidFill>
              </a:rPr>
              <a:t>D</a:t>
            </a:r>
            <a:r>
              <a:rPr lang="en-US" sz="3200" dirty="0"/>
              <a:t>esign</a:t>
            </a:r>
          </a:p>
        </p:txBody>
      </p:sp>
      <p:pic>
        <p:nvPicPr>
          <p:cNvPr id="10" name="Picture 9">
            <a:extLst>
              <a:ext uri="{FF2B5EF4-FFF2-40B4-BE49-F238E27FC236}">
                <a16:creationId xmlns:a16="http://schemas.microsoft.com/office/drawing/2014/main" id="{D99281E4-3F1D-D240-9E9D-5E3AC80675B8}"/>
              </a:ext>
            </a:extLst>
          </p:cNvPr>
          <p:cNvPicPr>
            <a:picLocks noChangeAspect="1"/>
          </p:cNvPicPr>
          <p:nvPr/>
        </p:nvPicPr>
        <p:blipFill rotWithShape="1">
          <a:blip r:embed="rId3">
            <a:extLst>
              <a:ext uri="{28A0092B-C50C-407E-A947-70E740481C1C}">
                <a14:useLocalDpi xmlns:a14="http://schemas.microsoft.com/office/drawing/2010/main" val="0"/>
              </a:ext>
            </a:extLst>
          </a:blip>
          <a:srcRect l="26368" t="29813" r="18291" b="20580"/>
          <a:stretch/>
        </p:blipFill>
        <p:spPr>
          <a:xfrm>
            <a:off x="7047404" y="2247683"/>
            <a:ext cx="1242173" cy="1113487"/>
          </a:xfrm>
          <a:prstGeom prst="rect">
            <a:avLst/>
          </a:prstGeom>
        </p:spPr>
      </p:pic>
      <p:pic>
        <p:nvPicPr>
          <p:cNvPr id="11" name="Picture 10">
            <a:extLst>
              <a:ext uri="{FF2B5EF4-FFF2-40B4-BE49-F238E27FC236}">
                <a16:creationId xmlns:a16="http://schemas.microsoft.com/office/drawing/2014/main" id="{2B68346A-B533-D74B-937D-B652CA4DC4AF}"/>
              </a:ext>
            </a:extLst>
          </p:cNvPr>
          <p:cNvPicPr>
            <a:picLocks noChangeAspect="1"/>
          </p:cNvPicPr>
          <p:nvPr/>
        </p:nvPicPr>
        <p:blipFill rotWithShape="1">
          <a:blip r:embed="rId4">
            <a:extLst>
              <a:ext uri="{28A0092B-C50C-407E-A947-70E740481C1C}">
                <a14:useLocalDpi xmlns:a14="http://schemas.microsoft.com/office/drawing/2010/main" val="0"/>
              </a:ext>
            </a:extLst>
          </a:blip>
          <a:srcRect l="21907" t="17990" r="22476" b="17590"/>
          <a:stretch/>
        </p:blipFill>
        <p:spPr>
          <a:xfrm>
            <a:off x="4514785" y="1023876"/>
            <a:ext cx="1467891" cy="1700231"/>
          </a:xfrm>
          <a:prstGeom prst="rect">
            <a:avLst/>
          </a:prstGeom>
        </p:spPr>
      </p:pic>
      <p:pic>
        <p:nvPicPr>
          <p:cNvPr id="12" name="Picture 11">
            <a:extLst>
              <a:ext uri="{FF2B5EF4-FFF2-40B4-BE49-F238E27FC236}">
                <a16:creationId xmlns:a16="http://schemas.microsoft.com/office/drawing/2014/main" id="{B5BB9F51-5779-1A46-8E26-8FFCD3E484DC}"/>
              </a:ext>
            </a:extLst>
          </p:cNvPr>
          <p:cNvPicPr>
            <a:picLocks noChangeAspect="1"/>
          </p:cNvPicPr>
          <p:nvPr/>
        </p:nvPicPr>
        <p:blipFill rotWithShape="1">
          <a:blip r:embed="rId5">
            <a:extLst>
              <a:ext uri="{28A0092B-C50C-407E-A947-70E740481C1C}">
                <a14:useLocalDpi xmlns:a14="http://schemas.microsoft.com/office/drawing/2010/main" val="0"/>
              </a:ext>
            </a:extLst>
          </a:blip>
          <a:srcRect l="28317" t="11408" r="25280" b="14005"/>
          <a:stretch/>
        </p:blipFill>
        <p:spPr>
          <a:xfrm>
            <a:off x="5893390" y="2081606"/>
            <a:ext cx="834491" cy="1340890"/>
          </a:xfrm>
          <a:prstGeom prst="rect">
            <a:avLst/>
          </a:prstGeom>
        </p:spPr>
      </p:pic>
      <p:pic>
        <p:nvPicPr>
          <p:cNvPr id="13" name="Picture 12">
            <a:extLst>
              <a:ext uri="{FF2B5EF4-FFF2-40B4-BE49-F238E27FC236}">
                <a16:creationId xmlns:a16="http://schemas.microsoft.com/office/drawing/2014/main" id="{7EEEC580-C46E-4948-B4BC-50D5B4022708}"/>
              </a:ext>
            </a:extLst>
          </p:cNvPr>
          <p:cNvPicPr>
            <a:picLocks noChangeAspect="1"/>
          </p:cNvPicPr>
          <p:nvPr/>
        </p:nvPicPr>
        <p:blipFill rotWithShape="1">
          <a:blip r:embed="rId6">
            <a:extLst>
              <a:ext uri="{28A0092B-C50C-407E-A947-70E740481C1C}">
                <a14:useLocalDpi xmlns:a14="http://schemas.microsoft.com/office/drawing/2010/main" val="0"/>
              </a:ext>
            </a:extLst>
          </a:blip>
          <a:srcRect l="22538" t="22090" r="22067" b="18370"/>
          <a:stretch/>
        </p:blipFill>
        <p:spPr>
          <a:xfrm>
            <a:off x="6253185" y="1009920"/>
            <a:ext cx="1129265" cy="1213387"/>
          </a:xfrm>
          <a:prstGeom prst="rect">
            <a:avLst/>
          </a:prstGeom>
        </p:spPr>
      </p:pic>
      <p:pic>
        <p:nvPicPr>
          <p:cNvPr id="14" name="Picture 13">
            <a:extLst>
              <a:ext uri="{FF2B5EF4-FFF2-40B4-BE49-F238E27FC236}">
                <a16:creationId xmlns:a16="http://schemas.microsoft.com/office/drawing/2014/main" id="{F0006B13-3AC7-8448-AF98-DA0AAD0B5143}"/>
              </a:ext>
            </a:extLst>
          </p:cNvPr>
          <p:cNvPicPr>
            <a:picLocks noChangeAspect="1"/>
          </p:cNvPicPr>
          <p:nvPr/>
        </p:nvPicPr>
        <p:blipFill rotWithShape="1">
          <a:blip r:embed="rId7">
            <a:extLst>
              <a:ext uri="{28A0092B-C50C-407E-A947-70E740481C1C}">
                <a14:useLocalDpi xmlns:a14="http://schemas.microsoft.com/office/drawing/2010/main" val="0"/>
              </a:ext>
            </a:extLst>
          </a:blip>
          <a:srcRect l="30158" t="23830" r="20007" b="23698"/>
          <a:stretch/>
        </p:blipFill>
        <p:spPr>
          <a:xfrm>
            <a:off x="4590325" y="2676006"/>
            <a:ext cx="1392383" cy="1465555"/>
          </a:xfrm>
          <a:prstGeom prst="rect">
            <a:avLst/>
          </a:prstGeom>
        </p:spPr>
      </p:pic>
      <p:pic>
        <p:nvPicPr>
          <p:cNvPr id="15" name="Picture 14">
            <a:extLst>
              <a:ext uri="{FF2B5EF4-FFF2-40B4-BE49-F238E27FC236}">
                <a16:creationId xmlns:a16="http://schemas.microsoft.com/office/drawing/2014/main" id="{C2FE693A-5624-154B-A172-5423E1253448}"/>
              </a:ext>
            </a:extLst>
          </p:cNvPr>
          <p:cNvPicPr>
            <a:picLocks noChangeAspect="1"/>
          </p:cNvPicPr>
          <p:nvPr/>
        </p:nvPicPr>
        <p:blipFill rotWithShape="1">
          <a:blip r:embed="rId8">
            <a:extLst>
              <a:ext uri="{28A0092B-C50C-407E-A947-70E740481C1C}">
                <a14:useLocalDpi xmlns:a14="http://schemas.microsoft.com/office/drawing/2010/main" val="0"/>
              </a:ext>
            </a:extLst>
          </a:blip>
          <a:srcRect l="26863" t="23670" r="18181" b="26681"/>
          <a:stretch/>
        </p:blipFill>
        <p:spPr>
          <a:xfrm>
            <a:off x="6074116" y="3219469"/>
            <a:ext cx="1418193" cy="1280802"/>
          </a:xfrm>
          <a:prstGeom prst="rect">
            <a:avLst/>
          </a:prstGeom>
        </p:spPr>
      </p:pic>
    </p:spTree>
    <p:extLst>
      <p:ext uri="{BB962C8B-B14F-4D97-AF65-F5344CB8AC3E}">
        <p14:creationId xmlns:p14="http://schemas.microsoft.com/office/powerpoint/2010/main" val="141657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9" y="1524762"/>
            <a:ext cx="7495032" cy="2659380"/>
          </a:xfrm>
        </p:spPr>
        <p:txBody>
          <a:bodyPr>
            <a:normAutofit/>
          </a:bodyPr>
          <a:lstStyle/>
          <a:p>
            <a:r>
              <a:rPr lang="en-US" sz="2475" dirty="0"/>
              <a:t>Introductions</a:t>
            </a:r>
          </a:p>
          <a:p>
            <a:r>
              <a:rPr lang="en-US" sz="2475" dirty="0"/>
              <a:t>Science in the World of Work </a:t>
            </a:r>
          </a:p>
          <a:p>
            <a:r>
              <a:rPr lang="en-US" sz="2475" dirty="0"/>
              <a:t>All About DNA</a:t>
            </a:r>
          </a:p>
          <a:p>
            <a:r>
              <a:rPr lang="en-US" sz="2475" dirty="0"/>
              <a:t>Small Group Activity: Strawberry Squish Challenge</a:t>
            </a:r>
          </a:p>
          <a:p>
            <a:r>
              <a:rPr lang="en-US" sz="2475" dirty="0"/>
              <a:t>Reflection</a:t>
            </a:r>
          </a:p>
        </p:txBody>
      </p:sp>
      <p:sp>
        <p:nvSpPr>
          <p:cNvPr id="5" name="Title 4">
            <a:extLst>
              <a:ext uri="{FF2B5EF4-FFF2-40B4-BE49-F238E27FC236}">
                <a16:creationId xmlns:a16="http://schemas.microsoft.com/office/drawing/2014/main" id="{24AC28E8-A70D-7545-8795-F74780CB9B8B}"/>
              </a:ext>
            </a:extLst>
          </p:cNvPr>
          <p:cNvSpPr>
            <a:spLocks noGrp="1"/>
          </p:cNvSpPr>
          <p:nvPr>
            <p:ph type="title"/>
          </p:nvPr>
        </p:nvSpPr>
        <p:spPr/>
        <p:txBody>
          <a:bodyPr/>
          <a:lstStyle/>
          <a:p>
            <a:r>
              <a:rPr lang="en-US" dirty="0"/>
              <a:t>Today’s Plan</a:t>
            </a:r>
          </a:p>
        </p:txBody>
      </p:sp>
    </p:spTree>
    <p:extLst>
      <p:ext uri="{BB962C8B-B14F-4D97-AF65-F5344CB8AC3E}">
        <p14:creationId xmlns:p14="http://schemas.microsoft.com/office/powerpoint/2010/main" val="130293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527048"/>
            <a:ext cx="4801905" cy="2659380"/>
          </a:xfrm>
        </p:spPr>
        <p:txBody>
          <a:bodyPr>
            <a:noAutofit/>
          </a:bodyPr>
          <a:lstStyle/>
          <a:p>
            <a:r>
              <a:rPr lang="en-US" sz="2475" dirty="0"/>
              <a:t>How do you think science</a:t>
            </a:r>
            <a:r>
              <a:rPr lang="en-US" sz="2475" b="1" dirty="0"/>
              <a:t> </a:t>
            </a:r>
            <a:r>
              <a:rPr lang="en-US" sz="2475" dirty="0"/>
              <a:t>is used every day in the workplace?</a:t>
            </a:r>
          </a:p>
          <a:p>
            <a:r>
              <a:rPr lang="en-US" sz="2475" dirty="0"/>
              <a:t>What kinds of careers do you think people with an interest, aptitude for, or degree science would have?</a:t>
            </a:r>
          </a:p>
        </p:txBody>
      </p:sp>
      <p:sp>
        <p:nvSpPr>
          <p:cNvPr id="5" name="Title 4">
            <a:extLst>
              <a:ext uri="{FF2B5EF4-FFF2-40B4-BE49-F238E27FC236}">
                <a16:creationId xmlns:a16="http://schemas.microsoft.com/office/drawing/2014/main" id="{BC8FAA89-9B8E-2940-A62B-13BCC0DA202D}"/>
              </a:ext>
            </a:extLst>
          </p:cNvPr>
          <p:cNvSpPr>
            <a:spLocks noGrp="1"/>
          </p:cNvSpPr>
          <p:nvPr>
            <p:ph type="title"/>
          </p:nvPr>
        </p:nvSpPr>
        <p:spPr/>
        <p:txBody>
          <a:bodyPr/>
          <a:lstStyle/>
          <a:p>
            <a:r>
              <a:rPr lang="en-US" dirty="0"/>
              <a:t>Science in the World of Work </a:t>
            </a:r>
          </a:p>
        </p:txBody>
      </p:sp>
      <p:pic>
        <p:nvPicPr>
          <p:cNvPr id="4" name="Picture 3">
            <a:extLst>
              <a:ext uri="{FF2B5EF4-FFF2-40B4-BE49-F238E27FC236}">
                <a16:creationId xmlns:a16="http://schemas.microsoft.com/office/drawing/2014/main" id="{A2A200A7-7F6D-684C-801F-F373A3C14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912" y="1571652"/>
            <a:ext cx="2568488" cy="2570172"/>
          </a:xfrm>
          <a:prstGeom prst="rect">
            <a:avLst/>
          </a:prstGeom>
        </p:spPr>
      </p:pic>
    </p:spTree>
    <p:extLst>
      <p:ext uri="{BB962C8B-B14F-4D97-AF65-F5344CB8AC3E}">
        <p14:creationId xmlns:p14="http://schemas.microsoft.com/office/powerpoint/2010/main" val="53883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C3ACE7-FE5B-9942-AED2-CF0A76195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3679">
            <a:off x="5344058" y="1271951"/>
            <a:ext cx="1694855" cy="4916375"/>
          </a:xfrm>
          <a:prstGeom prst="rect">
            <a:avLst/>
          </a:prstGeom>
        </p:spPr>
      </p:pic>
      <p:pic>
        <p:nvPicPr>
          <p:cNvPr id="7" name="Picture 6">
            <a:extLst>
              <a:ext uri="{FF2B5EF4-FFF2-40B4-BE49-F238E27FC236}">
                <a16:creationId xmlns:a16="http://schemas.microsoft.com/office/drawing/2014/main" id="{B1A2D14E-3CB3-F742-A5E1-EB2409D32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1607">
            <a:off x="7317726" y="1122918"/>
            <a:ext cx="1792929" cy="5214438"/>
          </a:xfrm>
          <a:prstGeom prst="rect">
            <a:avLst/>
          </a:prstGeom>
        </p:spPr>
      </p:pic>
      <p:sp>
        <p:nvSpPr>
          <p:cNvPr id="8" name="Title 1">
            <a:extLst>
              <a:ext uri="{FF2B5EF4-FFF2-40B4-BE49-F238E27FC236}">
                <a16:creationId xmlns:a16="http://schemas.microsoft.com/office/drawing/2014/main" id="{34F08261-B3A9-534D-B66B-B9CFCC69F411}"/>
              </a:ext>
            </a:extLst>
          </p:cNvPr>
          <p:cNvSpPr txBox="1">
            <a:spLocks/>
          </p:cNvSpPr>
          <p:nvPr/>
        </p:nvSpPr>
        <p:spPr>
          <a:xfrm>
            <a:off x="449451" y="1709739"/>
            <a:ext cx="4417017" cy="862012"/>
          </a:xfrm>
          <a:prstGeom prst="rect">
            <a:avLst/>
          </a:prstGeom>
        </p:spPr>
        <p:txBody>
          <a:bodyPr>
            <a:normAutofit/>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algn="l"/>
            <a:r>
              <a:rPr lang="en-US" sz="4800" b="1" dirty="0">
                <a:solidFill>
                  <a:srgbClr val="A0C13B"/>
                </a:solidFill>
                <a:latin typeface="Arial Rounded MT Bold" panose="020F0704030504030204" pitchFamily="34" charset="77"/>
              </a:rPr>
              <a:t>Tell My Story</a:t>
            </a:r>
          </a:p>
        </p:txBody>
      </p:sp>
    </p:spTree>
    <p:extLst>
      <p:ext uri="{BB962C8B-B14F-4D97-AF65-F5344CB8AC3E}">
        <p14:creationId xmlns:p14="http://schemas.microsoft.com/office/powerpoint/2010/main" val="690878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A60B-80D5-9B49-9A4C-A631FE982652}"/>
              </a:ext>
            </a:extLst>
          </p:cNvPr>
          <p:cNvSpPr>
            <a:spLocks noGrp="1"/>
          </p:cNvSpPr>
          <p:nvPr>
            <p:ph type="title"/>
          </p:nvPr>
        </p:nvSpPr>
        <p:spPr>
          <a:xfrm>
            <a:off x="841248" y="667512"/>
            <a:ext cx="7466729" cy="857250"/>
          </a:xfrm>
        </p:spPr>
        <p:txBody>
          <a:bodyPr/>
          <a:lstStyle/>
          <a:p>
            <a:r>
              <a:rPr lang="en-US" b="1" dirty="0"/>
              <a:t>My Story (delete if not using)</a:t>
            </a:r>
          </a:p>
        </p:txBody>
      </p:sp>
    </p:spTree>
    <p:extLst>
      <p:ext uri="{BB962C8B-B14F-4D97-AF65-F5344CB8AC3E}">
        <p14:creationId xmlns:p14="http://schemas.microsoft.com/office/powerpoint/2010/main" val="286375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C3ACE7-FE5B-9942-AED2-CF0A76195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3679">
            <a:off x="4398661" y="1271951"/>
            <a:ext cx="1694855" cy="4916375"/>
          </a:xfrm>
          <a:prstGeom prst="rect">
            <a:avLst/>
          </a:prstGeom>
        </p:spPr>
      </p:pic>
      <p:sp>
        <p:nvSpPr>
          <p:cNvPr id="8" name="Title 1">
            <a:extLst>
              <a:ext uri="{FF2B5EF4-FFF2-40B4-BE49-F238E27FC236}">
                <a16:creationId xmlns:a16="http://schemas.microsoft.com/office/drawing/2014/main" id="{34F08261-B3A9-534D-B66B-B9CFCC69F411}"/>
              </a:ext>
            </a:extLst>
          </p:cNvPr>
          <p:cNvSpPr txBox="1">
            <a:spLocks/>
          </p:cNvSpPr>
          <p:nvPr/>
        </p:nvSpPr>
        <p:spPr>
          <a:xfrm>
            <a:off x="449451" y="1709739"/>
            <a:ext cx="4417017" cy="862012"/>
          </a:xfrm>
          <a:prstGeom prst="rect">
            <a:avLst/>
          </a:prstGeom>
        </p:spPr>
        <p:txBody>
          <a:bodyPr>
            <a:normAutofit/>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algn="l"/>
            <a:r>
              <a:rPr lang="en-US" sz="4800" b="1" dirty="0">
                <a:solidFill>
                  <a:srgbClr val="A0C13B"/>
                </a:solidFill>
                <a:latin typeface="Arial Rounded MT Bold" panose="020F0704030504030204" pitchFamily="34" charset="77"/>
              </a:rPr>
              <a:t>DNA</a:t>
            </a:r>
          </a:p>
        </p:txBody>
      </p:sp>
      <p:pic>
        <p:nvPicPr>
          <p:cNvPr id="5" name="Picture 4">
            <a:extLst>
              <a:ext uri="{FF2B5EF4-FFF2-40B4-BE49-F238E27FC236}">
                <a16:creationId xmlns:a16="http://schemas.microsoft.com/office/drawing/2014/main" id="{1C0C7267-50B1-664A-B061-526F3A781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05423">
            <a:off x="6506289" y="1062946"/>
            <a:ext cx="1777450" cy="4739867"/>
          </a:xfrm>
          <a:prstGeom prst="rect">
            <a:avLst/>
          </a:prstGeom>
        </p:spPr>
      </p:pic>
    </p:spTree>
    <p:extLst>
      <p:ext uri="{BB962C8B-B14F-4D97-AF65-F5344CB8AC3E}">
        <p14:creationId xmlns:p14="http://schemas.microsoft.com/office/powerpoint/2010/main" val="856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00FA-1CDA-4886-81A6-0F9A427D3241}"/>
              </a:ext>
            </a:extLst>
          </p:cNvPr>
          <p:cNvSpPr>
            <a:spLocks noGrp="1"/>
          </p:cNvSpPr>
          <p:nvPr>
            <p:ph type="title"/>
          </p:nvPr>
        </p:nvSpPr>
        <p:spPr/>
        <p:txBody>
          <a:bodyPr/>
          <a:lstStyle/>
          <a:p>
            <a:r>
              <a:rPr lang="en-US" b="1" dirty="0"/>
              <a:t>What is DNA?</a:t>
            </a:r>
          </a:p>
        </p:txBody>
      </p:sp>
      <p:sp>
        <p:nvSpPr>
          <p:cNvPr id="5" name="Content Placeholder 4">
            <a:extLst>
              <a:ext uri="{FF2B5EF4-FFF2-40B4-BE49-F238E27FC236}">
                <a16:creationId xmlns:a16="http://schemas.microsoft.com/office/drawing/2014/main" id="{8974B339-7963-AA44-90B9-637D9E58AD92}"/>
              </a:ext>
            </a:extLst>
          </p:cNvPr>
          <p:cNvSpPr>
            <a:spLocks noGrp="1"/>
          </p:cNvSpPr>
          <p:nvPr>
            <p:ph idx="1"/>
          </p:nvPr>
        </p:nvSpPr>
        <p:spPr>
          <a:xfrm>
            <a:off x="841249" y="1527048"/>
            <a:ext cx="4075308" cy="2659380"/>
          </a:xfrm>
        </p:spPr>
        <p:txBody>
          <a:bodyPr/>
          <a:lstStyle/>
          <a:p>
            <a:r>
              <a:rPr lang="en-US" sz="1800" dirty="0"/>
              <a:t>DNA = deoxyribonucleic acid</a:t>
            </a:r>
          </a:p>
          <a:p>
            <a:r>
              <a:rPr lang="en-US" sz="1800" dirty="0"/>
              <a:t>Hereditary material in humans and almost all other organisms</a:t>
            </a:r>
          </a:p>
          <a:p>
            <a:r>
              <a:rPr lang="en-US" sz="1800" dirty="0"/>
              <a:t>Nearly every cell in a person’s body has the same DNA</a:t>
            </a:r>
          </a:p>
          <a:p>
            <a:r>
              <a:rPr lang="en-US" sz="1800" dirty="0"/>
              <a:t>Most DNA is located in the cell nucleus (where it is called nuclear DNA)</a:t>
            </a:r>
          </a:p>
          <a:p>
            <a:endParaRPr lang="en-US" sz="2400" dirty="0"/>
          </a:p>
          <a:p>
            <a:endParaRPr lang="en-US" sz="2400" dirty="0"/>
          </a:p>
        </p:txBody>
      </p:sp>
      <p:sp>
        <p:nvSpPr>
          <p:cNvPr id="4" name="Rectangle 3">
            <a:extLst>
              <a:ext uri="{FF2B5EF4-FFF2-40B4-BE49-F238E27FC236}">
                <a16:creationId xmlns:a16="http://schemas.microsoft.com/office/drawing/2014/main" id="{A2018E3F-E50E-4C66-9A4C-85B07F51C160}"/>
              </a:ext>
            </a:extLst>
          </p:cNvPr>
          <p:cNvSpPr/>
          <p:nvPr/>
        </p:nvSpPr>
        <p:spPr>
          <a:xfrm>
            <a:off x="4499103" y="4670584"/>
            <a:ext cx="4175951" cy="369332"/>
          </a:xfrm>
          <a:prstGeom prst="rect">
            <a:avLst/>
          </a:prstGeom>
        </p:spPr>
        <p:txBody>
          <a:bodyPr wrap="none">
            <a:spAutoFit/>
          </a:bodyPr>
          <a:lstStyle/>
          <a:p>
            <a:r>
              <a:rPr lang="en-US" dirty="0">
                <a:solidFill>
                  <a:schemeClr val="bg1"/>
                </a:solidFill>
              </a:rPr>
              <a:t>https://ghr.nlm.nih.gov/primer/basics/dna</a:t>
            </a:r>
          </a:p>
        </p:txBody>
      </p:sp>
      <p:pic>
        <p:nvPicPr>
          <p:cNvPr id="6" name="Picture 5">
            <a:extLst>
              <a:ext uri="{FF2B5EF4-FFF2-40B4-BE49-F238E27FC236}">
                <a16:creationId xmlns:a16="http://schemas.microsoft.com/office/drawing/2014/main" id="{5309FA5C-7480-FF4B-B188-9216DE5A8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369" y="1524762"/>
            <a:ext cx="3688100" cy="2707975"/>
          </a:xfrm>
          <a:prstGeom prst="rect">
            <a:avLst/>
          </a:prstGeom>
        </p:spPr>
      </p:pic>
    </p:spTree>
    <p:extLst>
      <p:ext uri="{BB962C8B-B14F-4D97-AF65-F5344CB8AC3E}">
        <p14:creationId xmlns:p14="http://schemas.microsoft.com/office/powerpoint/2010/main" val="61322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A is a double helix formed by base pairs attached to a sugar-phosphate backbone.">
            <a:extLst>
              <a:ext uri="{FF2B5EF4-FFF2-40B4-BE49-F238E27FC236}">
                <a16:creationId xmlns:a16="http://schemas.microsoft.com/office/drawing/2014/main" id="{7CEA66E0-DA3E-4BEF-95F0-DCA9B9C8A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635" y="682855"/>
            <a:ext cx="3777789" cy="37777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A7C624-DFC7-4E9B-B9F1-DB76DE851898}"/>
              </a:ext>
            </a:extLst>
          </p:cNvPr>
          <p:cNvSpPr>
            <a:spLocks noGrp="1"/>
          </p:cNvSpPr>
          <p:nvPr>
            <p:ph type="title"/>
          </p:nvPr>
        </p:nvSpPr>
        <p:spPr>
          <a:xfrm>
            <a:off x="841248" y="667512"/>
            <a:ext cx="3310747" cy="857250"/>
          </a:xfrm>
        </p:spPr>
        <p:txBody>
          <a:bodyPr/>
          <a:lstStyle/>
          <a:p>
            <a:r>
              <a:rPr lang="en-US" dirty="0"/>
              <a:t>Human DNA </a:t>
            </a:r>
          </a:p>
        </p:txBody>
      </p:sp>
      <p:sp>
        <p:nvSpPr>
          <p:cNvPr id="3" name="Content Placeholder 2">
            <a:extLst>
              <a:ext uri="{FF2B5EF4-FFF2-40B4-BE49-F238E27FC236}">
                <a16:creationId xmlns:a16="http://schemas.microsoft.com/office/drawing/2014/main" id="{68C31FA0-BB49-4F81-B173-C02366C53C24}"/>
              </a:ext>
            </a:extLst>
          </p:cNvPr>
          <p:cNvSpPr>
            <a:spLocks noGrp="1"/>
          </p:cNvSpPr>
          <p:nvPr>
            <p:ph idx="1"/>
          </p:nvPr>
        </p:nvSpPr>
        <p:spPr>
          <a:xfrm>
            <a:off x="841248" y="1524762"/>
            <a:ext cx="3157315" cy="1046988"/>
          </a:xfrm>
        </p:spPr>
        <p:txBody>
          <a:bodyPr/>
          <a:lstStyle/>
          <a:p>
            <a:pPr marL="0" indent="0">
              <a:buNone/>
            </a:pPr>
            <a:r>
              <a:rPr lang="en-US" dirty="0"/>
              <a:t>Consists of about </a:t>
            </a:r>
            <a:br>
              <a:rPr lang="en-US" dirty="0"/>
            </a:br>
            <a:r>
              <a:rPr lang="en-US" b="1" dirty="0"/>
              <a:t>3 billion bases</a:t>
            </a:r>
          </a:p>
        </p:txBody>
      </p:sp>
    </p:spTree>
    <p:extLst>
      <p:ext uri="{BB962C8B-B14F-4D97-AF65-F5344CB8AC3E}">
        <p14:creationId xmlns:p14="http://schemas.microsoft.com/office/powerpoint/2010/main" val="4042239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81EBC8-020B-4025-811A-14F9B3E33EBA}">
  <ds:schemaRefs>
    <ds:schemaRef ds:uri="http://schemas.microsoft.com/sharepoint/v3/contenttype/forms"/>
  </ds:schemaRefs>
</ds:datastoreItem>
</file>

<file path=customXml/itemProps2.xml><?xml version="1.0" encoding="utf-8"?>
<ds:datastoreItem xmlns:ds="http://schemas.openxmlformats.org/officeDocument/2006/customXml" ds:itemID="{9B2AFC5F-4069-49F7-AE59-C175FCC748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3ec2-66d3-4ef5-8807-a2c006e69374"/>
    <ds:schemaRef ds:uri="adc816b1-d756-4632-a449-b11038f588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6B3FE6-B5B4-4AC1-AE38-1D94C983243D}">
  <ds:schemaRefs>
    <ds:schemaRef ds:uri="http://schemas.microsoft.com/office/2006/metadata/properties"/>
    <ds:schemaRef ds:uri="http://schemas.microsoft.com/office/infopath/2007/PartnerControls"/>
    <ds:schemaRef ds:uri="db233ec2-66d3-4ef5-8807-a2c006e69374"/>
    <ds:schemaRef ds:uri="adc816b1-d756-4632-a449-b11038f588a1"/>
  </ds:schemaRefs>
</ds:datastoreItem>
</file>

<file path=docProps/app.xml><?xml version="1.0" encoding="utf-8"?>
<Properties xmlns="http://schemas.openxmlformats.org/officeDocument/2006/extended-properties" xmlns:vt="http://schemas.openxmlformats.org/officeDocument/2006/docPropsVTypes">
  <TotalTime>6154</TotalTime>
  <Words>1184</Words>
  <Application>Microsoft Office PowerPoint</Application>
  <PresentationFormat>On-screen Show (16:9)</PresentationFormat>
  <Paragraphs>119</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Strawberry Squish STEM2D Topics: Science</vt:lpstr>
      <vt:lpstr>What is STEM2D?</vt:lpstr>
      <vt:lpstr>Today’s Plan</vt:lpstr>
      <vt:lpstr>Science in the World of Work </vt:lpstr>
      <vt:lpstr>PowerPoint Presentation</vt:lpstr>
      <vt:lpstr>My Story (delete if not using)</vt:lpstr>
      <vt:lpstr>PowerPoint Presentation</vt:lpstr>
      <vt:lpstr>What is DNA?</vt:lpstr>
      <vt:lpstr>Human DNA </vt:lpstr>
      <vt:lpstr>What Does DNA Do?</vt:lpstr>
      <vt:lpstr>How are DNA Sequences Used  to Make Proteins?</vt:lpstr>
      <vt:lpstr>Protein Synthesis</vt:lpstr>
      <vt:lpstr>How Many Chromosomes?</vt:lpstr>
      <vt:lpstr>Strawberry Squish Challenge</vt:lpstr>
      <vt:lpstr>Strawberry Squish Instructions</vt:lpstr>
      <vt:lpstr>PowerPoint Presentation</vt:lpstr>
      <vt:lpstr>Reflection</vt:lpstr>
    </vt:vector>
  </TitlesOfParts>
  <Company>Johnson &amp;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Sorichillo, Elizabeth [JRDUS]</dc:creator>
  <cp:lastModifiedBy>Deanna Saab</cp:lastModifiedBy>
  <cp:revision>108</cp:revision>
  <dcterms:created xsi:type="dcterms:W3CDTF">2014-03-19T18:17:51Z</dcterms:created>
  <dcterms:modified xsi:type="dcterms:W3CDTF">2026-02-23T18:20:18Z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y fmtid="{D5CDD505-2E9C-101B-9397-08002B2CF9AE}" pid="3" name="MediaServiceImageTags">
    <vt:lpwstr/>
  </property>
</Properties>
</file>