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25"/>
  </p:notesMasterIdLst>
  <p:handoutMasterIdLst>
    <p:handoutMasterId r:id="rId26"/>
  </p:handoutMasterIdLst>
  <p:sldIdLst>
    <p:sldId id="256" r:id="rId6"/>
    <p:sldId id="345" r:id="rId7"/>
    <p:sldId id="257" r:id="rId8"/>
    <p:sldId id="355" r:id="rId9"/>
    <p:sldId id="362" r:id="rId10"/>
    <p:sldId id="363" r:id="rId11"/>
    <p:sldId id="270" r:id="rId12"/>
    <p:sldId id="259" r:id="rId13"/>
    <p:sldId id="349" r:id="rId14"/>
    <p:sldId id="352" r:id="rId15"/>
    <p:sldId id="324" r:id="rId16"/>
    <p:sldId id="317" r:id="rId17"/>
    <p:sldId id="346" r:id="rId18"/>
    <p:sldId id="357" r:id="rId19"/>
    <p:sldId id="360" r:id="rId20"/>
    <p:sldId id="347" r:id="rId21"/>
    <p:sldId id="361" r:id="rId22"/>
    <p:sldId id="340" r:id="rId23"/>
    <p:sldId id="34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D79440-7CFD-5430-D30A-F8093879A70E}" name="Teshell Ponteen Greene" initials="TPG" userId="S::TGreene@fhi360.org::ad8b2c36-cf34-435e-bded-1446aef3f270" providerId="AD"/>
  <p188:author id="{8B2EAD5C-BDB5-CA64-DF2C-D9262A423221}" name="Kay Garcia" initials="KG" userId="S::kgarcia@fhi360.org::60090a31-9793-432d-bbd3-644785c35bd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cMahon" initials="A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E77EA-7F76-4659-A6F2-8390388CCA99}" v="5" dt="2022-10-13T16:53:07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3"/>
    <p:restoredTop sz="92245" autoAdjust="0"/>
  </p:normalViewPr>
  <p:slideViewPr>
    <p:cSldViewPr snapToGrid="0" snapToObjects="1">
      <p:cViewPr varScale="1">
        <p:scale>
          <a:sx n="101" d="100"/>
          <a:sy n="101" d="100"/>
        </p:scale>
        <p:origin x="1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31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hell Ponteen Greene" userId="ad8b2c36-cf34-435e-bded-1446aef3f270" providerId="ADAL" clId="{842E77EA-7F76-4659-A6F2-8390388CCA99}"/>
    <pc:docChg chg="undo custSel modSld">
      <pc:chgData name="Teshell Ponteen Greene" userId="ad8b2c36-cf34-435e-bded-1446aef3f270" providerId="ADAL" clId="{842E77EA-7F76-4659-A6F2-8390388CCA99}" dt="2022-10-13T16:53:14.725" v="45" actId="6549"/>
      <pc:docMkLst>
        <pc:docMk/>
      </pc:docMkLst>
      <pc:sldChg chg="delCm">
        <pc:chgData name="Teshell Ponteen Greene" userId="ad8b2c36-cf34-435e-bded-1446aef3f270" providerId="ADAL" clId="{842E77EA-7F76-4659-A6F2-8390388CCA99}" dt="2022-10-12T17:59:06.126" v="0"/>
        <pc:sldMkLst>
          <pc:docMk/>
          <pc:sldMk cId="366551641" sldId="259"/>
        </pc:sldMkLst>
      </pc:sldChg>
      <pc:sldChg chg="delCm">
        <pc:chgData name="Teshell Ponteen Greene" userId="ad8b2c36-cf34-435e-bded-1446aef3f270" providerId="ADAL" clId="{842E77EA-7F76-4659-A6F2-8390388CCA99}" dt="2022-10-12T17:59:25.547" v="3"/>
        <pc:sldMkLst>
          <pc:docMk/>
          <pc:sldMk cId="2375369997" sldId="317"/>
        </pc:sldMkLst>
      </pc:sldChg>
      <pc:sldChg chg="delCm">
        <pc:chgData name="Teshell Ponteen Greene" userId="ad8b2c36-cf34-435e-bded-1446aef3f270" providerId="ADAL" clId="{842E77EA-7F76-4659-A6F2-8390388CCA99}" dt="2022-10-12T17:59:32.548" v="4"/>
        <pc:sldMkLst>
          <pc:docMk/>
          <pc:sldMk cId="1038118009" sldId="346"/>
        </pc:sldMkLst>
      </pc:sldChg>
      <pc:sldChg chg="delCm">
        <pc:chgData name="Teshell Ponteen Greene" userId="ad8b2c36-cf34-435e-bded-1446aef3f270" providerId="ADAL" clId="{842E77EA-7F76-4659-A6F2-8390388CCA99}" dt="2022-10-12T17:59:10.440" v="1"/>
        <pc:sldMkLst>
          <pc:docMk/>
          <pc:sldMk cId="799122265" sldId="349"/>
        </pc:sldMkLst>
      </pc:sldChg>
      <pc:sldChg chg="delCm">
        <pc:chgData name="Teshell Ponteen Greene" userId="ad8b2c36-cf34-435e-bded-1446aef3f270" providerId="ADAL" clId="{842E77EA-7F76-4659-A6F2-8390388CCA99}" dt="2022-10-12T17:59:17.318" v="2"/>
        <pc:sldMkLst>
          <pc:docMk/>
          <pc:sldMk cId="1606366795" sldId="352"/>
        </pc:sldMkLst>
      </pc:sldChg>
      <pc:sldChg chg="delCm">
        <pc:chgData name="Teshell Ponteen Greene" userId="ad8b2c36-cf34-435e-bded-1446aef3f270" providerId="ADAL" clId="{842E77EA-7F76-4659-A6F2-8390388CCA99}" dt="2022-10-13T16:51:01.719" v="38"/>
        <pc:sldMkLst>
          <pc:docMk/>
          <pc:sldMk cId="59881628" sldId="355"/>
        </pc:sldMkLst>
      </pc:sldChg>
      <pc:sldChg chg="modSp mod modAnim delCm modNotesTx">
        <pc:chgData name="Teshell Ponteen Greene" userId="ad8b2c36-cf34-435e-bded-1446aef3f270" providerId="ADAL" clId="{842E77EA-7F76-4659-A6F2-8390388CCA99}" dt="2022-10-13T16:53:14.725" v="45" actId="6549"/>
        <pc:sldMkLst>
          <pc:docMk/>
          <pc:sldMk cId="3465194647" sldId="360"/>
        </pc:sldMkLst>
        <pc:spChg chg="mod">
          <ac:chgData name="Teshell Ponteen Greene" userId="ad8b2c36-cf34-435e-bded-1446aef3f270" providerId="ADAL" clId="{842E77EA-7F76-4659-A6F2-8390388CCA99}" dt="2022-10-12T18:02:59.827" v="35" actId="1038"/>
          <ac:spMkLst>
            <pc:docMk/>
            <pc:sldMk cId="3465194647" sldId="360"/>
            <ac:spMk id="7" creationId="{88DF6107-107E-702C-1AE9-EEC0926FE810}"/>
          </ac:spMkLst>
        </pc:spChg>
        <pc:picChg chg="mod">
          <ac:chgData name="Teshell Ponteen Greene" userId="ad8b2c36-cf34-435e-bded-1446aef3f270" providerId="ADAL" clId="{842E77EA-7F76-4659-A6F2-8390388CCA99}" dt="2022-10-12T18:03:01.860" v="36" actId="1076"/>
          <ac:picMkLst>
            <pc:docMk/>
            <pc:sldMk cId="3465194647" sldId="360"/>
            <ac:picMk id="28" creationId="{19EBC0E0-E16E-6CE7-E90C-3EF2F6FE2F81}"/>
          </ac:picMkLst>
        </pc:picChg>
      </pc:sldChg>
      <pc:sldChg chg="delCm">
        <pc:chgData name="Teshell Ponteen Greene" userId="ad8b2c36-cf34-435e-bded-1446aef3f270" providerId="ADAL" clId="{842E77EA-7F76-4659-A6F2-8390388CCA99}" dt="2022-10-12T18:06:20.332" v="37"/>
        <pc:sldMkLst>
          <pc:docMk/>
          <pc:sldMk cId="1984511910" sldId="3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E90574-9323-1749-9E2A-37BDA60D7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2F763-1B11-204B-A665-2871E81DDE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06244-EBAC-1C4D-A078-48E53E860D6A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DEC47-878F-C54C-AE6D-04D532E786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9D88-422D-394E-B7E9-0A0B771A9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D6579-517E-3F4B-A15B-F43D84FF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4E1F7-369E-754A-8EBF-6169AA7FC90F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0F42-7A2A-FD45-B1C0-1243E9912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Step 1-5 how to execute a sensory test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6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10 questions – pick 3 out of 10</a:t>
            </a:r>
          </a:p>
          <a:p>
            <a:r>
              <a:rPr lang="en-US" dirty="0">
                <a:cs typeface="Calibri"/>
              </a:rPr>
              <a:t>Empty template to fill in questions and prototypes</a:t>
            </a:r>
          </a:p>
          <a:p>
            <a:r>
              <a:rPr lang="en-US" dirty="0">
                <a:cs typeface="Calibri"/>
              </a:rPr>
              <a:t>2 pre-filled – evaluate attribute</a:t>
            </a:r>
          </a:p>
          <a:p>
            <a:r>
              <a:rPr lang="en-US" dirty="0">
                <a:cs typeface="Calibri"/>
              </a:rPr>
              <a:t>1 open 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  <a:t>Generate 4-5 questions about the attributes and add them to the template provided below. The questions need to be clear, straightforward, and subjective. Be sure to define what 1–5 will mean (see</a:t>
            </a:r>
            <a:b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</a:br>
            <a: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  <a:t>examples below). </a:t>
            </a:r>
          </a:p>
          <a:p>
            <a:b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</a:br>
            <a: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  <a:t>Here are some examples to inspire you:</a:t>
            </a:r>
            <a:b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</a:br>
            <a:r>
              <a:rPr lang="en-US" sz="1800" b="0" i="0" dirty="0">
                <a:solidFill>
                  <a:srgbClr val="4D4D4F"/>
                </a:solidFill>
                <a:effectLst/>
                <a:latin typeface="Symbol" panose="05050102010706020507" pitchFamily="18" charset="2"/>
              </a:rPr>
              <a:t>• </a:t>
            </a:r>
            <a: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  <a:t>How sticky was the sample on skin 30s after application?</a:t>
            </a:r>
            <a:b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</a:br>
            <a:r>
              <a:rPr lang="en-US" sz="1800" b="0" i="0" dirty="0">
                <a:solidFill>
                  <a:srgbClr val="4D4D4F"/>
                </a:solidFill>
                <a:effectLst/>
                <a:latin typeface="Symbol" panose="05050102010706020507" pitchFamily="18" charset="2"/>
              </a:rPr>
              <a:t>• </a:t>
            </a:r>
            <a:r>
              <a:rPr lang="en-US" sz="1800" b="0" i="0" dirty="0">
                <a:solidFill>
                  <a:srgbClr val="4D4D4F"/>
                </a:solidFill>
                <a:effectLst/>
                <a:latin typeface="ArialMT"/>
              </a:rPr>
              <a:t>How fast did the sample absorb in the skin?</a:t>
            </a:r>
            <a:br>
              <a:rPr lang="en-US" dirty="0"/>
            </a:b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4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10 questions – pick 3 out of 10</a:t>
            </a:r>
          </a:p>
          <a:p>
            <a:r>
              <a:rPr lang="en-US" dirty="0">
                <a:cs typeface="Calibri"/>
              </a:rPr>
              <a:t>Empty template to fill in questions and prototypes</a:t>
            </a:r>
          </a:p>
          <a:p>
            <a:r>
              <a:rPr lang="en-US" dirty="0">
                <a:cs typeface="Calibri"/>
              </a:rPr>
              <a:t>2 pre-filled – evaluate attribute</a:t>
            </a:r>
          </a:p>
          <a:p>
            <a:r>
              <a:rPr lang="en-US" dirty="0">
                <a:cs typeface="Calibri"/>
              </a:rPr>
              <a:t>1 open 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Why did we choose these 3 attributes?</a:t>
            </a:r>
          </a:p>
          <a:p>
            <a:r>
              <a:rPr lang="en-US" dirty="0">
                <a:cs typeface="Calibri"/>
              </a:rPr>
              <a:t>How to improve the products?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66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Existing stem R&amp;D slide</a:t>
            </a:r>
          </a:p>
          <a:p>
            <a:r>
              <a:rPr lang="en-US">
                <a:cs typeface="Calibri"/>
              </a:rPr>
              <a:t>Formulator video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8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agenda. 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STEM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refers to: Science, Technology, Engineering, Mathematics, Manufacturing, and Design.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and other volunteers to introduce themselves and state their favorite areas of STEM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(Science, Technology, Engineering, Mathematics, Manufacturing, and Design).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B0F42-7A2A-FD45-B1C0-1243E9912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0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1F1F5-6B73-4F44-B6F5-95E6299A16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Beak the group into teams of X people per team. Instruct teams to sit together.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the student handouts and materials to each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8BD0E-8A61-F04D-A213-E83E89E97C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ol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863FE9-447E-974A-B1CE-DBB304E93CCD}"/>
              </a:ext>
            </a:extLst>
          </p:cNvPr>
          <p:cNvSpPr/>
          <p:nvPr userDrawn="1"/>
        </p:nvSpPr>
        <p:spPr>
          <a:xfrm>
            <a:off x="623473" y="3014906"/>
            <a:ext cx="2912207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rIns="45720" rtlCol="0" anchor="ctr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STEM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 Topics: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0BF323-6D06-5A4C-8DE3-4C16053C4E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73" y="3538126"/>
            <a:ext cx="2108782" cy="424732"/>
          </a:xfrm>
          <a:prstGeom prst="rect">
            <a:avLst/>
          </a:prstGeom>
          <a:solidFill>
            <a:schemeClr val="accent2"/>
          </a:solidFill>
        </p:spPr>
        <p:txBody>
          <a:bodyPr wrap="none" lIns="91440" rIns="18288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20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18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Topics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B884E9-2908-D444-A1EE-333C9B08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73" y="802332"/>
            <a:ext cx="10515600" cy="1325563"/>
          </a:xfrm>
          <a:prstGeom prst="rect">
            <a:avLst/>
          </a:prstGeom>
        </p:spPr>
        <p:txBody>
          <a:bodyPr lIns="91440" rIns="45720">
            <a:noAutofit/>
          </a:bodyPr>
          <a:lstStyle>
            <a:lvl1pPr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D3BF23C-657D-2D4F-AF64-37DABD490E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4948238"/>
            <a:ext cx="5360987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4DB6F14-730F-5D47-8261-364352F5A2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5578476"/>
            <a:ext cx="5360987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1435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CB25-1AA7-A822-4CC3-0A85FE8F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839" y="2767572"/>
            <a:ext cx="9164996" cy="265159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43735C-11F9-FEC4-602D-F723B266DFB9}"/>
              </a:ext>
            </a:extLst>
          </p:cNvPr>
          <p:cNvSpPr txBox="1">
            <a:spLocks/>
          </p:cNvSpPr>
          <p:nvPr userDrawn="1"/>
        </p:nvSpPr>
        <p:spPr>
          <a:xfrm>
            <a:off x="530601" y="0"/>
            <a:ext cx="1568961" cy="1169895"/>
          </a:xfrm>
          <a:prstGeom prst="rect">
            <a:avLst/>
          </a:prstGeom>
          <a:solidFill>
            <a:schemeClr val="accent2"/>
          </a:solidFill>
        </p:spPr>
        <p:txBody>
          <a:bodyPr bIns="137160" anchor="b" anchorCtr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77"/>
              </a:rPr>
              <a:t>LEARNING</a:t>
            </a: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31585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 -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692E-03D7-BF78-F621-EA9A1496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365125"/>
            <a:ext cx="9045388" cy="11969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5078-D4D1-67BA-C8F3-CF804EF3EE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8176" y="2497481"/>
            <a:ext cx="9273759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01CE6D6-74DB-AE26-4A0D-97039A3546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8176" y="1818301"/>
            <a:ext cx="9273758" cy="424732"/>
          </a:xfrm>
          <a:prstGeom prst="rect">
            <a:avLst/>
          </a:prstGeom>
          <a:noFill/>
        </p:spPr>
        <p:txBody>
          <a:bodyPr wrap="square" lIns="91440" tIns="91440" rIns="91440" bIns="0">
            <a:sp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Subheading, if needed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E83DBD-182E-543C-AE14-38AE57EB910F}"/>
              </a:ext>
            </a:extLst>
          </p:cNvPr>
          <p:cNvSpPr txBox="1">
            <a:spLocks/>
          </p:cNvSpPr>
          <p:nvPr userDrawn="1"/>
        </p:nvSpPr>
        <p:spPr>
          <a:xfrm>
            <a:off x="530601" y="0"/>
            <a:ext cx="1568961" cy="1169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bIns="137160" anchor="b" anchorCtr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ACTIVITY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EC00335-9138-FAF2-0DBB-E8FBFB743297}"/>
              </a:ext>
            </a:extLst>
          </p:cNvPr>
          <p:cNvSpPr txBox="1">
            <a:spLocks/>
          </p:cNvSpPr>
          <p:nvPr userDrawn="1"/>
        </p:nvSpPr>
        <p:spPr>
          <a:xfrm>
            <a:off x="530601" y="1166818"/>
            <a:ext cx="1568961" cy="395282"/>
          </a:xfrm>
          <a:prstGeom prst="rect">
            <a:avLst/>
          </a:prstGeom>
          <a:solidFill>
            <a:schemeClr val="accent2"/>
          </a:solidFill>
        </p:spPr>
        <p:txBody>
          <a:bodyPr lIns="9144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System Font Regular"/>
              <a:buChar char="–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40691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 -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692E-03D7-BF78-F621-EA9A1496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365125"/>
            <a:ext cx="9045388" cy="11969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5078-D4D1-67BA-C8F3-CF804EF3EE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8176" y="2497481"/>
            <a:ext cx="9273759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01CE6D6-74DB-AE26-4A0D-97039A3546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8176" y="1818301"/>
            <a:ext cx="9273758" cy="424732"/>
          </a:xfrm>
          <a:prstGeom prst="rect">
            <a:avLst/>
          </a:prstGeom>
          <a:noFill/>
        </p:spPr>
        <p:txBody>
          <a:bodyPr wrap="square" lIns="91440" tIns="91440" rIns="91440" bIns="0">
            <a:sp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Subheading, if needed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E83DBD-182E-543C-AE14-38AE57EB910F}"/>
              </a:ext>
            </a:extLst>
          </p:cNvPr>
          <p:cNvSpPr txBox="1">
            <a:spLocks/>
          </p:cNvSpPr>
          <p:nvPr userDrawn="1"/>
        </p:nvSpPr>
        <p:spPr>
          <a:xfrm>
            <a:off x="530601" y="0"/>
            <a:ext cx="1568961" cy="1169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bIns="137160" anchor="b" anchorCtr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ACTIVITY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EC00335-9138-FAF2-0DBB-E8FBFB743297}"/>
              </a:ext>
            </a:extLst>
          </p:cNvPr>
          <p:cNvSpPr txBox="1">
            <a:spLocks/>
          </p:cNvSpPr>
          <p:nvPr userDrawn="1"/>
        </p:nvSpPr>
        <p:spPr>
          <a:xfrm>
            <a:off x="530601" y="1166818"/>
            <a:ext cx="1568961" cy="395282"/>
          </a:xfrm>
          <a:prstGeom prst="rect">
            <a:avLst/>
          </a:prstGeom>
          <a:solidFill>
            <a:schemeClr val="accent2"/>
          </a:solidFill>
        </p:spPr>
        <p:txBody>
          <a:bodyPr lIns="9144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System Font Regular"/>
              <a:buChar char="–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215022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692E-03D7-BF78-F621-EA9A1496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365125"/>
            <a:ext cx="9045388" cy="11969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5078-D4D1-67BA-C8F3-CF804EF3EE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8176" y="2497481"/>
            <a:ext cx="9273759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01CE6D6-74DB-AE26-4A0D-97039A3546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8176" y="1818301"/>
            <a:ext cx="9273758" cy="424732"/>
          </a:xfrm>
          <a:prstGeom prst="rect">
            <a:avLst/>
          </a:prstGeom>
          <a:noFill/>
        </p:spPr>
        <p:txBody>
          <a:bodyPr wrap="square" lIns="91440" tIns="91440" rIns="91440" bIns="0">
            <a:sp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Subheading, if needed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E83DBD-182E-543C-AE14-38AE57EB910F}"/>
              </a:ext>
            </a:extLst>
          </p:cNvPr>
          <p:cNvSpPr txBox="1">
            <a:spLocks/>
          </p:cNvSpPr>
          <p:nvPr userDrawn="1"/>
        </p:nvSpPr>
        <p:spPr>
          <a:xfrm>
            <a:off x="530601" y="0"/>
            <a:ext cx="1568961" cy="1169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bIns="137160" anchor="b" anchorCtr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ACTIVITY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EC00335-9138-FAF2-0DBB-E8FBFB743297}"/>
              </a:ext>
            </a:extLst>
          </p:cNvPr>
          <p:cNvSpPr txBox="1">
            <a:spLocks/>
          </p:cNvSpPr>
          <p:nvPr userDrawn="1"/>
        </p:nvSpPr>
        <p:spPr>
          <a:xfrm>
            <a:off x="530601" y="1166818"/>
            <a:ext cx="1568961" cy="395282"/>
          </a:xfrm>
          <a:prstGeom prst="rect">
            <a:avLst/>
          </a:prstGeom>
          <a:solidFill>
            <a:schemeClr val="accent2"/>
          </a:solidFill>
        </p:spPr>
        <p:txBody>
          <a:bodyPr lIns="9144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System Font Regular"/>
              <a:buChar char="–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25176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activity -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692E-03D7-BF78-F621-EA9A14965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4612" y="501348"/>
            <a:ext cx="9045388" cy="11969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5078-D4D1-67BA-C8F3-CF804EF3EE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8176" y="2631951"/>
            <a:ext cx="9273759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01CE6D6-74DB-AE26-4A0D-97039A3546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8176" y="1952771"/>
            <a:ext cx="9273758" cy="424732"/>
          </a:xfrm>
          <a:prstGeom prst="rect">
            <a:avLst/>
          </a:prstGeom>
          <a:noFill/>
        </p:spPr>
        <p:txBody>
          <a:bodyPr wrap="square" lIns="91440" tIns="91440" rIns="91440" bIns="0">
            <a:sp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Subheading, if needed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E83DBD-182E-543C-AE14-38AE57EB910F}"/>
              </a:ext>
            </a:extLst>
          </p:cNvPr>
          <p:cNvSpPr txBox="1">
            <a:spLocks/>
          </p:cNvSpPr>
          <p:nvPr userDrawn="1"/>
        </p:nvSpPr>
        <p:spPr>
          <a:xfrm>
            <a:off x="530601" y="0"/>
            <a:ext cx="1568961" cy="1169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bIns="137160" anchor="b" anchorCtr="0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LEARNING</a:t>
            </a:r>
            <a:r>
              <a:rPr lang="en-US" sz="1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ACTIVITY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EC00335-9138-FAF2-0DBB-E8FBFB743297}"/>
              </a:ext>
            </a:extLst>
          </p:cNvPr>
          <p:cNvSpPr txBox="1">
            <a:spLocks/>
          </p:cNvSpPr>
          <p:nvPr userDrawn="1"/>
        </p:nvSpPr>
        <p:spPr>
          <a:xfrm>
            <a:off x="530601" y="1166817"/>
            <a:ext cx="1568961" cy="393749"/>
          </a:xfrm>
          <a:prstGeom prst="rect">
            <a:avLst/>
          </a:prstGeom>
          <a:solidFill>
            <a:schemeClr val="accent2"/>
          </a:solidFill>
        </p:spPr>
        <p:txBody>
          <a:bodyPr lIns="91440" tIns="109728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System Font Regular"/>
              <a:buChar char="–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Font typeface="Wingdings" pitchFamily="2" charset="2"/>
              <a:buChar char="§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1800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6590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STEM2D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B673EE-5452-AC43-944C-39EBF9072B37}"/>
              </a:ext>
            </a:extLst>
          </p:cNvPr>
          <p:cNvSpPr/>
          <p:nvPr userDrawn="1"/>
        </p:nvSpPr>
        <p:spPr>
          <a:xfrm>
            <a:off x="2885290" y="2233234"/>
            <a:ext cx="2775922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0E9E2F-5658-474B-AEC0-70FFF0CE8966}"/>
              </a:ext>
            </a:extLst>
          </p:cNvPr>
          <p:cNvSpPr/>
          <p:nvPr userDrawn="1"/>
        </p:nvSpPr>
        <p:spPr>
          <a:xfrm>
            <a:off x="3845412" y="2944943"/>
            <a:ext cx="2985694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ngineering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CF838-A8E0-004E-9C77-FB32F4F06358}"/>
              </a:ext>
            </a:extLst>
          </p:cNvPr>
          <p:cNvSpPr/>
          <p:nvPr userDrawn="1"/>
        </p:nvSpPr>
        <p:spPr>
          <a:xfrm>
            <a:off x="4912210" y="3671732"/>
            <a:ext cx="3088790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athematics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9BCF88-759D-164A-ABC8-7FDC187A51E3}"/>
              </a:ext>
            </a:extLst>
          </p:cNvPr>
          <p:cNvSpPr/>
          <p:nvPr userDrawn="1"/>
        </p:nvSpPr>
        <p:spPr>
          <a:xfrm>
            <a:off x="6009490" y="4421956"/>
            <a:ext cx="3268981" cy="98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anufacturing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832BA-EB0A-AF4E-9804-74B437A06005}"/>
              </a:ext>
            </a:extLst>
          </p:cNvPr>
          <p:cNvSpPr/>
          <p:nvPr userDrawn="1"/>
        </p:nvSpPr>
        <p:spPr>
          <a:xfrm>
            <a:off x="7112862" y="5364960"/>
            <a:ext cx="28379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esign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D3568B-915B-114E-A10B-7939103E14CF}"/>
              </a:ext>
            </a:extLst>
          </p:cNvPr>
          <p:cNvSpPr txBox="1"/>
          <p:nvPr userDrawn="1"/>
        </p:nvSpPr>
        <p:spPr>
          <a:xfrm>
            <a:off x="3136503" y="620214"/>
            <a:ext cx="5918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rPr>
              <a:t>What is </a:t>
            </a:r>
            <a:r>
              <a:rPr lang="en-US" sz="5400" dirty="0">
                <a:solidFill>
                  <a:schemeClr val="accent3"/>
                </a:solidFill>
                <a:latin typeface="Arial Rounded MT Bold" panose="020F0704030504030204" pitchFamily="34" charset="77"/>
              </a:rPr>
              <a:t>STEM</a:t>
            </a:r>
            <a:r>
              <a:rPr lang="en-US" sz="5400" baseline="30000" dirty="0">
                <a:solidFill>
                  <a:schemeClr val="accent3"/>
                </a:solidFill>
                <a:latin typeface="Arial Rounded MT Bold" panose="020F0704030504030204" pitchFamily="34" charset="77"/>
              </a:rPr>
              <a:t>2</a:t>
            </a:r>
            <a:r>
              <a:rPr lang="en-US" sz="5400" dirty="0">
                <a:solidFill>
                  <a:schemeClr val="accent3"/>
                </a:solidFill>
                <a:latin typeface="Arial Rounded MT Bold" panose="020F0704030504030204" pitchFamily="34" charset="77"/>
              </a:rPr>
              <a:t>D</a:t>
            </a:r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EA0938-17D3-C141-843A-DB74A0411AE0}"/>
              </a:ext>
            </a:extLst>
          </p:cNvPr>
          <p:cNvSpPr/>
          <p:nvPr userDrawn="1"/>
        </p:nvSpPr>
        <p:spPr>
          <a:xfrm>
            <a:off x="2136288" y="1396737"/>
            <a:ext cx="2775922" cy="1184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5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thin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CC2580-2372-1443-8C82-1A969ED46A39}"/>
              </a:ext>
            </a:extLst>
          </p:cNvPr>
          <p:cNvSpPr/>
          <p:nvPr userDrawn="1"/>
        </p:nvSpPr>
        <p:spPr>
          <a:xfrm>
            <a:off x="1199950" y="1977957"/>
            <a:ext cx="10436994" cy="100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design methodology that provides a solution-based approach to solving problems.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85C5D6-1C41-5649-8539-835E1D23E16B}"/>
              </a:ext>
            </a:extLst>
          </p:cNvPr>
          <p:cNvSpPr txBox="1">
            <a:spLocks/>
          </p:cNvSpPr>
          <p:nvPr userDrawn="1"/>
        </p:nvSpPr>
        <p:spPr>
          <a:xfrm>
            <a:off x="920817" y="711635"/>
            <a:ext cx="10350366" cy="8583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is </a:t>
            </a:r>
            <a:r>
              <a:rPr lang="en-US" sz="6000" b="1" dirty="0">
                <a:solidFill>
                  <a:schemeClr val="accent3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THINKING?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7C244-EDB4-3A43-9F1A-0FC3C7B88F8A}"/>
              </a:ext>
            </a:extLst>
          </p:cNvPr>
          <p:cNvSpPr/>
          <p:nvPr userDrawn="1"/>
        </p:nvSpPr>
        <p:spPr>
          <a:xfrm>
            <a:off x="1199950" y="3319672"/>
            <a:ext cx="96380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Thinking: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process in which we seek to understand the user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collection of hands-on methods</a:t>
            </a:r>
          </a:p>
          <a:p>
            <a:pPr marL="742950" lvl="1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Involves ongoing-experimentation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91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proc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A368383-07B8-0849-8996-F32CE069A033}"/>
              </a:ext>
            </a:extLst>
          </p:cNvPr>
          <p:cNvSpPr txBox="1">
            <a:spLocks/>
          </p:cNvSpPr>
          <p:nvPr userDrawn="1"/>
        </p:nvSpPr>
        <p:spPr>
          <a:xfrm>
            <a:off x="0" y="652467"/>
            <a:ext cx="12192000" cy="9164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accent3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7-step 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Design Process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9BA5E-B49F-D74F-9D56-26F2FDE52A55}"/>
              </a:ext>
            </a:extLst>
          </p:cNvPr>
          <p:cNvSpPr/>
          <p:nvPr userDrawn="1"/>
        </p:nvSpPr>
        <p:spPr>
          <a:xfrm>
            <a:off x="3784333" y="1794587"/>
            <a:ext cx="4185385" cy="43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the Need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 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 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and Evaluate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Rebuild </a:t>
            </a:r>
          </a:p>
          <a:p>
            <a:pPr marL="460375" lvl="2" indent="-450850">
              <a:lnSpc>
                <a:spcPct val="125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Solution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52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proc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1B5B2A-7E44-B048-9AD1-57E8B9B9EC42}"/>
              </a:ext>
            </a:extLst>
          </p:cNvPr>
          <p:cNvSpPr/>
          <p:nvPr userDrawn="1"/>
        </p:nvSpPr>
        <p:spPr>
          <a:xfrm>
            <a:off x="1417839" y="1809975"/>
            <a:ext cx="6926062" cy="793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do you know about…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871669-967D-D540-A23C-999482D543F0}"/>
              </a:ext>
            </a:extLst>
          </p:cNvPr>
          <p:cNvSpPr txBox="1">
            <a:spLocks/>
          </p:cNvSpPr>
          <p:nvPr userDrawn="1"/>
        </p:nvSpPr>
        <p:spPr>
          <a:xfrm>
            <a:off x="3618853" y="2823805"/>
            <a:ext cx="6477647" cy="21418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Science, Technology, and Mathematics?</a:t>
            </a:r>
          </a:p>
        </p:txBody>
      </p:sp>
    </p:spTree>
    <p:extLst>
      <p:ext uri="{BB962C8B-B14F-4D97-AF65-F5344CB8AC3E}">
        <p14:creationId xmlns:p14="http://schemas.microsoft.com/office/powerpoint/2010/main" val="770688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BBB427-B95F-9B48-A99C-947D1F998685}"/>
              </a:ext>
            </a:extLst>
          </p:cNvPr>
          <p:cNvSpPr/>
          <p:nvPr userDrawn="1"/>
        </p:nvSpPr>
        <p:spPr>
          <a:xfrm>
            <a:off x="4023218" y="2919073"/>
            <a:ext cx="4145564" cy="1019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bIns="91440" rtlCol="0" anchor="ctr"/>
          <a:lstStyle/>
          <a:p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3729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ol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031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F6DB16-6C6F-D346-B838-64893DC64443}"/>
              </a:ext>
            </a:extLst>
          </p:cNvPr>
          <p:cNvSpPr/>
          <p:nvPr userDrawn="1"/>
        </p:nvSpPr>
        <p:spPr>
          <a:xfrm>
            <a:off x="4023218" y="2919073"/>
            <a:ext cx="4145564" cy="101985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bIns="91440" rtlCol="0" anchor="ctr"/>
          <a:lstStyle/>
          <a:p>
            <a: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18685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1173814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FFF100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83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Arial Rounded MT Bold" charset="0"/>
                <a:cs typeface="Arial Rounded MT Bold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51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CD24-58F2-FA49-A3C7-3C4BFF67EC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3" y="1548522"/>
            <a:ext cx="10861675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DDD64-67F2-2340-B4D4-6508A8A8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91"/>
            <a:ext cx="10515600" cy="6434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773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CD24-58F2-FA49-A3C7-3C4BFF67ECF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2963" y="1830343"/>
            <a:ext cx="4210299" cy="848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DDD64-67F2-2340-B4D4-6508A8A8A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6491"/>
            <a:ext cx="10515600" cy="6434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My Story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A6A01B-53A1-0FAA-8824-8DE186614F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02668" y="1830343"/>
            <a:ext cx="6046369" cy="4083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Fun facts or other thoughts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FB86A-EF19-6D1A-C6E2-97E00B11AF1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2963" y="2908675"/>
            <a:ext cx="4210299" cy="848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4E47EE-E7C6-AC04-0577-527EFAC758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199" y="3987007"/>
            <a:ext cx="4210299" cy="848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05DDE2-8086-BB4C-6532-4150A43C28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065339"/>
            <a:ext cx="4210299" cy="848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58667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blocks - sty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F6BCB-7ADB-8C40-A81A-39A679B3DE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00" y="519993"/>
            <a:ext cx="2110961" cy="757130"/>
          </a:xfrm>
          <a:prstGeom prst="rect">
            <a:avLst/>
          </a:prstGeom>
          <a:solidFill>
            <a:schemeClr val="accent2"/>
          </a:solidFill>
        </p:spPr>
        <p:txBody>
          <a:bodyPr lIns="182880" tIns="182880" rIns="91440" bIns="182880" anchor="ctr" anchorCtr="0"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9DC7AF-5AD8-164A-9D28-806C6E7F05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700" y="1379673"/>
            <a:ext cx="3031987" cy="757130"/>
          </a:xfrm>
          <a:prstGeom prst="rect">
            <a:avLst/>
          </a:prstGeom>
          <a:noFill/>
        </p:spPr>
        <p:txBody>
          <a:bodyPr wrap="square" lIns="91440" tIns="91440" rIns="91440" bIns="0">
            <a:spAutoFit/>
          </a:bodyPr>
          <a:lstStyle>
            <a:lvl1pPr marL="0" indent="0">
              <a:buNone/>
              <a:defRPr sz="48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B6AA3A-C830-8D4D-BC0F-27B0591D88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1431" y="523151"/>
            <a:ext cx="7586869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59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blocks - sty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0F6BCB-7ADB-8C40-A81A-39A679B3DE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700" y="519993"/>
            <a:ext cx="2110961" cy="757130"/>
          </a:xfrm>
          <a:prstGeom prst="rect">
            <a:avLst/>
          </a:prstGeom>
          <a:solidFill>
            <a:schemeClr val="accent2"/>
          </a:solidFill>
        </p:spPr>
        <p:txBody>
          <a:bodyPr lIns="182880" tIns="182880" rIns="91440" bIns="182880" anchor="ctr" anchorCtr="0">
            <a:noAutofit/>
          </a:bodyPr>
          <a:lstStyle>
            <a:lvl1pPr marL="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19DC7AF-5AD8-164A-9D28-806C6E7F05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5437" y="577692"/>
            <a:ext cx="3031987" cy="590931"/>
          </a:xfrm>
          <a:prstGeom prst="rect">
            <a:avLst/>
          </a:prstGeom>
          <a:noFill/>
        </p:spPr>
        <p:txBody>
          <a:bodyPr wrap="square" lIns="91440" tIns="91440" rIns="91440" bIns="0">
            <a:sp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  <a:lvl2pPr marL="4572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2pPr>
            <a:lvl3pPr marL="9144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3pPr>
            <a:lvl4pPr marL="13716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4pPr>
            <a:lvl5pPr marL="1828800" indent="0">
              <a:buNone/>
              <a:defRPr sz="360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B6AA3A-C830-8D4D-BC0F-27B0591D88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4131" y="1729651"/>
            <a:ext cx="7586869" cy="408368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6858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lnSpc>
                <a:spcPct val="110000"/>
              </a:lnSpc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4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65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-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CE1EF-114E-0348-8923-094E57199A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6887" y="2171985"/>
            <a:ext cx="9017653" cy="941796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182880" rIns="182880" bIns="91440" anchor="t" anchorCtr="0">
            <a:spAutoFit/>
          </a:bodyPr>
          <a:lstStyle>
            <a:lvl1pPr marL="0" indent="0">
              <a:buNone/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</a:defRPr>
            </a:lvl1pPr>
          </a:lstStyle>
          <a:p>
            <a:pPr lvl="0"/>
            <a:r>
              <a:rPr lang="en-US" dirty="0"/>
              <a:t>Word 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700ABCB-8F5D-AB41-AA81-4807BEF521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888" y="3279981"/>
            <a:ext cx="9017652" cy="941796"/>
          </a:xfrm>
          <a:prstGeom prst="rect">
            <a:avLst/>
          </a:prstGeom>
          <a:noFill/>
        </p:spPr>
        <p:txBody>
          <a:bodyPr wrap="square" lIns="274320" tIns="182880" rIns="182880" bIns="91440" anchor="t" anchorCtr="0">
            <a:spAutoFit/>
          </a:bodyPr>
          <a:lstStyle>
            <a:lvl1pPr marL="0" indent="0">
              <a:buNone/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77"/>
              </a:defRPr>
            </a:lvl1pPr>
          </a:lstStyle>
          <a:p>
            <a:pPr lvl="0"/>
            <a:r>
              <a:rPr lang="en-US" dirty="0"/>
              <a:t>Word 2</a:t>
            </a:r>
          </a:p>
        </p:txBody>
      </p:sp>
    </p:spTree>
    <p:extLst>
      <p:ext uri="{BB962C8B-B14F-4D97-AF65-F5344CB8AC3E}">
        <p14:creationId xmlns:p14="http://schemas.microsoft.com/office/powerpoint/2010/main" val="288457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 you know 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CB25-1AA7-A822-4CC3-0A85FE8F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839" y="2767572"/>
            <a:ext cx="9164996" cy="2651592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3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6C8F51-CC68-5756-B389-F7E7AE50BC04}"/>
              </a:ext>
            </a:extLst>
          </p:cNvPr>
          <p:cNvSpPr/>
          <p:nvPr userDrawn="1"/>
        </p:nvSpPr>
        <p:spPr>
          <a:xfrm>
            <a:off x="1417839" y="1809975"/>
            <a:ext cx="6926062" cy="793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do you know about…</a:t>
            </a:r>
          </a:p>
        </p:txBody>
      </p:sp>
    </p:spTree>
    <p:extLst>
      <p:ext uri="{BB962C8B-B14F-4D97-AF65-F5344CB8AC3E}">
        <p14:creationId xmlns:p14="http://schemas.microsoft.com/office/powerpoint/2010/main" val="83013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59807-E89F-DF46-9D39-37FABFEE6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5000"/>
          </a:blip>
          <a:srcRect l="-13" t="1373" r="39150" b="47140"/>
          <a:stretch/>
        </p:blipFill>
        <p:spPr>
          <a:xfrm>
            <a:off x="396240" y="0"/>
            <a:ext cx="11795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1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87" r:id="rId3"/>
    <p:sldLayoutId id="2147483672" r:id="rId4"/>
    <p:sldLayoutId id="2147483694" r:id="rId5"/>
    <p:sldLayoutId id="2147483650" r:id="rId6"/>
    <p:sldLayoutId id="2147483686" r:id="rId7"/>
    <p:sldLayoutId id="2147483677" r:id="rId8"/>
    <p:sldLayoutId id="2147483688" r:id="rId9"/>
    <p:sldLayoutId id="2147483690" r:id="rId10"/>
    <p:sldLayoutId id="2147483689" r:id="rId11"/>
    <p:sldLayoutId id="2147483691" r:id="rId12"/>
    <p:sldLayoutId id="2147483692" r:id="rId13"/>
    <p:sldLayoutId id="21474836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EBCE5-E396-B346-9DCF-0B08ED71C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25000"/>
          </a:blip>
          <a:srcRect l="40566" t="48970" r="-1429" b="-4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6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80" r:id="rId3"/>
    <p:sldLayoutId id="2147483683" r:id="rId4"/>
    <p:sldLayoutId id="2147483676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9-9284/5/3/4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s://doi.org/10.3390/cosmetics5030048" TargetMode="Externa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2E92E-42A8-F845-84F2-A3CEE7A62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705" y="3640819"/>
            <a:ext cx="4754315" cy="424732"/>
          </a:xfrm>
          <a:noFill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Science, Design, Mathematics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73" y="1367274"/>
            <a:ext cx="10515600" cy="132556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b="1" dirty="0" err="1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Senso</a:t>
            </a:r>
            <a:r>
              <a:rPr lang="en-US" sz="7200" b="1" dirty="0" err="1">
                <a:solidFill>
                  <a:schemeClr val="accent2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REAL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579CA16-C2E7-BF42-A1D4-2F25D557B95F}"/>
              </a:ext>
            </a:extLst>
          </p:cNvPr>
          <p:cNvSpPr txBox="1">
            <a:spLocks/>
          </p:cNvSpPr>
          <p:nvPr/>
        </p:nvSpPr>
        <p:spPr>
          <a:xfrm>
            <a:off x="623552" y="4948358"/>
            <a:ext cx="5633186" cy="1411639"/>
          </a:xfrm>
          <a:prstGeom prst="rect">
            <a:avLst/>
          </a:prstGeom>
        </p:spPr>
        <p:txBody>
          <a:bodyPr wrap="none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 &amp; Organization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2492D1-4F76-2042-9D2A-6F3AAC5836A5}"/>
              </a:ext>
            </a:extLst>
          </p:cNvPr>
          <p:cNvSpPr/>
          <p:nvPr/>
        </p:nvSpPr>
        <p:spPr>
          <a:xfrm>
            <a:off x="9239068" y="11885"/>
            <a:ext cx="1484726" cy="1484726"/>
          </a:xfrm>
          <a:prstGeom prst="rect">
            <a:avLst/>
          </a:prstGeom>
          <a:solidFill>
            <a:schemeClr val="accent3">
              <a:lumMod val="75000"/>
              <a:alpha val="39000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D8910D-EEE7-964C-882E-4EF232C7B807}"/>
              </a:ext>
            </a:extLst>
          </p:cNvPr>
          <p:cNvSpPr/>
          <p:nvPr/>
        </p:nvSpPr>
        <p:spPr>
          <a:xfrm>
            <a:off x="7755872" y="17292"/>
            <a:ext cx="1484726" cy="1484726"/>
          </a:xfrm>
          <a:prstGeom prst="rect">
            <a:avLst/>
          </a:prstGeom>
          <a:solidFill>
            <a:schemeClr val="accent3">
              <a:lumMod val="60000"/>
              <a:lumOff val="40000"/>
              <a:alpha val="30446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C56411-8129-094D-A4BB-180667A6EEDF}"/>
              </a:ext>
            </a:extLst>
          </p:cNvPr>
          <p:cNvSpPr/>
          <p:nvPr/>
        </p:nvSpPr>
        <p:spPr>
          <a:xfrm>
            <a:off x="10722264" y="0"/>
            <a:ext cx="1484726" cy="1484726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CCEA52-0723-D349-8C97-E61EAB79F7F2}"/>
              </a:ext>
            </a:extLst>
          </p:cNvPr>
          <p:cNvSpPr/>
          <p:nvPr/>
        </p:nvSpPr>
        <p:spPr>
          <a:xfrm>
            <a:off x="10722264" y="1484726"/>
            <a:ext cx="1484726" cy="1484726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A62F0B-FE7A-5A4C-BA8A-62ED4170DBC1}"/>
              </a:ext>
            </a:extLst>
          </p:cNvPr>
          <p:cNvSpPr/>
          <p:nvPr/>
        </p:nvSpPr>
        <p:spPr>
          <a:xfrm>
            <a:off x="9240598" y="1481667"/>
            <a:ext cx="1484726" cy="1484726"/>
          </a:xfrm>
          <a:prstGeom prst="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B6BAB4-13B9-F045-BE2C-85E2176DE697}"/>
              </a:ext>
            </a:extLst>
          </p:cNvPr>
          <p:cNvSpPr/>
          <p:nvPr/>
        </p:nvSpPr>
        <p:spPr>
          <a:xfrm>
            <a:off x="10722264" y="2971800"/>
            <a:ext cx="1484726" cy="1484726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  <a:effectLst>
            <a:reflection blurRad="6350" stA="50000" endA="295" endPos="92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147CB05-9849-D74D-BB73-ADA001B98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90290" y="334417"/>
            <a:ext cx="815891" cy="8158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7A06A2-2BD9-2447-9C23-086BB297F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71956" y="332888"/>
            <a:ext cx="815891" cy="8158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7B02C5-B322-2D44-A752-F426BC5B7F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058211" y="331358"/>
            <a:ext cx="815891" cy="8158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A5D6BC-0EB2-B149-A275-63E3DFDFC2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571956" y="1764851"/>
            <a:ext cx="815891" cy="815891"/>
          </a:xfrm>
          <a:prstGeom prst="rect">
            <a:avLst/>
          </a:prstGeom>
          <a:noFill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45179B-9282-A847-AFA4-23DC1C5970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058211" y="1816084"/>
            <a:ext cx="815891" cy="8158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F71FF0-DFFC-9142-B03D-518C51A005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056681" y="3370695"/>
            <a:ext cx="815891" cy="8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F613C0-92E5-F54C-A4EF-D7CF806ED2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13271" y="1788128"/>
            <a:ext cx="4026381" cy="3483121"/>
          </a:xfrm>
        </p:spPr>
        <p:txBody>
          <a:bodyPr/>
          <a:lstStyle/>
          <a:p>
            <a:pPr marL="139700" indent="0"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Sensory Test Questionnaire:</a:t>
            </a:r>
          </a:p>
          <a:p>
            <a:pPr marL="4254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 of questions on a scale.</a:t>
            </a:r>
          </a:p>
          <a:p>
            <a:pPr marL="425450" indent="-28575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scale is generally from 1 to 5:</a:t>
            </a:r>
          </a:p>
          <a:p>
            <a:pPr marL="798513" lvl="1" indent="-201613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– Dislike, disagree, difficult etc.</a:t>
            </a:r>
          </a:p>
          <a:p>
            <a:pPr marL="798513" lvl="1" indent="-201613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– Like, strongly agree, easy etc. </a:t>
            </a:r>
          </a:p>
          <a:p>
            <a:pPr marL="882650" lvl="1" indent="-28575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5450" indent="-28575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Information collected can be used for:</a:t>
            </a:r>
          </a:p>
          <a:p>
            <a:pPr marL="798513" lvl="1" indent="-201613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</a:p>
          <a:p>
            <a:pPr marL="1089025" lvl="2" indent="-174625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Sample A spreads easier than Sample B</a:t>
            </a:r>
          </a:p>
          <a:p>
            <a:pPr marL="798513" lvl="1" indent="-201613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Majority Perception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89025" lvl="2" indent="-174625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8 out of 10 responses said Sample C is somewhat greasy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362661"/>
            <a:ext cx="10515600" cy="6434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Sensory Test Questionnaire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C7F489-A5DD-1FAE-6AD0-839BA092250E}"/>
              </a:ext>
            </a:extLst>
          </p:cNvPr>
          <p:cNvGrpSpPr/>
          <p:nvPr/>
        </p:nvGrpSpPr>
        <p:grpSpPr>
          <a:xfrm>
            <a:off x="664845" y="1543051"/>
            <a:ext cx="6770601" cy="4122814"/>
            <a:chOff x="6747165" y="3857965"/>
            <a:chExt cx="5140036" cy="266074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0C08DCF-B208-DE53-96F4-740C41462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81" t="17059" r="7881" b="58182"/>
            <a:stretch/>
          </p:blipFill>
          <p:spPr>
            <a:xfrm>
              <a:off x="6747165" y="3857965"/>
              <a:ext cx="5140036" cy="1451513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57FD34-9512-1298-629A-E114B3D9A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81" t="44533" r="7881" b="34424"/>
            <a:stretch/>
          </p:blipFill>
          <p:spPr>
            <a:xfrm>
              <a:off x="6747165" y="5285078"/>
              <a:ext cx="5140036" cy="1233628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063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9D5B8-78D7-2095-05D1-BBD782D5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7" y="2269126"/>
            <a:ext cx="7779949" cy="2651592"/>
          </a:xfrm>
        </p:spPr>
        <p:txBody>
          <a:bodyPr/>
          <a:lstStyle/>
          <a:p>
            <a:r>
              <a:rPr lang="en-US" dirty="0"/>
              <a:t>Sensory Testing of Cosmetic Products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32EFB-1AC3-B39E-8BB3-8B301C0D3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" r="78"/>
          <a:stretch/>
        </p:blipFill>
        <p:spPr>
          <a:xfrm>
            <a:off x="7513414" y="3738432"/>
            <a:ext cx="3203892" cy="20418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240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460349"/>
            <a:ext cx="9045388" cy="1196975"/>
          </a:xfrm>
        </p:spPr>
        <p:txBody>
          <a:bodyPr/>
          <a:lstStyle/>
          <a:p>
            <a:r>
              <a:rPr lang="en-US" dirty="0"/>
              <a:t>Sensory Testing of Cosmetic Products</a:t>
            </a:r>
          </a:p>
        </p:txBody>
      </p:sp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07F36BD8-590A-2640-8F93-54D5AE9229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2718" y="2497481"/>
            <a:ext cx="6220776" cy="4083685"/>
          </a:xfrm>
        </p:spPr>
        <p:txBody>
          <a:bodyPr/>
          <a:lstStyle/>
          <a:p>
            <a:r>
              <a:rPr lang="en-US" dirty="0"/>
              <a:t>In this team-based activity, you will:</a:t>
            </a:r>
          </a:p>
          <a:p>
            <a:pPr marL="641350" lvl="1" indent="-334963">
              <a:buFont typeface="+mj-lt"/>
              <a:buAutoNum type="arabicPeriod"/>
            </a:pPr>
            <a:r>
              <a:rPr lang="en-US" sz="1800" dirty="0"/>
              <a:t>Design and craft questions to develop a sensory test.</a:t>
            </a:r>
          </a:p>
          <a:p>
            <a:pPr marL="641350" lvl="1" indent="-334963">
              <a:buFont typeface="+mj-lt"/>
              <a:buAutoNum type="arabicPeriod"/>
            </a:pPr>
            <a:r>
              <a:rPr lang="en-US" sz="1800" dirty="0"/>
              <a:t>Use your sensory test to rate two or three (2 or 3) different textured cosmetics products.</a:t>
            </a:r>
          </a:p>
          <a:p>
            <a:pPr marL="641350" lvl="1" indent="-334963">
              <a:buFont typeface="+mj-lt"/>
              <a:buAutoNum type="arabicPeriod"/>
            </a:pPr>
            <a:r>
              <a:rPr lang="en-US" sz="1800" dirty="0"/>
              <a:t>Determine which of the products has the highest score.</a:t>
            </a:r>
          </a:p>
          <a:p>
            <a:pPr marL="641350" lvl="1" indent="-334963">
              <a:buFont typeface="+mj-lt"/>
              <a:buAutoNum type="arabicPeriod"/>
            </a:pPr>
            <a:r>
              <a:rPr lang="en-US" sz="1800" dirty="0"/>
              <a:t>Discuss your results and thought process as a class.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D2D4CB-B85C-8FBF-119F-C3E72012F7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2718" y="1818301"/>
            <a:ext cx="9273758" cy="424732"/>
          </a:xfrm>
        </p:spPr>
        <p:txBody>
          <a:bodyPr/>
          <a:lstStyle/>
          <a:p>
            <a:r>
              <a:rPr lang="en-US" dirty="0"/>
              <a:t>In this team-based activity, you will: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ADF8EE-D1ED-574D-AEC4-488735E84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060" y="1313149"/>
            <a:ext cx="3309245" cy="4956974"/>
          </a:xfrm>
          <a:prstGeom prst="rect">
            <a:avLst/>
          </a:prstGeom>
          <a:ln w="82550">
            <a:solidFill>
              <a:schemeClr val="bg1"/>
            </a:solidFill>
            <a:miter lim="800000"/>
          </a:ln>
          <a:effectLst>
            <a:outerShdw blurRad="2159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3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528900"/>
            <a:ext cx="9045388" cy="1196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Define the Test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D5448B8-9BE4-4387-9E10-55B42F9D21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6846" y="2429943"/>
            <a:ext cx="3975118" cy="1644515"/>
          </a:xfrm>
        </p:spPr>
        <p:txBody>
          <a:bodyPr>
            <a:noAutofit/>
          </a:bodyPr>
          <a:lstStyle/>
          <a:p>
            <a:pPr marL="452437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Select 2 attributes to investigate from a list of eight (8).</a:t>
            </a:r>
          </a:p>
          <a:p>
            <a:pPr marL="452437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Or choose your own attribute </a:t>
            </a:r>
            <a:b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write it in the empty space. </a:t>
            </a:r>
          </a:p>
          <a:p>
            <a:pPr marL="909637" lvl="1" indent="-342900"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D430A-A1F5-C9C3-E14F-E9F4110CF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318" y="2039979"/>
            <a:ext cx="6060980" cy="341549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0043E5F5-99CC-FFC1-BBE3-83D606DF5A4C}"/>
              </a:ext>
            </a:extLst>
          </p:cNvPr>
          <p:cNvSpPr/>
          <p:nvPr/>
        </p:nvSpPr>
        <p:spPr>
          <a:xfrm rot="15027785" flipH="1">
            <a:off x="3811732" y="2121496"/>
            <a:ext cx="2616120" cy="2812460"/>
          </a:xfrm>
          <a:prstGeom prst="arc">
            <a:avLst/>
          </a:prstGeom>
          <a:ln w="47625" cap="rnd">
            <a:solidFill>
              <a:schemeClr val="accent2"/>
            </a:solidFill>
            <a:prstDash val="soli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1E1D265D-1343-625D-D7E7-06CFE7A5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574795"/>
            <a:ext cx="9045388" cy="11969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Design the Questionnaire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D5448B8-9BE4-4387-9E10-55B42F9D21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9082" y="1223682"/>
            <a:ext cx="8077200" cy="2452213"/>
          </a:xfrm>
        </p:spPr>
        <p:txBody>
          <a:bodyPr>
            <a:noAutofit/>
          </a:bodyPr>
          <a:lstStyle/>
          <a:p>
            <a:pPr marL="452437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Generate 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four to five (4-5) questions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 test your attributes, using examples below as a guide.</a:t>
            </a:r>
          </a:p>
          <a:p>
            <a:pPr marL="909637" lvl="1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How sticky was the sample on skin 30s after application?</a:t>
            </a:r>
          </a:p>
          <a:p>
            <a:pPr marL="909637" lvl="1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How fast did the sample absorb in the skin?  </a:t>
            </a:r>
          </a:p>
          <a:p>
            <a:pPr marL="566737" lvl="1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05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2437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 sure to 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define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what 1–5 will mean and add the questions to the template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C6CE1-076D-F39D-6DE0-57659318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956" y="3783471"/>
            <a:ext cx="7410102" cy="281385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5F7A683D-2004-3845-B864-D402458AACF3}"/>
              </a:ext>
            </a:extLst>
          </p:cNvPr>
          <p:cNvSpPr/>
          <p:nvPr/>
        </p:nvSpPr>
        <p:spPr>
          <a:xfrm rot="20675636">
            <a:off x="8582668" y="3129314"/>
            <a:ext cx="2666840" cy="2584978"/>
          </a:xfrm>
          <a:prstGeom prst="arc">
            <a:avLst>
              <a:gd name="adj1" fmla="val 16200000"/>
              <a:gd name="adj2" fmla="val 5494444"/>
            </a:avLst>
          </a:prstGeom>
          <a:ln w="47625" cap="rnd">
            <a:solidFill>
              <a:schemeClr val="accent2"/>
            </a:solidFill>
            <a:prstDash val="solid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478210"/>
            <a:ext cx="9045388" cy="58961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Conduct the Test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D5448B8-9BE4-4387-9E10-55B42F9D21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968" y="1814650"/>
            <a:ext cx="4515423" cy="1816055"/>
          </a:xfrm>
        </p:spPr>
        <p:txBody>
          <a:bodyPr>
            <a:noAutofit/>
          </a:bodyPr>
          <a:lstStyle/>
          <a:p>
            <a:pPr marL="452437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Test your cosmetic products using your team’s questionnaire. </a:t>
            </a:r>
          </a:p>
          <a:p>
            <a:pPr marL="452437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Decide the roles of your team members then follow the instructions: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8DF6107-107E-702C-1AE9-EEC0926FE810}"/>
              </a:ext>
            </a:extLst>
          </p:cNvPr>
          <p:cNvSpPr txBox="1">
            <a:spLocks/>
          </p:cNvSpPr>
          <p:nvPr/>
        </p:nvSpPr>
        <p:spPr>
          <a:xfrm>
            <a:off x="1068839" y="3343647"/>
            <a:ext cx="4194020" cy="1033882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1400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Tester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person testing the products on skin</a:t>
            </a:r>
          </a:p>
          <a:p>
            <a:pPr marL="465138" indent="-342900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1400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Recorder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person asking the questions and recording the ratings</a:t>
            </a:r>
            <a:endParaRPr lang="en-US" sz="16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5ACCF1-2DA3-0F17-7D22-1FAD289D1E4C}"/>
              </a:ext>
            </a:extLst>
          </p:cNvPr>
          <p:cNvGrpSpPr/>
          <p:nvPr/>
        </p:nvGrpSpPr>
        <p:grpSpPr>
          <a:xfrm>
            <a:off x="5411009" y="1391116"/>
            <a:ext cx="6553200" cy="5275569"/>
            <a:chOff x="5493991" y="1293580"/>
            <a:chExt cx="6553200" cy="5275569"/>
          </a:xfrm>
        </p:grpSpPr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7278E669-A362-D818-33E1-FC5B7A3E0409}"/>
                </a:ext>
              </a:extLst>
            </p:cNvPr>
            <p:cNvSpPr txBox="1">
              <a:spLocks/>
            </p:cNvSpPr>
            <p:nvPr/>
          </p:nvSpPr>
          <p:spPr>
            <a:xfrm>
              <a:off x="5493991" y="1293580"/>
              <a:ext cx="2019975" cy="4138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1800"/>
                </a:spcAft>
                <a:buClr>
                  <a:schemeClr val="accent3"/>
                </a:buClr>
                <a:buFont typeface="Arial"/>
                <a:buChar char="•"/>
                <a:defRPr sz="2000" kern="120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accent3"/>
                </a:buClr>
                <a:buFont typeface="System Font Regular"/>
                <a:buChar char="–"/>
                <a:defRPr sz="2000" kern="120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accent3"/>
                </a:buClr>
                <a:buSzPct val="80000"/>
                <a:buFont typeface="Courier New" panose="02070309020205020404" pitchFamily="49" charset="0"/>
                <a:buChar char="o"/>
                <a:defRPr sz="2000" kern="120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accent3"/>
                </a:buClr>
                <a:buFont typeface="Wingdings" pitchFamily="2" charset="2"/>
                <a:buChar char="§"/>
                <a:defRPr sz="2000" kern="120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accent3"/>
                </a:buClr>
                <a:buSzPct val="80000"/>
                <a:buFont typeface="System Font Regular"/>
                <a:buChar char="□"/>
                <a:defRPr sz="2000" kern="120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9537" indent="0">
                <a:spcBef>
                  <a:spcPts val="0"/>
                </a:spcBef>
                <a:buNone/>
              </a:pPr>
              <a:r>
                <a:rPr lang="en-US" sz="1400" b="1" dirty="0">
                  <a:solidFill>
                    <a:schemeClr val="accent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INSTRUCTIONS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DD6FA1-5D88-4078-EC4A-B426A6000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3991" y="1539949"/>
              <a:ext cx="6553200" cy="5029200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9EBC0E0-E16E-6CE7-E90C-3EF2F6FE2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2" t="1184" r="589" b="7423"/>
          <a:stretch/>
        </p:blipFill>
        <p:spPr>
          <a:xfrm>
            <a:off x="1871454" y="4457539"/>
            <a:ext cx="1891731" cy="1816056"/>
          </a:xfrm>
          <a:prstGeom prst="rect">
            <a:avLst/>
          </a:prstGeom>
          <a:ln w="82550">
            <a:solidFill>
              <a:schemeClr val="bg1"/>
            </a:solidFill>
            <a:miter lim="800000"/>
          </a:ln>
          <a:effectLst>
            <a:outerShdw blurRad="2159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1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A302F4-8520-DBBF-7928-F9272BF6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612" y="461431"/>
            <a:ext cx="9045388" cy="656851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F9832B-C515-AB45-97DF-22EF0A5831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Think about the following questions: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05EF7D-FE64-9DA9-DA4F-E6A93F8772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38176" y="2631952"/>
            <a:ext cx="9273759" cy="2935130"/>
          </a:xfrm>
        </p:spPr>
        <p:txBody>
          <a:bodyPr numCol="2" spcCol="457200"/>
          <a:lstStyle/>
          <a:p>
            <a:pPr>
              <a:spcBef>
                <a:spcPts val="0"/>
              </a:spcBef>
            </a:pPr>
            <a:r>
              <a:rPr lang="en-US" sz="1800" dirty="0"/>
              <a:t>Were the results as you expected?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Why did you choose the 2 attributes to test?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What was your team’s thought process in the design of your questions?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Are there any other attributes you would test? What are they? Why?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How might you or a lab scientist improve your cosmetic product with the lowest rating?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How does this activity relate to you? Do you use cosmetic products?</a:t>
            </a:r>
            <a:endParaRPr lang="en-SG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78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A4AB31-5812-9D4F-A468-9C2A881C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929"/>
            <a:ext cx="10515600" cy="643404"/>
          </a:xfrm>
        </p:spPr>
        <p:txBody>
          <a:bodyPr/>
          <a:lstStyle/>
          <a:p>
            <a:r>
              <a:rPr lang="en-US" dirty="0"/>
              <a:t>STEM</a:t>
            </a:r>
            <a:r>
              <a:rPr lang="en-US" baseline="30000" dirty="0"/>
              <a:t>2</a:t>
            </a:r>
            <a:r>
              <a:rPr lang="en-US" dirty="0"/>
              <a:t>D Careers in the Cosmetic Industry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867D571-41A4-B91C-A10A-D626569F2B4A}"/>
              </a:ext>
            </a:extLst>
          </p:cNvPr>
          <p:cNvSpPr txBox="1">
            <a:spLocks/>
          </p:cNvSpPr>
          <p:nvPr/>
        </p:nvSpPr>
        <p:spPr>
          <a:xfrm>
            <a:off x="838200" y="1327989"/>
            <a:ext cx="6407169" cy="5366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Analytical Chemist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Clinical Scientist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Consumer Scientist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Fragrance Evaluator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Medical Safety Analyst 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Microbiologist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Perfumer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Product Developer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Regulatory Specialist 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Research &amp; Development Scientists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Research &amp; Development Engineers</a:t>
            </a:r>
          </a:p>
          <a:p>
            <a:pPr>
              <a:spcBef>
                <a:spcPts val="700"/>
              </a:spcBef>
              <a:spcAft>
                <a:spcPts val="200"/>
              </a:spcAft>
            </a:pPr>
            <a:r>
              <a:rPr lang="en-US" sz="1800" dirty="0"/>
              <a:t>Technical Transfer Process Engineer 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C97E23-86DD-1D53-CB78-51E1724EB8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619" y="3652986"/>
            <a:ext cx="3879747" cy="2992947"/>
          </a:xfrm>
          <a:prstGeom prst="rect">
            <a:avLst/>
          </a:prstGeom>
          <a:ln w="82550">
            <a:solidFill>
              <a:schemeClr val="bg1"/>
            </a:solidFill>
            <a:miter lim="800000"/>
          </a:ln>
          <a:effectLst>
            <a:outerShdw blurRad="220594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2B590-1CDB-81B5-FCA7-C37884D83A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99"/>
          <a:stretch/>
        </p:blipFill>
        <p:spPr>
          <a:xfrm rot="21370116">
            <a:off x="5660652" y="3819410"/>
            <a:ext cx="3017694" cy="1850519"/>
          </a:xfrm>
          <a:prstGeom prst="rect">
            <a:avLst/>
          </a:prstGeom>
          <a:ln w="82550">
            <a:solidFill>
              <a:schemeClr val="bg1"/>
            </a:solidFill>
            <a:miter lim="800000"/>
          </a:ln>
          <a:effectLst>
            <a:outerShdw blurRad="220594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2E8E79-0EEC-62CB-3015-1EFE411BD1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12272">
            <a:off x="8031391" y="1912328"/>
            <a:ext cx="2891203" cy="1883481"/>
          </a:xfrm>
          <a:prstGeom prst="rect">
            <a:avLst/>
          </a:prstGeom>
          <a:ln w="82550">
            <a:solidFill>
              <a:schemeClr val="bg1"/>
            </a:solidFill>
            <a:miter lim="800000"/>
          </a:ln>
          <a:effectLst>
            <a:outerShdw blurRad="220594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1871CD-5747-4105-25BB-8633BEE67C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18660" y="1367883"/>
            <a:ext cx="3087454" cy="2058303"/>
          </a:xfrm>
          <a:prstGeom prst="rect">
            <a:avLst/>
          </a:prstGeom>
          <a:ln w="82550">
            <a:solidFill>
              <a:schemeClr val="bg1"/>
            </a:solidFill>
            <a:miter lim="800000"/>
          </a:ln>
          <a:effectLst>
            <a:outerShdw blurRad="220594" dist="38100" dir="2700000" algn="tl" rotWithShape="0">
              <a:prstClr val="black">
                <a:alpha val="1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5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EDC467-48F3-F848-963F-6B610D63EC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0488" y="1152004"/>
            <a:ext cx="2607917" cy="757130"/>
          </a:xfrm>
        </p:spPr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13314" name="Content Placeholder 1">
            <a:extLst>
              <a:ext uri="{FF2B5EF4-FFF2-40B4-BE49-F238E27FC236}">
                <a16:creationId xmlns:a16="http://schemas.microsoft.com/office/drawing/2014/main" id="{07F36BD8-590A-2640-8F93-54D5AE9229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0488" y="2325056"/>
            <a:ext cx="9382312" cy="2704143"/>
          </a:xfrm>
        </p:spPr>
        <p:txBody>
          <a:bodyPr/>
          <a:lstStyle/>
          <a:p>
            <a:r>
              <a:rPr lang="en-AU" sz="1800" dirty="0"/>
              <a:t>What did you learn about cosmetics and sensory testing?</a:t>
            </a:r>
            <a:endParaRPr lang="en-US" sz="1800" dirty="0"/>
          </a:p>
          <a:p>
            <a:r>
              <a:rPr lang="en-US" sz="1800" dirty="0"/>
              <a:t>What would you change about the sensory activity if you were to do it again? </a:t>
            </a:r>
          </a:p>
          <a:p>
            <a:r>
              <a:rPr lang="en-US" sz="1800" dirty="0"/>
              <a:t>Can you see yourself as a STEM</a:t>
            </a:r>
            <a:r>
              <a:rPr lang="en-US" sz="1800" baseline="30000" dirty="0"/>
              <a:t>2</a:t>
            </a:r>
            <a:r>
              <a:rPr lang="en-US" sz="1800" dirty="0"/>
              <a:t>D professional? Why or why not?</a:t>
            </a:r>
          </a:p>
          <a:p>
            <a:r>
              <a:rPr lang="en-US" sz="1800" dirty="0"/>
              <a:t>What is one thing you learned that you did not know coming into today?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0746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4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5B675E-2B85-33CA-2CB7-8592B0C670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2000"/>
          </a:blip>
          <a:srcRect l="-1" t="42197" r="13782"/>
          <a:stretch/>
        </p:blipFill>
        <p:spPr>
          <a:xfrm rot="10800000" flipH="1">
            <a:off x="9427504" y="5687499"/>
            <a:ext cx="2764496" cy="1180251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753672-972D-A57C-F505-5E6624CEB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8000"/>
          </a:blip>
          <a:srcRect t="52415"/>
          <a:stretch/>
        </p:blipFill>
        <p:spPr>
          <a:xfrm rot="10800000" flipH="1">
            <a:off x="7551005" y="4914766"/>
            <a:ext cx="1406603" cy="1943233"/>
          </a:xfrm>
          <a:prstGeom prst="rect">
            <a:avLst/>
          </a:prstGeom>
          <a:effectLst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DE80A8-2ABE-1448-BAA9-D932F82979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4" y="1548523"/>
            <a:ext cx="5103686" cy="3642042"/>
          </a:xfrm>
        </p:spPr>
        <p:txBody>
          <a:bodyPr numCol="1"/>
          <a:lstStyle/>
          <a:p>
            <a:pPr>
              <a:spcAft>
                <a:spcPts val="600"/>
              </a:spcAft>
            </a:pPr>
            <a:r>
              <a:rPr lang="en-US" sz="2400" dirty="0"/>
              <a:t> Introduction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 Cosmetics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What are they?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How are they improved?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Activity: </a:t>
            </a:r>
            <a:r>
              <a:rPr lang="en-US" sz="2400" dirty="0"/>
              <a:t>Cosmetic Products Sensory Testing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 Reflection</a:t>
            </a:r>
          </a:p>
          <a:p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51C28-839B-C34D-AD0C-2EB795A2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B80F68-D707-0F67-9207-EB9D56F4B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269" y="1943234"/>
            <a:ext cx="1322469" cy="2598940"/>
          </a:xfrm>
          <a:prstGeom prst="rect">
            <a:avLst/>
          </a:prstGeom>
          <a:effectLst>
            <a:reflection blurRad="6350" stA="30012" endPos="5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3CF37-F463-C367-5E26-88514C380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3782"/>
          <a:stretch/>
        </p:blipFill>
        <p:spPr>
          <a:xfrm>
            <a:off x="9427504" y="3832561"/>
            <a:ext cx="2764496" cy="2041842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0C09F-6D55-DA1F-E0C3-B0CE92744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006" y="1387157"/>
            <a:ext cx="1406603" cy="4083685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C954F-8E4F-42D1-F76B-55FEDBBA5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946973" y="4264462"/>
            <a:ext cx="596758" cy="2249316"/>
          </a:xfrm>
          <a:prstGeom prst="rect">
            <a:avLst/>
          </a:prstGeom>
          <a:effectLst>
            <a:reflection blurRad="6350" stA="30012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98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C829FC-C48E-A961-F5C4-BA1EC42884AE}"/>
              </a:ext>
            </a:extLst>
          </p:cNvPr>
          <p:cNvSpPr/>
          <p:nvPr/>
        </p:nvSpPr>
        <p:spPr>
          <a:xfrm>
            <a:off x="6760112" y="2038364"/>
            <a:ext cx="2775922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F2FBB5-A853-5090-EF29-5937C94AB71F}"/>
              </a:ext>
            </a:extLst>
          </p:cNvPr>
          <p:cNvSpPr/>
          <p:nvPr/>
        </p:nvSpPr>
        <p:spPr>
          <a:xfrm>
            <a:off x="6760112" y="2750073"/>
            <a:ext cx="2985694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ngineering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D0F774-FEC2-62DA-A18B-811DC6C749CE}"/>
              </a:ext>
            </a:extLst>
          </p:cNvPr>
          <p:cNvSpPr/>
          <p:nvPr/>
        </p:nvSpPr>
        <p:spPr>
          <a:xfrm>
            <a:off x="6760112" y="3476862"/>
            <a:ext cx="3088790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athematics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169AE2-11EA-B5D8-494D-DA4B46FF8BED}"/>
              </a:ext>
            </a:extLst>
          </p:cNvPr>
          <p:cNvSpPr/>
          <p:nvPr/>
        </p:nvSpPr>
        <p:spPr>
          <a:xfrm>
            <a:off x="6760112" y="4227086"/>
            <a:ext cx="3268981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anufacturing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3E2B5C-FD53-3411-D5C2-4A5C9DC2D7C4}"/>
              </a:ext>
            </a:extLst>
          </p:cNvPr>
          <p:cNvSpPr/>
          <p:nvPr/>
        </p:nvSpPr>
        <p:spPr>
          <a:xfrm>
            <a:off x="6760112" y="5189968"/>
            <a:ext cx="2837962" cy="67710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esign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DB365336-B264-2BAD-407E-06F6AB364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6114" t="-20389" r="-16114" b="-20389"/>
          <a:stretch/>
        </p:blipFill>
        <p:spPr bwMode="auto">
          <a:xfrm>
            <a:off x="2739174" y="2524270"/>
            <a:ext cx="2174107" cy="23147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451ED6DD-2BAF-4838-182E-C6111E688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8759" t="17949" r="18759" b="19315"/>
          <a:stretch/>
        </p:blipFill>
        <p:spPr bwMode="auto">
          <a:xfrm>
            <a:off x="2718880" y="1617744"/>
            <a:ext cx="1131650" cy="11362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5DF6BAA-2180-B573-A27F-8435C0D97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3576" y="3420445"/>
            <a:ext cx="1340602" cy="134060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031F65B-0F90-118C-855A-0A712DB47E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459" t="21165" r="21158" b="21165"/>
          <a:stretch/>
        </p:blipFill>
        <p:spPr>
          <a:xfrm>
            <a:off x="1772922" y="2802169"/>
            <a:ext cx="1111356" cy="111694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46713D8-7618-0113-9C24-97A5EB4EDF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8303" t="12033" r="28303" b="12033"/>
          <a:stretch/>
        </p:blipFill>
        <p:spPr>
          <a:xfrm>
            <a:off x="4268238" y="4164741"/>
            <a:ext cx="856018" cy="149789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A013E28-597C-1FE7-69FA-686A4B7288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53954" y="1917614"/>
            <a:ext cx="1340602" cy="134060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A55AF63-BF8E-10F2-5975-6BB6F4239951}"/>
              </a:ext>
            </a:extLst>
          </p:cNvPr>
          <p:cNvSpPr/>
          <p:nvPr/>
        </p:nvSpPr>
        <p:spPr>
          <a:xfrm>
            <a:off x="6760112" y="1379458"/>
            <a:ext cx="2775922" cy="890115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392378-90F1-F74C-DF32-8624660CBE87}"/>
              </a:ext>
            </a:extLst>
          </p:cNvPr>
          <p:cNvSpPr txBox="1"/>
          <p:nvPr/>
        </p:nvSpPr>
        <p:spPr>
          <a:xfrm>
            <a:off x="838200" y="52502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What is </a:t>
            </a:r>
            <a:r>
              <a:rPr lang="en-US" sz="4000" b="1" dirty="0">
                <a:solidFill>
                  <a:schemeClr val="accent3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STEM</a:t>
            </a:r>
            <a:r>
              <a:rPr lang="en-US" sz="4000" b="1" baseline="30000" dirty="0">
                <a:solidFill>
                  <a:schemeClr val="accent3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accent3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68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  <p:bldP spid="15" grpId="0" build="p"/>
      <p:bldP spid="16" grpId="0" build="p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988B95-7045-A8AD-9D01-AF27317EA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(Delete slide if not needed)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3679">
            <a:off x="9655683" y="1616776"/>
            <a:ext cx="2634001" cy="7209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484">
            <a:off x="7268400" y="2536336"/>
            <a:ext cx="2447706" cy="64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4F9F019-AA0B-DE26-2C18-9C82C58F49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1B2270-7F96-E94E-9D75-DB5F7F2A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14D546A-1941-8721-DD9C-8EC44F6FBDC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7DED0A2-0C19-4C85-6F7B-408DD3BDCE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7D8BE45-99C9-8744-324C-1833EB4C8F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2A0EB92-74E6-AEA5-448E-66FAE7D1C7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78558-4C96-4A80-6A54-7F4C7007C909}"/>
              </a:ext>
            </a:extLst>
          </p:cNvPr>
          <p:cNvSpPr txBox="1"/>
          <p:nvPr/>
        </p:nvSpPr>
        <p:spPr>
          <a:xfrm>
            <a:off x="838200" y="1299411"/>
            <a:ext cx="127935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1646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Activity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988B95-7045-A8AD-9D01-AF27317EA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(Delete slide if not needed)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13679">
            <a:off x="9655683" y="1616776"/>
            <a:ext cx="2634001" cy="7209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5484">
            <a:off x="7268400" y="2536336"/>
            <a:ext cx="2447706" cy="64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20A18D-3529-CA44-9EAD-A59E89E8C3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2964" y="2044132"/>
            <a:ext cx="6583072" cy="4083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 the images and try to answer the following: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 you identify each image? What are they?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are some reasons why people use cosmetic products?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you know of any cosmetic brands that belongs to Johnson &amp; Johnson?</a:t>
            </a: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you believe </a:t>
            </a: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consumer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(the person using the product) feedback is involved in the design and creation of cosmetic products? Why? Why not?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1B2270-7F96-E94E-9D75-DB5F7F2A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515060"/>
            <a:ext cx="7820891" cy="11689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How Much Do You Know About Cosmetics Products?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5816C-1074-618C-E606-6A9AEB2E4797}"/>
              </a:ext>
            </a:extLst>
          </p:cNvPr>
          <p:cNvGrpSpPr/>
          <p:nvPr/>
        </p:nvGrpSpPr>
        <p:grpSpPr>
          <a:xfrm>
            <a:off x="8901335" y="0"/>
            <a:ext cx="2447701" cy="6858000"/>
            <a:chOff x="9452035" y="1428926"/>
            <a:chExt cx="1897002" cy="5315044"/>
          </a:xfrm>
        </p:grpSpPr>
        <p:pic>
          <p:nvPicPr>
            <p:cNvPr id="3" name="Picture 8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id="{B8EA39F9-B28A-725F-3EA6-492FF8144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791" b="6291"/>
            <a:stretch/>
          </p:blipFill>
          <p:spPr>
            <a:xfrm>
              <a:off x="9452035" y="3364423"/>
              <a:ext cx="1897002" cy="1443104"/>
            </a:xfrm>
            <a:prstGeom prst="rect">
              <a:avLst/>
            </a:prstGeom>
          </p:spPr>
        </p:pic>
        <p:pic>
          <p:nvPicPr>
            <p:cNvPr id="11" name="Picture 11" descr="A picture containing text, bottle, toiletry, open&#10;&#10;Description automatically generated">
              <a:extLst>
                <a:ext uri="{FF2B5EF4-FFF2-40B4-BE49-F238E27FC236}">
                  <a16:creationId xmlns:a16="http://schemas.microsoft.com/office/drawing/2014/main" id="{463B501A-AF39-456B-6BC3-D8CAED9DB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4664" y="4842345"/>
              <a:ext cx="1884373" cy="1901625"/>
            </a:xfrm>
            <a:prstGeom prst="rect">
              <a:avLst/>
            </a:prstGeom>
          </p:spPr>
        </p:pic>
        <p:pic>
          <p:nvPicPr>
            <p:cNvPr id="7" name="Picture 10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id="{A03DB9CE-424A-639F-8192-3A1C19F28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4665" y="1428926"/>
              <a:ext cx="1884372" cy="1900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4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38861"/>
            <a:ext cx="10515600" cy="6434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Arial Rounded MT Bold" panose="020F0704030504030204" pitchFamily="34" charset="0"/>
              </a:rPr>
              <a:t>Cosmetic Products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0EDD92-BFB4-754A-86BF-14308908A84A}"/>
              </a:ext>
            </a:extLst>
          </p:cNvPr>
          <p:cNvGrpSpPr/>
          <p:nvPr/>
        </p:nvGrpSpPr>
        <p:grpSpPr>
          <a:xfrm>
            <a:off x="1292347" y="3218975"/>
            <a:ext cx="4177567" cy="1458726"/>
            <a:chOff x="647700" y="4730191"/>
            <a:chExt cx="4177567" cy="1458726"/>
          </a:xfrm>
        </p:grpSpPr>
        <p:sp>
          <p:nvSpPr>
            <p:cNvPr id="7" name="Title 2">
              <a:extLst>
                <a:ext uri="{FF2B5EF4-FFF2-40B4-BE49-F238E27FC236}">
                  <a16:creationId xmlns:a16="http://schemas.microsoft.com/office/drawing/2014/main" id="{0219D45B-56E5-954D-A790-38C24B115B92}"/>
                </a:ext>
              </a:extLst>
            </p:cNvPr>
            <p:cNvSpPr txBox="1">
              <a:spLocks/>
            </p:cNvSpPr>
            <p:nvPr/>
          </p:nvSpPr>
          <p:spPr>
            <a:xfrm>
              <a:off x="647700" y="4870045"/>
              <a:ext cx="431800" cy="64340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3"/>
                  </a:solidFill>
                  <a:latin typeface="Arial Rounded MT Bold" panose="020F0704030504030204" pitchFamily="34" charset="77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dirty="0">
                  <a:latin typeface="Arial Rounded MT Bold" panose="020F0704030504030204" pitchFamily="34" charset="0"/>
                </a:rPr>
                <a:t>1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7EA7896-D07F-5B4F-90DF-3A11531DC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9189" y="4730191"/>
              <a:ext cx="387009" cy="1458726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A46277-99C8-7048-AE44-D0347B0F4C87}"/>
                </a:ext>
              </a:extLst>
            </p:cNvPr>
            <p:cNvSpPr/>
            <p:nvPr/>
          </p:nvSpPr>
          <p:spPr>
            <a:xfrm>
              <a:off x="1629666" y="5011039"/>
              <a:ext cx="3195601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Decorative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lip gloss, lip sticks, foundation, eyebrow pencils, mascara etc.</a:t>
              </a:r>
              <a:endParaRPr lang="en-US" sz="1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279E8-3040-EE41-A603-1134C700C9B2}"/>
              </a:ext>
            </a:extLst>
          </p:cNvPr>
          <p:cNvGrpSpPr/>
          <p:nvPr/>
        </p:nvGrpSpPr>
        <p:grpSpPr>
          <a:xfrm>
            <a:off x="2133246" y="4906613"/>
            <a:ext cx="3943623" cy="1551643"/>
            <a:chOff x="3403600" y="4730191"/>
            <a:chExt cx="3943623" cy="155164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C950018-FFB5-7044-9395-15FC42D4B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13328" y="5277100"/>
              <a:ext cx="1577804" cy="1004734"/>
            </a:xfrm>
            <a:prstGeom prst="rect">
              <a:avLst/>
            </a:prstGeom>
          </p:spPr>
        </p:pic>
        <p:sp>
          <p:nvSpPr>
            <p:cNvPr id="29" name="Title 2">
              <a:extLst>
                <a:ext uri="{FF2B5EF4-FFF2-40B4-BE49-F238E27FC236}">
                  <a16:creationId xmlns:a16="http://schemas.microsoft.com/office/drawing/2014/main" id="{635F1D89-D324-5F4C-8E90-51B7E7CFB7FD}"/>
                </a:ext>
              </a:extLst>
            </p:cNvPr>
            <p:cNvSpPr txBox="1">
              <a:spLocks/>
            </p:cNvSpPr>
            <p:nvPr/>
          </p:nvSpPr>
          <p:spPr>
            <a:xfrm>
              <a:off x="3403600" y="4730191"/>
              <a:ext cx="431800" cy="64340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3"/>
                  </a:solidFill>
                  <a:latin typeface="Arial Rounded MT Bold" panose="020F0704030504030204" pitchFamily="34" charset="77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dirty="0">
                  <a:latin typeface="Arial Rounded MT Bold" panose="020F0704030504030204" pitchFamily="34" charset="0"/>
                </a:rPr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06F717-6B29-0E4D-A382-D41D6C594ED8}"/>
                </a:ext>
              </a:extLst>
            </p:cNvPr>
            <p:cNvSpPr/>
            <p:nvPr/>
          </p:nvSpPr>
          <p:spPr>
            <a:xfrm>
              <a:off x="3860799" y="4730191"/>
              <a:ext cx="348642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Skincare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moisturizers, lotions, face cream,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face masques,  sunscreen, etc.</a:t>
              </a:r>
              <a:endParaRPr lang="en-US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FDDDBE-F81D-0D44-B3CA-D1F2DB34933E}"/>
              </a:ext>
            </a:extLst>
          </p:cNvPr>
          <p:cNvGrpSpPr/>
          <p:nvPr/>
        </p:nvGrpSpPr>
        <p:grpSpPr>
          <a:xfrm>
            <a:off x="6259728" y="3169424"/>
            <a:ext cx="4254062" cy="2009468"/>
            <a:chOff x="6540500" y="4304743"/>
            <a:chExt cx="4254062" cy="200946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90BDD7-756F-AB4C-BD8E-3CCE1EB10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8795" y="4304743"/>
              <a:ext cx="692150" cy="2009468"/>
            </a:xfrm>
            <a:prstGeom prst="rect">
              <a:avLst/>
            </a:prstGeom>
          </p:spPr>
        </p:pic>
        <p:sp>
          <p:nvSpPr>
            <p:cNvPr id="36" name="Title 2">
              <a:extLst>
                <a:ext uri="{FF2B5EF4-FFF2-40B4-BE49-F238E27FC236}">
                  <a16:creationId xmlns:a16="http://schemas.microsoft.com/office/drawing/2014/main" id="{E80667DD-00B8-C74B-9D01-6A2C185A8598}"/>
                </a:ext>
              </a:extLst>
            </p:cNvPr>
            <p:cNvSpPr txBox="1">
              <a:spLocks/>
            </p:cNvSpPr>
            <p:nvPr/>
          </p:nvSpPr>
          <p:spPr>
            <a:xfrm>
              <a:off x="6540500" y="4730191"/>
              <a:ext cx="431800" cy="64340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3"/>
                  </a:solidFill>
                  <a:latin typeface="Arial Rounded MT Bold" panose="020F0704030504030204" pitchFamily="34" charset="77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dirty="0">
                  <a:latin typeface="Arial Rounded MT Bold" panose="020F0704030504030204" pitchFamily="34" charset="0"/>
                </a:rPr>
                <a:t>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BD20DBC-61CE-5A46-A2F7-A5DC31765D9D}"/>
                </a:ext>
              </a:extLst>
            </p:cNvPr>
            <p:cNvSpPr/>
            <p:nvPr/>
          </p:nvSpPr>
          <p:spPr>
            <a:xfrm>
              <a:off x="7842840" y="4730191"/>
              <a:ext cx="295172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Haircare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– shampoos, conditioners, moisturizer, oil, and scalp treatments</a:t>
              </a:r>
              <a:endParaRPr lang="en-US" sz="12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CDF027-9CF3-DD46-95CF-EC0E2250BDD0}"/>
              </a:ext>
            </a:extLst>
          </p:cNvPr>
          <p:cNvGrpSpPr/>
          <p:nvPr/>
        </p:nvGrpSpPr>
        <p:grpSpPr>
          <a:xfrm>
            <a:off x="7761017" y="4941990"/>
            <a:ext cx="3359728" cy="1547992"/>
            <a:chOff x="9441032" y="4729308"/>
            <a:chExt cx="3359728" cy="154799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A9245D1-5B29-B347-96DB-FE4215A7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56800" y="4729308"/>
              <a:ext cx="787695" cy="1547992"/>
            </a:xfrm>
            <a:prstGeom prst="rect">
              <a:avLst/>
            </a:prstGeom>
          </p:spPr>
        </p:pic>
        <p:sp>
          <p:nvSpPr>
            <p:cNvPr id="41" name="Title 2">
              <a:extLst>
                <a:ext uri="{FF2B5EF4-FFF2-40B4-BE49-F238E27FC236}">
                  <a16:creationId xmlns:a16="http://schemas.microsoft.com/office/drawing/2014/main" id="{1B34779C-A54D-C34D-B7C4-6AD4BB5759F4}"/>
                </a:ext>
              </a:extLst>
            </p:cNvPr>
            <p:cNvSpPr txBox="1">
              <a:spLocks/>
            </p:cNvSpPr>
            <p:nvPr/>
          </p:nvSpPr>
          <p:spPr>
            <a:xfrm>
              <a:off x="9441032" y="4730191"/>
              <a:ext cx="431800" cy="64340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accent3"/>
                  </a:solidFill>
                  <a:latin typeface="Arial Rounded MT Bold" panose="020F0704030504030204" pitchFamily="34" charset="77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dirty="0">
                  <a:latin typeface="Arial Rounded MT Bold" panose="020F0704030504030204" pitchFamily="34" charset="0"/>
                </a:rPr>
                <a:t>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C54329-186B-434A-A9BB-D642BA3AD86F}"/>
                </a:ext>
              </a:extLst>
            </p:cNvPr>
            <p:cNvSpPr/>
            <p:nvPr/>
          </p:nvSpPr>
          <p:spPr>
            <a:xfrm>
              <a:off x="10840025" y="4730191"/>
              <a:ext cx="19607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200"/>
                </a:spcBef>
                <a:spcAft>
                  <a:spcPts val="200"/>
                </a:spcAft>
              </a:pPr>
              <a:r>
                <a:rPr lang="en-US" sz="1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Perfume</a:t>
              </a:r>
              <a:r>
                <a:rPr lang="en-US" sz="14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12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body mist, perfume, cologne etc. </a:t>
              </a:r>
              <a:endParaRPr lang="en-US" sz="1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Content Placeholder 4">
            <a:extLst>
              <a:ext uri="{FF2B5EF4-FFF2-40B4-BE49-F238E27FC236}">
                <a16:creationId xmlns:a16="http://schemas.microsoft.com/office/drawing/2014/main" id="{EA96FBD2-69F8-7B44-A8A2-AEEF7D46E2A2}"/>
              </a:ext>
            </a:extLst>
          </p:cNvPr>
          <p:cNvSpPr txBox="1">
            <a:spLocks/>
          </p:cNvSpPr>
          <p:nvPr/>
        </p:nvSpPr>
        <p:spPr>
          <a:xfrm>
            <a:off x="2565046" y="2742743"/>
            <a:ext cx="5720555" cy="368429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four (4) general types of cosmetic products are: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349D1AD-ADC8-236E-B9D7-3096AAAACDA0}"/>
              </a:ext>
            </a:extLst>
          </p:cNvPr>
          <p:cNvSpPr txBox="1">
            <a:spLocks/>
          </p:cNvSpPr>
          <p:nvPr/>
        </p:nvSpPr>
        <p:spPr>
          <a:xfrm>
            <a:off x="894100" y="1166712"/>
            <a:ext cx="10670680" cy="15558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800"/>
              </a:spcAft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System Font Regular"/>
              <a:buChar char="–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Font typeface="Wingdings" pitchFamily="2" charset="2"/>
              <a:buChar char="§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800"/>
              </a:spcAft>
              <a:buClr>
                <a:schemeClr val="accent3"/>
              </a:buClr>
              <a:buSzPct val="80000"/>
              <a:buFont typeface="System Font Regular"/>
              <a:buChar char="□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Cosmetic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products are mixtures of chemical compounds, some naturally derived, and others created synthetically in a laboratory. </a:t>
            </a:r>
            <a:endParaRPr lang="en-AU" sz="1800" dirty="0">
              <a:cs typeface="Arial"/>
            </a:endParaRPr>
          </a:p>
          <a:p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Cosmetic use includes personal care, skincare (pimples), medical, and enhancing one’s appearance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DBFBF1-EFD6-F140-A810-411E205D35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5001" y="1547637"/>
            <a:ext cx="5380999" cy="3680585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1600" dirty="0"/>
              <a:t>The cosmetic industry is a very </a:t>
            </a:r>
            <a:r>
              <a:rPr lang="en-US" sz="1600" b="1" dirty="0"/>
              <a:t>competitive market </a:t>
            </a:r>
            <a:r>
              <a:rPr lang="en-US" sz="1600" dirty="0"/>
              <a:t>for the companies (</a:t>
            </a:r>
            <a:r>
              <a:rPr lang="en-US" sz="1600" b="1" dirty="0"/>
              <a:t>producers</a:t>
            </a:r>
            <a:r>
              <a:rPr lang="en-US" sz="1600" dirty="0"/>
              <a:t>) and people using the items (</a:t>
            </a:r>
            <a:r>
              <a:rPr lang="en-US" sz="1600" b="1" dirty="0"/>
              <a:t>consumers</a:t>
            </a:r>
            <a:r>
              <a:rPr lang="en-US" sz="1600" dirty="0"/>
              <a:t>). 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Companies use </a:t>
            </a:r>
            <a:r>
              <a:rPr lang="en-US" sz="1600" b="1" dirty="0"/>
              <a:t>sensory testing </a:t>
            </a:r>
            <a:r>
              <a:rPr lang="en-US" sz="1600" dirty="0"/>
              <a:t>to consider consumer feedback, when making more suitable products.</a:t>
            </a:r>
          </a:p>
          <a:p>
            <a:pPr>
              <a:spcBef>
                <a:spcPts val="200"/>
              </a:spcBef>
            </a:pPr>
            <a:r>
              <a:rPr lang="en-US" sz="1600" dirty="0"/>
              <a:t>The process of improvement is critical to the </a:t>
            </a:r>
            <a:r>
              <a:rPr lang="en-US" sz="1600" b="1" dirty="0"/>
              <a:t>Research and Development (R&amp;D) </a:t>
            </a:r>
            <a:r>
              <a:rPr lang="en-US" sz="1600" dirty="0"/>
              <a:t>field.</a:t>
            </a:r>
          </a:p>
          <a:p>
            <a:pPr>
              <a:spcBef>
                <a:spcPts val="200"/>
              </a:spcBef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The 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sensory attributes guide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is a list of common features used to determine a product's qualities.</a:t>
            </a:r>
            <a:endParaRPr lang="en-US" sz="1600" dirty="0">
              <a:solidFill>
                <a:srgbClr val="000000"/>
              </a:solidFill>
              <a:ea typeface="Calibri" panose="020F0502020204030204" pitchFamily="34" charset="0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38E41-4E2C-1749-A022-AAE9A70F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72" y="430522"/>
            <a:ext cx="10515600" cy="643404"/>
          </a:xfrm>
        </p:spPr>
        <p:txBody>
          <a:bodyPr/>
          <a:lstStyle/>
          <a:p>
            <a:r>
              <a:rPr lang="en-US" dirty="0"/>
              <a:t>Sensory Testing and Attributes</a:t>
            </a: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C385376B-0EB5-BDD0-AC25-4BB8CE7B0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44" t="5686" r="18471" b="5686"/>
          <a:stretch/>
        </p:blipFill>
        <p:spPr>
          <a:xfrm>
            <a:off x="6495222" y="1130569"/>
            <a:ext cx="5145079" cy="39685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994C694-61B7-96CF-87A7-2CEE43742F27}"/>
              </a:ext>
            </a:extLst>
          </p:cNvPr>
          <p:cNvGrpSpPr/>
          <p:nvPr/>
        </p:nvGrpSpPr>
        <p:grpSpPr>
          <a:xfrm>
            <a:off x="7355542" y="4518560"/>
            <a:ext cx="3987724" cy="1798783"/>
            <a:chOff x="7999580" y="4258341"/>
            <a:chExt cx="3987724" cy="17987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1599A3-14BF-A3E5-F0F1-9EA194380B5D}"/>
                </a:ext>
              </a:extLst>
            </p:cNvPr>
            <p:cNvSpPr txBox="1"/>
            <p:nvPr/>
          </p:nvSpPr>
          <p:spPr>
            <a:xfrm>
              <a:off x="7999580" y="5261713"/>
              <a:ext cx="3987724" cy="795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Censi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Roberta, Dolores Vargas Peregrina, Giovanna </a:t>
              </a:r>
              <a:r>
                <a:rPr lang="en-US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Lacava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Dimitrios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 Agas, Giulio </a:t>
              </a:r>
              <a:r>
                <a:rPr lang="en-US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Lupidi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Maria G. </a:t>
              </a:r>
              <a:r>
                <a:rPr lang="en-US" sz="6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Sabbieti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and Piera Di Martino. 2018. "Cosmetic Formulation Based on an Açai Extract" </a:t>
              </a:r>
              <a:r>
                <a:rPr lang="en-US" sz="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Cosmetics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 5, no. 3: 48. 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https://doi.org/10.3390/cosmetics5030048</a:t>
              </a:r>
              <a:endParaRPr lang="en-US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endParaRPr lang="en-US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>
                <a:lnSpc>
                  <a:spcPct val="110000"/>
                </a:lnSpc>
              </a:pP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© 2018 by the authors. Licensee MDPI, Basel, Switzerland. This article is an open access article distributed under the terms and conditions of the Creative Commons Attribution (CC BY) license (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http://creativecommons.org/licenses/by/4.0/</a:t>
              </a:r>
              <a:r>
                <a:rPr lang="en-US" sz="6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). No changes were made to the figure.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6DF1D9D1-3397-6EC5-0D23-38BB02B1F67C}"/>
                </a:ext>
              </a:extLst>
            </p:cNvPr>
            <p:cNvSpPr/>
            <p:nvPr/>
          </p:nvSpPr>
          <p:spPr>
            <a:xfrm rot="2876062">
              <a:off x="10319710" y="4427875"/>
              <a:ext cx="808297" cy="469230"/>
            </a:xfrm>
            <a:custGeom>
              <a:avLst/>
              <a:gdLst>
                <a:gd name="connsiteX0" fmla="*/ 0 w 2725786"/>
                <a:gd name="connsiteY0" fmla="*/ 1362893 h 2725786"/>
                <a:gd name="connsiteX1" fmla="*/ 1362893 w 2725786"/>
                <a:gd name="connsiteY1" fmla="*/ 0 h 2725786"/>
                <a:gd name="connsiteX2" fmla="*/ 2725786 w 2725786"/>
                <a:gd name="connsiteY2" fmla="*/ 1362893 h 2725786"/>
                <a:gd name="connsiteX3" fmla="*/ 1362893 w 2725786"/>
                <a:gd name="connsiteY3" fmla="*/ 2725786 h 2725786"/>
                <a:gd name="connsiteX4" fmla="*/ 0 w 2725786"/>
                <a:gd name="connsiteY4" fmla="*/ 1362893 h 2725786"/>
                <a:gd name="connsiteX0" fmla="*/ 1362893 w 2725786"/>
                <a:gd name="connsiteY0" fmla="*/ 0 h 2725786"/>
                <a:gd name="connsiteX1" fmla="*/ 2725786 w 2725786"/>
                <a:gd name="connsiteY1" fmla="*/ 1362893 h 2725786"/>
                <a:gd name="connsiteX2" fmla="*/ 1362893 w 2725786"/>
                <a:gd name="connsiteY2" fmla="*/ 2725786 h 2725786"/>
                <a:gd name="connsiteX3" fmla="*/ 0 w 2725786"/>
                <a:gd name="connsiteY3" fmla="*/ 1362893 h 2725786"/>
                <a:gd name="connsiteX4" fmla="*/ 1454333 w 2725786"/>
                <a:gd name="connsiteY4" fmla="*/ 91440 h 2725786"/>
                <a:gd name="connsiteX0" fmla="*/ 1362893 w 2725786"/>
                <a:gd name="connsiteY0" fmla="*/ 0 h 2725786"/>
                <a:gd name="connsiteX1" fmla="*/ 2725786 w 2725786"/>
                <a:gd name="connsiteY1" fmla="*/ 1362893 h 2725786"/>
                <a:gd name="connsiteX2" fmla="*/ 1362893 w 2725786"/>
                <a:gd name="connsiteY2" fmla="*/ 2725786 h 2725786"/>
                <a:gd name="connsiteX3" fmla="*/ 0 w 2725786"/>
                <a:gd name="connsiteY3" fmla="*/ 1362893 h 2725786"/>
                <a:gd name="connsiteX0" fmla="*/ 0 w 1362893"/>
                <a:gd name="connsiteY0" fmla="*/ 0 h 2725786"/>
                <a:gd name="connsiteX1" fmla="*/ 1362893 w 1362893"/>
                <a:gd name="connsiteY1" fmla="*/ 1362893 h 2725786"/>
                <a:gd name="connsiteX2" fmla="*/ 0 w 1362893"/>
                <a:gd name="connsiteY2" fmla="*/ 2725786 h 2725786"/>
                <a:gd name="connsiteX0" fmla="*/ 0 w 1362893"/>
                <a:gd name="connsiteY0" fmla="*/ 0 h 1362893"/>
                <a:gd name="connsiteX1" fmla="*/ 1362893 w 1362893"/>
                <a:gd name="connsiteY1" fmla="*/ 1362893 h 136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2893" h="1362893">
                  <a:moveTo>
                    <a:pt x="0" y="0"/>
                  </a:moveTo>
                  <a:cubicBezTo>
                    <a:pt x="752705" y="0"/>
                    <a:pt x="1362893" y="610188"/>
                    <a:pt x="1362893" y="1362893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headEnd type="arrow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91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Customizable slides">
  <a:themeElements>
    <a:clrScheme name="Custom 15">
      <a:dk1>
        <a:srgbClr val="000000"/>
      </a:dk1>
      <a:lt1>
        <a:srgbClr val="FFFFFF"/>
      </a:lt1>
      <a:dk2>
        <a:srgbClr val="555555"/>
      </a:dk2>
      <a:lt2>
        <a:srgbClr val="E7E6E6"/>
      </a:lt2>
      <a:accent1>
        <a:srgbClr val="CA3862"/>
      </a:accent1>
      <a:accent2>
        <a:srgbClr val="F2D038"/>
      </a:accent2>
      <a:accent3>
        <a:srgbClr val="009393"/>
      </a:accent3>
      <a:accent4>
        <a:srgbClr val="3DC4E5"/>
      </a:accent4>
      <a:accent5>
        <a:srgbClr val="AA4C68"/>
      </a:accent5>
      <a:accent6>
        <a:srgbClr val="A0C03B"/>
      </a:accent6>
      <a:hlink>
        <a:srgbClr val="009393"/>
      </a:hlink>
      <a:folHlink>
        <a:srgbClr val="A26B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accent2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EM2D-template-.potx" id="{BE7A4645-1D16-404C-9518-503DFBF0C641}" vid="{8C8C4BB6-0BE3-4543-98EF-10D6E43151BB}"/>
    </a:ext>
  </a:extLst>
</a:theme>
</file>

<file path=ppt/theme/theme2.xml><?xml version="1.0" encoding="utf-8"?>
<a:theme xmlns:a="http://schemas.openxmlformats.org/drawingml/2006/main" name="Static slides">
  <a:themeElements>
    <a:clrScheme name="STEM2D theme - v1">
      <a:dk1>
        <a:srgbClr val="000000"/>
      </a:dk1>
      <a:lt1>
        <a:srgbClr val="FFFFFF"/>
      </a:lt1>
      <a:dk2>
        <a:srgbClr val="555555"/>
      </a:dk2>
      <a:lt2>
        <a:srgbClr val="E7E6E6"/>
      </a:lt2>
      <a:accent1>
        <a:srgbClr val="009393"/>
      </a:accent1>
      <a:accent2>
        <a:srgbClr val="F2D038"/>
      </a:accent2>
      <a:accent3>
        <a:srgbClr val="CB3862"/>
      </a:accent3>
      <a:accent4>
        <a:srgbClr val="3DC4E5"/>
      </a:accent4>
      <a:accent5>
        <a:srgbClr val="AA4C68"/>
      </a:accent5>
      <a:accent6>
        <a:srgbClr val="A0C03B"/>
      </a:accent6>
      <a:hlink>
        <a:srgbClr val="009393"/>
      </a:hlink>
      <a:folHlink>
        <a:srgbClr val="A26B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2D-template-.potx" id="{BE7A4645-1D16-404C-9518-503DFBF0C641}" vid="{7FF4B1E3-167A-764A-AE18-F9A6E2C5107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F8E7BC959D444B5EB974EB8E7CC82" ma:contentTypeVersion="18" ma:contentTypeDescription="Create a new document." ma:contentTypeScope="" ma:versionID="d9a83b7a09226e496c72957420046e5d">
  <xsd:schema xmlns:xsd="http://www.w3.org/2001/XMLSchema" xmlns:xs="http://www.w3.org/2001/XMLSchema" xmlns:p="http://schemas.microsoft.com/office/2006/metadata/properties" xmlns:ns2="db233ec2-66d3-4ef5-8807-a2c006e69374" xmlns:ns3="adc816b1-d756-4632-a449-b11038f588a1" targetNamespace="http://schemas.microsoft.com/office/2006/metadata/properties" ma:root="true" ma:fieldsID="8ef1d61839208a915daaaf2ffcbb9feb" ns2:_="" ns3:_="">
    <xsd:import namespace="db233ec2-66d3-4ef5-8807-a2c006e69374"/>
    <xsd:import namespace="adc816b1-d756-4632-a449-b11038f588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44dae29-85ca-4d34-a989-72f99e160290}" ma:internalName="TaxCatchAll" ma:showField="CatchAllData" ma:web="db233ec2-66d3-4ef5-8807-a2c006e6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816b1-d756-4632-a449-b11038f58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33ec2-66d3-4ef5-8807-a2c006e69374" xsi:nil="true"/>
    <lcf76f155ced4ddcb4097134ff3c332f xmlns="adc816b1-d756-4632-a449-b11038f588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432636-6C73-4419-AC8F-1F32ECB8C862}"/>
</file>

<file path=customXml/itemProps2.xml><?xml version="1.0" encoding="utf-8"?>
<ds:datastoreItem xmlns:ds="http://schemas.openxmlformats.org/officeDocument/2006/customXml" ds:itemID="{D33E8799-19AC-4563-968E-C2D995DF5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8AC4BF-812F-41AF-B2EA-F46E2D8BCE8B}">
  <ds:schemaRefs>
    <ds:schemaRef ds:uri="http://purl.org/dc/elements/1.1/"/>
    <ds:schemaRef ds:uri="db233ec2-66d3-4ef5-8807-a2c006e69374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adc816b1-d756-4632-a449-b11038f588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20877</TotalTime>
  <Words>1154</Words>
  <Application>Microsoft Office PowerPoint</Application>
  <PresentationFormat>Widescreen</PresentationFormat>
  <Paragraphs>151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Rounded MT Bold</vt:lpstr>
      <vt:lpstr>ArialMT</vt:lpstr>
      <vt:lpstr>Calibri</vt:lpstr>
      <vt:lpstr>Courier New</vt:lpstr>
      <vt:lpstr>Symbol</vt:lpstr>
      <vt:lpstr>System Font Regular</vt:lpstr>
      <vt:lpstr>Wingdings</vt:lpstr>
      <vt:lpstr>Customizable slides</vt:lpstr>
      <vt:lpstr>Static slides</vt:lpstr>
      <vt:lpstr>SensoREAL</vt:lpstr>
      <vt:lpstr>Today’s Plan</vt:lpstr>
      <vt:lpstr>PowerPoint Presentation</vt:lpstr>
      <vt:lpstr>My Story</vt:lpstr>
      <vt:lpstr>My Story</vt:lpstr>
      <vt:lpstr>Warm Up Activity</vt:lpstr>
      <vt:lpstr>How Much Do You Know About Cosmetics Products?</vt:lpstr>
      <vt:lpstr>Cosmetic Products</vt:lpstr>
      <vt:lpstr>Sensory Testing and Attributes</vt:lpstr>
      <vt:lpstr>Sensory Test Questionnaire</vt:lpstr>
      <vt:lpstr>Sensory Testing of Cosmetic Products</vt:lpstr>
      <vt:lpstr>Sensory Testing of Cosmetic Products</vt:lpstr>
      <vt:lpstr>Define the Test</vt:lpstr>
      <vt:lpstr>Design the Questionnaire</vt:lpstr>
      <vt:lpstr>Conduct the Test</vt:lpstr>
      <vt:lpstr>Discussion</vt:lpstr>
      <vt:lpstr>STEM2D Careers in the Cosmetic Industry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Biomimicry in Structure Design Stem2D Topics: Science, Design, and Engineering</dc:title>
  <dc:creator>WIDBY, WILLIAM D</dc:creator>
  <cp:lastModifiedBy>Teshell Ponteen Greene</cp:lastModifiedBy>
  <cp:revision>535</cp:revision>
  <dcterms:created xsi:type="dcterms:W3CDTF">2018-05-07T14:41:30Z</dcterms:created>
  <dcterms:modified xsi:type="dcterms:W3CDTF">2022-10-13T16:53:23Z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0x010100919F8E7BC959D444B5EB974EB8E7CC82</vt:lpwstr>
  </property>
</Properties>
</file>