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258" r:id="rId7"/>
    <p:sldId id="263" r:id="rId8"/>
    <p:sldId id="269" r:id="rId9"/>
    <p:sldId id="259" r:id="rId10"/>
    <p:sldId id="278" r:id="rId11"/>
    <p:sldId id="277" r:id="rId12"/>
    <p:sldId id="273" r:id="rId13"/>
    <p:sldId id="279" r:id="rId14"/>
    <p:sldId id="280" r:id="rId15"/>
    <p:sldId id="276" r:id="rId16"/>
    <p:sldId id="271" r:id="rId17"/>
    <p:sldId id="266" r:id="rId18"/>
    <p:sldId id="270"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cMahon" initials="A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BEC5F-741B-7334-4A15-F2B16357E0C7}" v="3" dt="2026-02-23T17:16:40.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75"/>
    <p:restoredTop sz="70265"/>
  </p:normalViewPr>
  <p:slideViewPr>
    <p:cSldViewPr snapToGrid="0" snapToObjects="1">
      <p:cViewPr varScale="1">
        <p:scale>
          <a:sx n="67" d="100"/>
          <a:sy n="67" d="100"/>
        </p:scale>
        <p:origin x="176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Tungett" userId="S::ktungett@fhi360.org::757f2100-516b-4f50-addf-f0292df44cea" providerId="AD" clId="Web-{BA8BEC5F-741B-7334-4A15-F2B16357E0C7}"/>
    <pc:docChg chg="modSld">
      <pc:chgData name="Kelly Tungett" userId="S::ktungett@fhi360.org::757f2100-516b-4f50-addf-f0292df44cea" providerId="AD" clId="Web-{BA8BEC5F-741B-7334-4A15-F2B16357E0C7}" dt="2026-02-23T17:16:40.208" v="2" actId="20577"/>
      <pc:docMkLst>
        <pc:docMk/>
      </pc:docMkLst>
      <pc:sldChg chg="modSp">
        <pc:chgData name="Kelly Tungett" userId="S::ktungett@fhi360.org::757f2100-516b-4f50-addf-f0292df44cea" providerId="AD" clId="Web-{BA8BEC5F-741B-7334-4A15-F2B16357E0C7}" dt="2026-02-23T17:16:40.208" v="2" actId="20577"/>
        <pc:sldMkLst>
          <pc:docMk/>
          <pc:sldMk cId="30544635" sldId="256"/>
        </pc:sldMkLst>
        <pc:spChg chg="mod">
          <ac:chgData name="Kelly Tungett" userId="S::ktungett@fhi360.org::757f2100-516b-4f50-addf-f0292df44cea" providerId="AD" clId="Web-{BA8BEC5F-741B-7334-4A15-F2B16357E0C7}" dt="2026-02-23T17:16:40.208" v="2" actId="20577"/>
          <ac:spMkLst>
            <pc:docMk/>
            <pc:sldMk cId="30544635" sldId="256"/>
            <ac:spMk id="4" creationId="{462A85A8-E2D8-D943-B5E2-C05BD63C70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4E1F7-369E-754A-8EBF-6169AA7FC90F}"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B0F42-7A2A-FD45-B1C0-1243E9912982}" type="slidenum">
              <a:rPr lang="en-US" smtClean="0"/>
              <a:t>‹#›</a:t>
            </a:fld>
            <a:endParaRPr lang="en-US"/>
          </a:p>
        </p:txBody>
      </p:sp>
    </p:spTree>
    <p:extLst>
      <p:ext uri="{BB962C8B-B14F-4D97-AF65-F5344CB8AC3E}">
        <p14:creationId xmlns:p14="http://schemas.microsoft.com/office/powerpoint/2010/main" val="198903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jnj.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1</a:t>
            </a:fld>
            <a:endParaRPr lang="en-US"/>
          </a:p>
        </p:txBody>
      </p:sp>
    </p:spTree>
    <p:extLst>
      <p:ext uri="{BB962C8B-B14F-4D97-AF65-F5344CB8AC3E}">
        <p14:creationId xmlns:p14="http://schemas.microsoft.com/office/powerpoint/2010/main" val="14283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Content and eco-friendly policies pulled from the Johnson &amp; Johnson website: </a:t>
            </a:r>
            <a:r>
              <a:rPr lang="en-US" sz="1200" u="sng" kern="1200" dirty="0">
                <a:solidFill>
                  <a:schemeClr val="tx1"/>
                </a:solidFill>
                <a:effectLst/>
                <a:latin typeface="+mn-lt"/>
                <a:ea typeface="+mn-ea"/>
                <a:cs typeface="+mn-cs"/>
                <a:hlinkClick r:id="rId3"/>
              </a:rPr>
              <a:t>www.jnj.com</a:t>
            </a:r>
            <a:r>
              <a:rPr lang="en-US" sz="1200" kern="1200" dirty="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As stated in its Credo, Johnson &amp; Johnson is committed to protecting the environment and natural resources. There are many examples of how Johnson &amp; Johnson is living the Credo and instituting eco-friendly policies.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Band-Aid Brand Adhesive Bandage™ boxes are made with materials certified by the international Forest Stewardship Council (FSC), assuring that the trees used come from responsibly managed forests.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U.S. Environmental Protection Agency (EPA) Green Power Partnership lists Johnson &amp; Johnson as the nation’s seventh largest purchaser of renewable energy. At its Titusville, N.J. campus in the United States, there is a 4.1 megawatt ground mounted solar system with an array of 13,496 solar panels that track the sun from east to west; it is estimated to generate over 70 percent of the campus’ annual electricity needs, or roughly the amount needed to power 600 homes annually. Sheep graze within, underneath and around the solar panels. By constantly trimming the grass and clover they act as a built-in landscaping crew.</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At the Beerse, Belgium campus, J&amp;J extracts the vast reserves of hot water lying deep beneath the facility. The geo-thermal energy powers everything on the site, from washing machines to air conditioners. The geothermal energy initiative, which will help slash the site’s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emissions by nearly one-third, is the first of its kind for Johnson &amp; Johnson—and just one of the clever ways the company is investing in smart sustainability innovations across the globe.”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Finally, J&amp;J incorporates sustainability into the design and construction of all new facilities and major renovations. LEED (Leadership in Energy and Environmental Design) is the standard used in the Americas and the Asia Pacific region for design, construction, and high-performance buildings. In Europe, the EU Green Building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(GBP) is used for energy considerations, and LEED is used for other aspects of building design. The U.K. relies on the Building Research Establishment’s Environmental Assessment Method (BREEAM). Several J&amp;J facilities are Certified LEED platinum sites – the ranking system’s highest level, ensuring water and energy efficiency, selecting construction components with sustainability in mind, and using high-efficiency air filtration systems. </a:t>
            </a:r>
            <a:endParaRPr lang="en-US" sz="11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marL="0" indent="0">
              <a:buFont typeface="Arial" charset="0"/>
              <a:buNone/>
            </a:pPr>
            <a:endParaRPr lang="en-US" sz="1200" b="0" i="0" kern="1200" dirty="0">
              <a:solidFill>
                <a:schemeClr val="tx1"/>
              </a:solidFill>
              <a:effectLst/>
              <a:latin typeface="+mn-lt"/>
              <a:ea typeface="+mn-ea"/>
              <a:cs typeface="+mn-cs"/>
            </a:endParaRPr>
          </a:p>
          <a:p>
            <a:pPr marL="0" indent="0">
              <a:buFont typeface="Arial" charset="0"/>
              <a:buNone/>
            </a:pPr>
            <a:endParaRPr lang="en-US" sz="1200" b="0" i="0" kern="1200" dirty="0">
              <a:solidFill>
                <a:schemeClr val="tx1"/>
              </a:solidFill>
              <a:effectLst/>
              <a:latin typeface="+mn-lt"/>
              <a:ea typeface="+mn-ea"/>
              <a:cs typeface="+mn-cs"/>
            </a:endParaRPr>
          </a:p>
          <a:p>
            <a:pPr marL="0" indent="0">
              <a:buFont typeface="Arial" charset="0"/>
              <a:buNone/>
            </a:pPr>
            <a:endParaRPr lang="en-US" sz="1200" b="0" i="0" kern="1200" dirty="0">
              <a:solidFill>
                <a:schemeClr val="tx1"/>
              </a:solidFill>
              <a:effectLst/>
              <a:latin typeface="+mn-lt"/>
              <a:ea typeface="+mn-ea"/>
              <a:cs typeface="+mn-cs"/>
            </a:endParaRPr>
          </a:p>
          <a:p>
            <a:pPr marL="171450" indent="-171450">
              <a:buFont typeface="Arial"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4B0F42-7A2A-FD45-B1C0-1243E9912982}" type="slidenum">
              <a:rPr lang="en-US" smtClean="0"/>
              <a:t>15</a:t>
            </a:fld>
            <a:endParaRPr lang="en-US"/>
          </a:p>
        </p:txBody>
      </p:sp>
    </p:spTree>
    <p:extLst>
      <p:ext uri="{BB962C8B-B14F-4D97-AF65-F5344CB8AC3E}">
        <p14:creationId xmlns:p14="http://schemas.microsoft.com/office/powerpoint/2010/main" val="82574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4B0F42-7A2A-FD45-B1C0-1243E9912982}" type="slidenum">
              <a:rPr lang="en-US" smtClean="0"/>
              <a:t>16</a:t>
            </a:fld>
            <a:endParaRPr lang="en-US"/>
          </a:p>
        </p:txBody>
      </p:sp>
    </p:spTree>
    <p:extLst>
      <p:ext uri="{BB962C8B-B14F-4D97-AF65-F5344CB8AC3E}">
        <p14:creationId xmlns:p14="http://schemas.microsoft.com/office/powerpoint/2010/main" val="308416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Share that STEM</a:t>
            </a:r>
            <a:r>
              <a:rPr lang="en-US" sz="1200" baseline="30000" dirty="0"/>
              <a:t>2</a:t>
            </a:r>
            <a:r>
              <a:rPr lang="en-US" sz="1200" dirty="0"/>
              <a:t>D careers are </a:t>
            </a:r>
            <a:r>
              <a:rPr lang="en-US" sz="1200" b="0" dirty="0"/>
              <a:t>high-demand, high-growth careers.</a:t>
            </a:r>
            <a:r>
              <a:rPr lang="en-US" sz="1200"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Share some sample careers in the STEM</a:t>
            </a:r>
            <a:r>
              <a:rPr lang="en-US" sz="1200" b="0" baseline="30000" dirty="0"/>
              <a:t>2</a:t>
            </a:r>
            <a:r>
              <a:rPr lang="en-US" sz="1200" b="0" baseline="0" dirty="0"/>
              <a:t>D fields that align with this activity.</a:t>
            </a:r>
            <a:endParaRPr lang="en-US" sz="1200" b="0" dirty="0"/>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4</a:t>
            </a:fld>
            <a:endParaRPr lang="en-US"/>
          </a:p>
        </p:txBody>
      </p:sp>
    </p:spTree>
    <p:extLst>
      <p:ext uri="{BB962C8B-B14F-4D97-AF65-F5344CB8AC3E}">
        <p14:creationId xmlns:p14="http://schemas.microsoft.com/office/powerpoint/2010/main" val="9422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6</a:t>
            </a:fld>
            <a:endParaRPr lang="en-US"/>
          </a:p>
        </p:txBody>
      </p:sp>
    </p:spTree>
    <p:extLst>
      <p:ext uri="{BB962C8B-B14F-4D97-AF65-F5344CB8AC3E}">
        <p14:creationId xmlns:p14="http://schemas.microsoft.com/office/powerpoint/2010/main" val="103211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8</a:t>
            </a:fld>
            <a:endParaRPr lang="en-US"/>
          </a:p>
        </p:txBody>
      </p:sp>
    </p:spTree>
    <p:extLst>
      <p:ext uri="{BB962C8B-B14F-4D97-AF65-F5344CB8AC3E}">
        <p14:creationId xmlns:p14="http://schemas.microsoft.com/office/powerpoint/2010/main" val="49036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Air pollution occurs when gases, dust particles, fumes (or smoke) or odors</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are introduced into the atmosphere in a way that makes it harmful to humans, animals and plant</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 activities that result in air pollution are: emissions from industries and manufacturing activities, burning fossil fuels, and household and farming chemicals.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common air pollutants are: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Carbon Monoxide – CO - fuel combustion from vehicles and engines;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Ground-level Ozone – O3 - formed by chemical reaction of volatile organic compounds and nitrous oxide in the presence of sunlight;</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Lead – </a:t>
            </a:r>
            <a:r>
              <a:rPr lang="en-US" sz="1200" kern="1200" dirty="0" err="1">
                <a:solidFill>
                  <a:schemeClr val="tx1"/>
                </a:solidFill>
                <a:effectLst/>
                <a:latin typeface="+mn-lt"/>
                <a:ea typeface="+mn-ea"/>
                <a:cs typeface="+mn-cs"/>
              </a:rPr>
              <a:t>Pb</a:t>
            </a:r>
            <a:r>
              <a:rPr lang="en-US" sz="1200" kern="1200" dirty="0">
                <a:solidFill>
                  <a:schemeClr val="tx1"/>
                </a:solidFill>
                <a:effectLst/>
                <a:latin typeface="+mn-lt"/>
                <a:ea typeface="+mn-ea"/>
                <a:cs typeface="+mn-cs"/>
              </a:rPr>
              <a:t> - coming from metal refineries also called smelters and other metal industries, waste incinerators, and battery manufacturing;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Nitrogen Dioxide – NO2 – from fuel combustion by vehicles, big industrial boilers, and electric utilities and from wood burning;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Particulate Matter – PM - formed through chemical reactions; fuel combustion e.g. burning coal, wood, diesel; farming; road construction</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Sulfur Dioxide – SO2 – from fuel combustion (especially high sulfur coal); industrial processes, natural occurrences like volcanoes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Effects of Air Pollution: Health issues (heart disease, reduced oxygen to breath, lung disease, worsened asthma, damage to nervous system, respiratory problems); particulate matter (irritation to the eyes, nose, and throat, upper respiratory infections, lunch cancer, heart disease, damage to brain, nerves, liver, or kidneys); </a:t>
            </a:r>
            <a:r>
              <a:rPr lang="en-US" sz="1100" kern="1200" dirty="0">
                <a:solidFill>
                  <a:schemeClr val="tx1"/>
                </a:solidFill>
                <a:effectLst/>
                <a:latin typeface="+mn-lt"/>
                <a:ea typeface="+mn-ea"/>
                <a:cs typeface="+mn-cs"/>
              </a:rPr>
              <a:t>acidification (acid rain which harms vegetation, kills trees, and harms animals, fish, and other wildlife); and ground-level ozone (chemical reactions involving air pollutants that create a poisonous gas ozone – affecting health and damaging vegetation and animal life); </a:t>
            </a:r>
          </a:p>
          <a:p>
            <a:endParaRPr lang="en-US" dirty="0"/>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9</a:t>
            </a:fld>
            <a:endParaRPr lang="en-US"/>
          </a:p>
        </p:txBody>
      </p:sp>
    </p:spTree>
    <p:extLst>
      <p:ext uri="{BB962C8B-B14F-4D97-AF65-F5344CB8AC3E}">
        <p14:creationId xmlns:p14="http://schemas.microsoft.com/office/powerpoint/2010/main" val="17325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Land pollution is the deterioration (destruction) of the earth’s land surfaces, often directly or indirectly as a result of man’s activities and their misuse of land resources.</a:t>
            </a:r>
            <a:br>
              <a:rPr lang="en-US" dirty="0"/>
            </a:br>
            <a:br>
              <a:rPr lang="en-US" dirty="0"/>
            </a:br>
            <a:r>
              <a:rPr lang="en-US" sz="1200" b="0" i="0" kern="1200" dirty="0">
                <a:solidFill>
                  <a:schemeClr val="tx1"/>
                </a:solidFill>
                <a:effectLst/>
                <a:latin typeface="+mn-lt"/>
                <a:ea typeface="+mn-ea"/>
                <a:cs typeface="+mn-cs"/>
              </a:rPr>
              <a:t>It occurs when waste is not disposed of properly, or can occur when humans throw chemicals onto the soil in the form of pesticides, insecticides and fertilizers during agricultural practices. Exploitation of minerals (mining activities) has also contributed to the destruction of the earth’s surface.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Since the Industrial Revolution, natural habitats have been destroyed, and environments have been polluted, causing diseases in both humans and many other species of animals.</a:t>
            </a:r>
            <a:br>
              <a:rPr lang="en-US" dirty="0"/>
            </a:br>
            <a:br>
              <a:rPr lang="en-US" dirty="0"/>
            </a:br>
            <a:r>
              <a:rPr lang="en-US" sz="1200" b="0" i="0" kern="1200" dirty="0">
                <a:solidFill>
                  <a:schemeClr val="tx1"/>
                </a:solidFill>
                <a:effectLst/>
                <a:latin typeface="+mn-lt"/>
                <a:ea typeface="+mn-ea"/>
                <a:cs typeface="+mn-cs"/>
              </a:rPr>
              <a:t>Human actions have also caused many large areas of land to lose or reduce their capacity to support life forms and ecosystems. This is known as land degradation. Note that land degradation can result from many factors, and soil pollution is only one of them.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Types</a:t>
            </a:r>
            <a:r>
              <a:rPr lang="en-US" sz="1200" b="0" i="0" kern="1200" baseline="0" dirty="0">
                <a:solidFill>
                  <a:schemeClr val="tx1"/>
                </a:solidFill>
                <a:effectLst/>
                <a:latin typeface="+mn-lt"/>
                <a:ea typeface="+mn-ea"/>
                <a:cs typeface="+mn-cs"/>
              </a:rPr>
              <a:t> of Soil Pollution: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Solid Waste (garbage from home, school, hospitals, market, and workplaces). Paper, plastic containers, bottles, cans, food, used cars, broken electronic goods and furniture, and hospital waste are all examples. Some are biodegradable. Share the definition of biodegradable.  </a:t>
            </a:r>
            <a:r>
              <a:rPr lang="en-US" sz="1200" b="1" kern="1200" dirty="0">
                <a:solidFill>
                  <a:schemeClr val="tx1"/>
                </a:solidFill>
                <a:effectLst/>
                <a:latin typeface="+mn-lt"/>
                <a:ea typeface="+mn-ea"/>
                <a:cs typeface="+mn-cs"/>
              </a:rPr>
              <a:t>Biodegradable – </a:t>
            </a:r>
            <a:r>
              <a:rPr lang="en-US" sz="1200" kern="1200" dirty="0">
                <a:solidFill>
                  <a:schemeClr val="tx1"/>
                </a:solidFill>
                <a:effectLst/>
                <a:latin typeface="+mn-lt"/>
                <a:ea typeface="+mn-ea"/>
                <a:cs typeface="+mn-cs"/>
              </a:rPr>
              <a:t>able to be broken down by the action of living organisms such as bacteria. Examples include: paper products and vegetation (grass and twigs) and some are not (plastics, metals, aluminum cans, broken computer and car parts)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Pesticides and Fertilizers. Many farming activities use fertilizers, pesticide, and insecticides for higher crop yield.  While it helps us get more food, the chemicals that end up in the soil can kill insects and small animals, along with larger animals that eat the smaller animals.  The chemicals can also be washed down into the soil with rain and over time end up in the water table.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Chemicals. Chemical and nuclear plants produce waste materials that have to be stored somewhere. In many cases they are stored in an environmentally safe way, but there are some that find their way into landfills and other less safe storage facilities.  They may also find their way into leaking pipes and gutters.  The chemicals end up polluting soils and making crops harmful to our health.</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Deforestation</a:t>
            </a:r>
            <a:r>
              <a:rPr lang="en-US" sz="1200" kern="1200" dirty="0">
                <a:solidFill>
                  <a:schemeClr val="tx1"/>
                </a:solidFill>
                <a:effectLst/>
                <a:latin typeface="+mn-lt"/>
                <a:ea typeface="+mn-ea"/>
                <a:cs typeface="+mn-cs"/>
              </a:rPr>
              <a:t>. Definition: The clearing or cutting down of forests. Trees absorb carbon dioxide (a greenhouse gas) from the air and enrich the air with oxygen. They also provide habitat to many land animals, insects, and birds, replenish soils, and help retain nutrients from being washed away.  Millions of acres of trees have been cut down for wood, construction, farming and mining purposed and new trees were never planted.   </a:t>
            </a:r>
          </a:p>
          <a:p>
            <a:pPr lvl="3"/>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Effects of </a:t>
            </a:r>
            <a:r>
              <a:rPr lang="en-US" sz="1200" b="0" kern="1200" dirty="0">
                <a:solidFill>
                  <a:schemeClr val="tx1"/>
                </a:solidFill>
                <a:effectLst/>
                <a:latin typeface="+mn-lt"/>
                <a:ea typeface="+mn-ea"/>
                <a:cs typeface="+mn-cs"/>
              </a:rPr>
              <a:t>Soil Pollution: the </a:t>
            </a:r>
            <a:r>
              <a:rPr lang="en-US" sz="1200" kern="1200" dirty="0">
                <a:solidFill>
                  <a:schemeClr val="tx1"/>
                </a:solidFill>
                <a:effectLst/>
                <a:latin typeface="+mn-lt"/>
                <a:ea typeface="+mn-ea"/>
                <a:cs typeface="+mn-cs"/>
              </a:rPr>
              <a:t>consequences can be catastrophic. Contaminated land and environments can cause problems in the human respiratory system, cause problems to skin, and cause various kinds of cancer. The toxic materials that pollute the soil can get into the human body directly by: coming into contact with the skin; being washed into water sources like reservoirs and rivers; eating fruits and vegetables that have been grown in polluted soil; and breathing in dust or particles. </a:t>
            </a:r>
            <a:endParaRPr lang="en-US" sz="110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4B0F42-7A2A-FD45-B1C0-1243E9912982}" type="slidenum">
              <a:rPr lang="en-US" smtClean="0"/>
              <a:t>10</a:t>
            </a:fld>
            <a:endParaRPr lang="en-US"/>
          </a:p>
        </p:txBody>
      </p:sp>
    </p:spTree>
    <p:extLst>
      <p:ext uri="{BB962C8B-B14F-4D97-AF65-F5344CB8AC3E}">
        <p14:creationId xmlns:p14="http://schemas.microsoft.com/office/powerpoint/2010/main" val="274557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Water pollution occurs when pollutants (particles, chemicals, or substances that make water contaminated) are discharged directly or indirectly into water bodies without enough treatment to get rid of harmful compounds.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Share that they will now complete the Pollution Lake Challenge to find out what water pollution looks like up close. </a:t>
            </a:r>
            <a:endParaRPr lang="en-US" sz="11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11</a:t>
            </a:fld>
            <a:endParaRPr lang="en-US"/>
          </a:p>
        </p:txBody>
      </p:sp>
    </p:spTree>
    <p:extLst>
      <p:ext uri="{BB962C8B-B14F-4D97-AF65-F5344CB8AC3E}">
        <p14:creationId xmlns:p14="http://schemas.microsoft.com/office/powerpoint/2010/main" val="67287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Pollution Lake Challenge (5 minutes)</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Explain to students that they will need to follow directions closely during the Pollution Lake challenge.  </a:t>
            </a:r>
          </a:p>
          <a:p>
            <a:pPr marL="171450" lvl="0" indent="-171450">
              <a:buFont typeface="Arial" charset="0"/>
              <a:buChar char="•"/>
            </a:pPr>
            <a:r>
              <a:rPr lang="en-US" sz="1200" kern="1200" dirty="0">
                <a:solidFill>
                  <a:schemeClr val="tx1"/>
                </a:solidFill>
                <a:effectLst/>
                <a:latin typeface="+mn-lt"/>
                <a:ea typeface="+mn-ea"/>
                <a:cs typeface="+mn-cs"/>
              </a:rPr>
              <a:t>Explain to the students that the tub of water in front of them represents a water source that provides water for plants, animals, and human. </a:t>
            </a:r>
          </a:p>
          <a:p>
            <a:pPr marL="171450" lvl="0" indent="-171450">
              <a:buFont typeface="Arial" charset="0"/>
              <a:buChar char="•"/>
            </a:pPr>
            <a:r>
              <a:rPr lang="en-US" sz="1200" kern="1200" dirty="0">
                <a:solidFill>
                  <a:schemeClr val="tx1"/>
                </a:solidFill>
                <a:effectLst/>
                <a:latin typeface="+mn-lt"/>
                <a:ea typeface="+mn-ea"/>
                <a:cs typeface="+mn-cs"/>
              </a:rPr>
              <a:t>Explain that while the water source looks clean now, when different types of pollutants are introduced to the water, the water becomes polluted. </a:t>
            </a:r>
          </a:p>
          <a:p>
            <a:pPr marL="171450" lvl="0" indent="-171450">
              <a:buFont typeface="Arial" charset="0"/>
              <a:buChar char="•"/>
            </a:pPr>
            <a:r>
              <a:rPr lang="en-US" sz="1200" kern="1200" dirty="0">
                <a:solidFill>
                  <a:schemeClr val="tx1"/>
                </a:solidFill>
                <a:effectLst/>
                <a:latin typeface="+mn-lt"/>
                <a:ea typeface="+mn-ea"/>
                <a:cs typeface="+mn-cs"/>
              </a:rPr>
              <a:t>Hold up the cup of red water.  Explain that the red water represents fertilizer that is used by large farms. It is a type of ground water pollution. While the fertilizer helps the crops to grow, it contains chemicals that are harmful to plants, animals, and humans.  When it rains, the fertilizer in the soil finds its way into underground rivers and streams, ending up in a larger body of water.</a:t>
            </a:r>
          </a:p>
          <a:p>
            <a:pPr marL="171450" lvl="0" indent="-171450">
              <a:buFont typeface="Arial" charset="0"/>
              <a:buChar char="•"/>
            </a:pPr>
            <a:r>
              <a:rPr lang="en-US" sz="1200" kern="1200" dirty="0">
                <a:solidFill>
                  <a:schemeClr val="tx1"/>
                </a:solidFill>
                <a:effectLst/>
                <a:latin typeface="+mn-lt"/>
                <a:ea typeface="+mn-ea"/>
                <a:cs typeface="+mn-cs"/>
              </a:rPr>
              <a:t>Pour the cup of water into the plastic tub and ask students to do the same.</a:t>
            </a:r>
          </a:p>
          <a:p>
            <a:pPr marL="171450" lvl="0" indent="-171450">
              <a:buFont typeface="Arial" charset="0"/>
              <a:buChar char="•"/>
            </a:pPr>
            <a:r>
              <a:rPr lang="en-US" sz="1200" kern="1200" dirty="0">
                <a:solidFill>
                  <a:schemeClr val="tx1"/>
                </a:solidFill>
                <a:effectLst/>
                <a:latin typeface="+mn-lt"/>
                <a:ea typeface="+mn-ea"/>
                <a:cs typeface="+mn-cs"/>
              </a:rPr>
              <a:t>Hold up the cup of green water. Explain that the green water is nutrient pollution. Nutrients pollution is wastewater, fertilizers, a and sewage containing nutrients that encourage algae and weeds to grow, making the water undrinkable while the algae uses up all the oxygen causing the other water organisms to die of oxygen starvation.  </a:t>
            </a:r>
          </a:p>
          <a:p>
            <a:pPr marL="171450" lvl="0" indent="-171450">
              <a:buFont typeface="Arial" charset="0"/>
              <a:buChar char="•"/>
            </a:pPr>
            <a:r>
              <a:rPr lang="en-US" sz="1200" kern="1200" dirty="0">
                <a:solidFill>
                  <a:schemeClr val="tx1"/>
                </a:solidFill>
                <a:effectLst/>
                <a:latin typeface="+mn-lt"/>
                <a:ea typeface="+mn-ea"/>
                <a:cs typeface="+mn-cs"/>
              </a:rPr>
              <a:t>Pour the cup of water into the plastic tub and ask students to do the same.</a:t>
            </a:r>
          </a:p>
          <a:p>
            <a:pPr marL="171450" lvl="0" indent="-171450">
              <a:buFont typeface="Arial" charset="0"/>
              <a:buChar char="•"/>
            </a:pPr>
            <a:r>
              <a:rPr lang="en-US" sz="1200" kern="1200" dirty="0">
                <a:solidFill>
                  <a:schemeClr val="tx1"/>
                </a:solidFill>
                <a:effectLst/>
                <a:latin typeface="+mn-lt"/>
                <a:ea typeface="+mn-ea"/>
                <a:cs typeface="+mn-cs"/>
              </a:rPr>
              <a:t>Hold up the cup of cooking oil. Explain that the oil comes from cars and trucks that travel the roadways near water sources and is called oil spillage. While the oil has a localized effect on wildlife it can spread for miles. The oil is not only harmful when ingested by humans, it can cause the death of many fish and can cover the feathers of the seabirds living along the seashore, preventing the seabirds from being able to fly and catch food or return to their nests.</a:t>
            </a:r>
          </a:p>
          <a:p>
            <a:pPr marL="171450" lvl="0" indent="-171450">
              <a:buFont typeface="Arial" charset="0"/>
              <a:buChar char="•"/>
            </a:pPr>
            <a:r>
              <a:rPr lang="en-US" sz="1200" kern="1200" dirty="0">
                <a:solidFill>
                  <a:schemeClr val="tx1"/>
                </a:solidFill>
                <a:effectLst/>
                <a:latin typeface="+mn-lt"/>
                <a:ea typeface="+mn-ea"/>
                <a:cs typeface="+mn-cs"/>
              </a:rPr>
              <a:t>Pour the cup of water into the plastic tub and ask students to do the same.</a:t>
            </a:r>
          </a:p>
          <a:p>
            <a:pPr marL="171450" lvl="0" indent="-171450">
              <a:buFont typeface="Arial" charset="0"/>
              <a:buChar char="•"/>
            </a:pPr>
            <a:r>
              <a:rPr lang="en-US" sz="1200" kern="1200" dirty="0">
                <a:solidFill>
                  <a:schemeClr val="tx1"/>
                </a:solidFill>
                <a:effectLst/>
                <a:latin typeface="+mn-lt"/>
                <a:ea typeface="+mn-ea"/>
                <a:cs typeface="+mn-cs"/>
              </a:rPr>
              <a:t>Hold up the cup of yellow water. Explain that many industries and farmers work with chemicals that end up in the water. This is considered chemical water pollution. Chemical water pollution includes chemicals that are used to control weeds, insects, and pests.  Metals and solvents from industries can pollute water bodies as well. They are poisonous to many forms of aquatic life and may slow their development, cause them to be unable to reproduce, or kill them. </a:t>
            </a:r>
          </a:p>
          <a:p>
            <a:pPr marL="171450" lvl="0" indent="-171450">
              <a:buFont typeface="Arial" charset="0"/>
              <a:buChar char="•"/>
            </a:pPr>
            <a:r>
              <a:rPr lang="en-US" sz="1200" kern="1200" dirty="0">
                <a:solidFill>
                  <a:schemeClr val="tx1"/>
                </a:solidFill>
                <a:effectLst/>
                <a:latin typeface="+mn-lt"/>
                <a:ea typeface="+mn-ea"/>
                <a:cs typeface="+mn-cs"/>
              </a:rPr>
              <a:t>Pour the cup of yellow water into the plastic tub and ask students to do the same.</a:t>
            </a:r>
          </a:p>
          <a:p>
            <a:pPr marL="171450" lvl="0" indent="-171450">
              <a:buFont typeface="Arial" charset="0"/>
              <a:buChar char="•"/>
            </a:pPr>
            <a:r>
              <a:rPr lang="en-US" sz="1200" kern="1200" dirty="0">
                <a:solidFill>
                  <a:schemeClr val="tx1"/>
                </a:solidFill>
                <a:effectLst/>
                <a:latin typeface="+mn-lt"/>
                <a:ea typeface="+mn-ea"/>
                <a:cs typeface="+mn-cs"/>
              </a:rPr>
              <a:t>Hold up the plastic straws.  Explain that while plastic straws with their small size may not appear to be a major source of pollution, they are surface water </a:t>
            </a:r>
            <a:r>
              <a:rPr lang="en-US" sz="1200" b="0" kern="1200" dirty="0">
                <a:solidFill>
                  <a:schemeClr val="tx1"/>
                </a:solidFill>
                <a:effectLst/>
                <a:latin typeface="+mn-lt"/>
                <a:ea typeface="+mn-ea"/>
                <a:cs typeface="+mn-cs"/>
              </a:rPr>
              <a:t>pollution and they often find their way into water sources on the earth’s surface, mixing physically with the water. </a:t>
            </a:r>
          </a:p>
          <a:p>
            <a:pPr marL="171450" lvl="0" indent="-171450">
              <a:buFont typeface="Arial" charset="0"/>
              <a:buChar char="•"/>
            </a:pPr>
            <a:r>
              <a:rPr lang="en-US" sz="1200" b="0" kern="1200" dirty="0">
                <a:solidFill>
                  <a:schemeClr val="tx1"/>
                </a:solidFill>
                <a:effectLst/>
                <a:latin typeface="+mn-lt"/>
                <a:ea typeface="+mn-ea"/>
                <a:cs typeface="+mn-cs"/>
              </a:rPr>
              <a:t>Place the straws in the plastic tub and ask students to do the same.</a:t>
            </a:r>
          </a:p>
          <a:p>
            <a:pPr marL="171450" lvl="0" indent="-171450">
              <a:buFont typeface="Arial" charset="0"/>
              <a:buChar char="•"/>
            </a:pPr>
            <a:r>
              <a:rPr lang="en-US" sz="1200" b="0" kern="1200" dirty="0">
                <a:solidFill>
                  <a:schemeClr val="tx1"/>
                </a:solidFill>
                <a:effectLst/>
                <a:latin typeface="+mn-lt"/>
                <a:ea typeface="+mn-ea"/>
                <a:cs typeface="+mn-cs"/>
              </a:rPr>
              <a:t>Hold up the plastic bottle caps.  Explain that the plastic bottle caps represent plastic bottles and other types of packaging that are not recycled and find their way into water sources and are also surface water pollution. Explain that plastic is manmade and is not biodegradable. Share that the plastic rings that hold plastic soda bottles together can trap animals who live in and around the water, often leading to death of the animal. </a:t>
            </a:r>
          </a:p>
          <a:p>
            <a:pPr marL="171450" lvl="0" indent="-171450">
              <a:buFont typeface="Arial" charset="0"/>
              <a:buChar char="•"/>
            </a:pPr>
            <a:r>
              <a:rPr lang="en-US" sz="1200" b="0" kern="1200" dirty="0">
                <a:solidFill>
                  <a:schemeClr val="tx1"/>
                </a:solidFill>
                <a:effectLst/>
                <a:latin typeface="+mn-lt"/>
                <a:ea typeface="+mn-ea"/>
                <a:cs typeface="+mn-cs"/>
              </a:rPr>
              <a:t>Place the plastic bottle caps in the plastic tub and ask students to do the same.</a:t>
            </a:r>
          </a:p>
          <a:p>
            <a:pPr marL="171450" lvl="0" indent="-171450">
              <a:buFont typeface="Arial" charset="0"/>
              <a:buChar char="•"/>
            </a:pPr>
            <a:r>
              <a:rPr lang="en-US" sz="1200" b="0" kern="1200" dirty="0">
                <a:solidFill>
                  <a:schemeClr val="tx1"/>
                </a:solidFill>
                <a:effectLst/>
                <a:latin typeface="+mn-lt"/>
                <a:ea typeface="+mn-ea"/>
                <a:cs typeface="+mn-cs"/>
              </a:rPr>
              <a:t>Hold up the aluminum soda can.  Explain that aluminum cans are also not biodegradable and therefore must be recycled as they often find their way into water sources</a:t>
            </a:r>
            <a:r>
              <a:rPr lang="en-US" sz="1200" kern="1200" dirty="0">
                <a:solidFill>
                  <a:schemeClr val="tx1"/>
                </a:solidFill>
                <a:effectLst/>
                <a:latin typeface="+mn-lt"/>
                <a:ea typeface="+mn-ea"/>
                <a:cs typeface="+mn-cs"/>
              </a:rPr>
              <a:t>, not only contaminating the water but also posing a threat to the animals that use the water and area around it as their habitat. </a:t>
            </a:r>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12</a:t>
            </a:fld>
            <a:endParaRPr lang="en-US"/>
          </a:p>
        </p:txBody>
      </p:sp>
    </p:spTree>
    <p:extLst>
      <p:ext uri="{BB962C8B-B14F-4D97-AF65-F5344CB8AC3E}">
        <p14:creationId xmlns:p14="http://schemas.microsoft.com/office/powerpoint/2010/main" val="302225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How does </a:t>
            </a:r>
            <a:r>
              <a:rPr lang="en-US" sz="1200" b="1" kern="1200" dirty="0">
                <a:solidFill>
                  <a:schemeClr val="tx1"/>
                </a:solidFill>
                <a:effectLst/>
                <a:latin typeface="+mn-lt"/>
                <a:ea typeface="+mn-ea"/>
                <a:cs typeface="+mn-cs"/>
              </a:rPr>
              <a:t>pollution</a:t>
            </a:r>
            <a:r>
              <a:rPr lang="en-US" sz="1200" kern="1200" dirty="0">
                <a:solidFill>
                  <a:schemeClr val="tx1"/>
                </a:solidFill>
                <a:effectLst/>
                <a:latin typeface="+mn-lt"/>
                <a:ea typeface="+mn-ea"/>
                <a:cs typeface="+mn-cs"/>
              </a:rPr>
              <a:t> affect the water you drink? Choose 2 or 3 students with hand raised to answer. </a:t>
            </a:r>
            <a:endParaRPr lang="en-US" sz="11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How does </a:t>
            </a:r>
            <a:r>
              <a:rPr lang="en-US" sz="1200" b="1" kern="1200" dirty="0">
                <a:solidFill>
                  <a:schemeClr val="tx1"/>
                </a:solidFill>
                <a:effectLst/>
                <a:latin typeface="+mn-lt"/>
                <a:ea typeface="+mn-ea"/>
                <a:cs typeface="+mn-cs"/>
              </a:rPr>
              <a:t>pollution </a:t>
            </a:r>
            <a:r>
              <a:rPr lang="en-US" sz="1200" kern="1200" dirty="0">
                <a:solidFill>
                  <a:schemeClr val="tx1"/>
                </a:solidFill>
                <a:effectLst/>
                <a:latin typeface="+mn-lt"/>
                <a:ea typeface="+mn-ea"/>
                <a:cs typeface="+mn-cs"/>
              </a:rPr>
              <a:t>affect the air you breathe? Choose 2 or 3 students with hand raised to answer. </a:t>
            </a:r>
            <a:endParaRPr lang="en-US" sz="11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How does </a:t>
            </a:r>
            <a:r>
              <a:rPr lang="en-US" sz="1200" b="1" kern="1200" dirty="0">
                <a:solidFill>
                  <a:schemeClr val="tx1"/>
                </a:solidFill>
                <a:effectLst/>
                <a:latin typeface="+mn-lt"/>
                <a:ea typeface="+mn-ea"/>
                <a:cs typeface="+mn-cs"/>
              </a:rPr>
              <a:t>pollution</a:t>
            </a:r>
            <a:r>
              <a:rPr lang="en-US" sz="1200" kern="1200" dirty="0">
                <a:solidFill>
                  <a:schemeClr val="tx1"/>
                </a:solidFill>
                <a:effectLst/>
                <a:latin typeface="+mn-lt"/>
                <a:ea typeface="+mn-ea"/>
                <a:cs typeface="+mn-cs"/>
              </a:rPr>
              <a:t> affect the food you eat? Choose 2 or 3 students with hand raised to answer. </a:t>
            </a:r>
            <a:endParaRPr lang="en-US" sz="11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How does </a:t>
            </a:r>
            <a:r>
              <a:rPr lang="en-US" sz="1200" b="1" kern="1200" dirty="0">
                <a:solidFill>
                  <a:schemeClr val="tx1"/>
                </a:solidFill>
                <a:effectLst/>
                <a:latin typeface="+mn-lt"/>
                <a:ea typeface="+mn-ea"/>
                <a:cs typeface="+mn-cs"/>
              </a:rPr>
              <a:t>pollution</a:t>
            </a:r>
            <a:r>
              <a:rPr lang="en-US" sz="1200" kern="1200" dirty="0">
                <a:solidFill>
                  <a:schemeClr val="tx1"/>
                </a:solidFill>
                <a:effectLst/>
                <a:latin typeface="+mn-lt"/>
                <a:ea typeface="+mn-ea"/>
                <a:cs typeface="+mn-cs"/>
              </a:rPr>
              <a:t> affect the plants and animals in the natural environment? Choose 2 or 3 students with hand raised to answer.</a:t>
            </a:r>
            <a:endParaRPr lang="en-US" sz="11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(If students are unable to answer the questions, give them examples they can relate to. i.e. air pollution makes it difficult to breathe and may cause respiratory problems)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13</a:t>
            </a:fld>
            <a:endParaRPr lang="en-US"/>
          </a:p>
        </p:txBody>
      </p:sp>
    </p:spTree>
    <p:extLst>
      <p:ext uri="{BB962C8B-B14F-4D97-AF65-F5344CB8AC3E}">
        <p14:creationId xmlns:p14="http://schemas.microsoft.com/office/powerpoint/2010/main" val="1259038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1C73C7-627F-8C4B-8EBD-C6367CDDBB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defTabSz="914400" rtl="0" eaLnBrk="1" latinLnBrk="0" hangingPunct="1">
              <a:lnSpc>
                <a:spcPct val="90000"/>
              </a:lnSpc>
              <a:spcBef>
                <a:spcPct val="0"/>
              </a:spcBef>
              <a:buNone/>
              <a:defRPr lang="en-US" sz="6000" kern="1200" dirty="0">
                <a:solidFill>
                  <a:srgbClr val="A26BAA"/>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lang="en-US" sz="2400" b="1" i="0" kern="1200" dirty="0">
                <a:solidFill>
                  <a:schemeClr val="bg1"/>
                </a:solidFill>
                <a:latin typeface="Arial Rounded MT Bold" charset="0"/>
                <a:ea typeface="Arial Rounded MT Bold" charset="0"/>
                <a:cs typeface="Arial Rounded MT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2D368F9-7E34-6141-B837-3E83CC3607D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F56C8-8588-3F4C-876A-0ACEF72D2170}" type="slidenum">
              <a:rPr lang="en-US" smtClean="0"/>
              <a:t>‹#›</a:t>
            </a:fld>
            <a:endParaRPr lang="en-US"/>
          </a:p>
        </p:txBody>
      </p:sp>
    </p:spTree>
    <p:extLst>
      <p:ext uri="{BB962C8B-B14F-4D97-AF65-F5344CB8AC3E}">
        <p14:creationId xmlns:p14="http://schemas.microsoft.com/office/powerpoint/2010/main" val="111435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4BF137-5E31-9A49-BC63-E4C7E0AD96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64525" y="763048"/>
            <a:ext cx="10072048" cy="1325563"/>
          </a:xfrm>
        </p:spPr>
        <p:txBody>
          <a:bodyPr/>
          <a:lstStyle>
            <a:lvl1pPr>
              <a:defRPr sz="3600"/>
            </a:lvl1pPr>
          </a:lstStyle>
          <a:p>
            <a:r>
              <a:rPr lang="en-US" dirty="0"/>
              <a:t>Click to edit Master title style</a:t>
            </a:r>
          </a:p>
        </p:txBody>
      </p:sp>
      <p:sp>
        <p:nvSpPr>
          <p:cNvPr id="3" name="Content Placeholder 2"/>
          <p:cNvSpPr>
            <a:spLocks noGrp="1"/>
          </p:cNvSpPr>
          <p:nvPr>
            <p:ph idx="1" hasCustomPrompt="1"/>
          </p:nvPr>
        </p:nvSpPr>
        <p:spPr>
          <a:xfrm>
            <a:off x="1064525" y="2295144"/>
            <a:ext cx="10072048" cy="3571781"/>
          </a:xfrm>
        </p:spPr>
        <p:txBody>
          <a:bodyPr/>
          <a:lstStyle>
            <a:lvl3pPr marL="914400" indent="0">
              <a:buNone/>
              <a:defRPr/>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82D368F9-7E34-6141-B837-3E83CC3607D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F56C8-8588-3F4C-876A-0ACEF72D2170}" type="slidenum">
              <a:rPr lang="en-US" smtClean="0"/>
              <a:t>‹#›</a:t>
            </a:fld>
            <a:endParaRPr lang="en-US"/>
          </a:p>
        </p:txBody>
      </p:sp>
    </p:spTree>
    <p:extLst>
      <p:ext uri="{BB962C8B-B14F-4D97-AF65-F5344CB8AC3E}">
        <p14:creationId xmlns:p14="http://schemas.microsoft.com/office/powerpoint/2010/main" val="75159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0847BC-C140-D94A-857C-A3FFF6CB3FE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368F9-7E34-6141-B837-3E83CC3607D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F56C8-8588-3F4C-876A-0ACEF72D2170}" type="slidenum">
              <a:rPr lang="en-US" smtClean="0"/>
              <a:t>‹#›</a:t>
            </a:fld>
            <a:endParaRPr lang="en-US"/>
          </a:p>
        </p:txBody>
      </p:sp>
    </p:spTree>
    <p:extLst>
      <p:ext uri="{BB962C8B-B14F-4D97-AF65-F5344CB8AC3E}">
        <p14:creationId xmlns:p14="http://schemas.microsoft.com/office/powerpoint/2010/main" val="63198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1E8F02-6B63-2548-ADE4-7E7E318EEA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p:cNvSpPr>
            <a:spLocks noGrp="1"/>
          </p:cNvSpPr>
          <p:nvPr>
            <p:ph sz="half" idx="1" hasCustomPrompt="1"/>
          </p:nvPr>
        </p:nvSpPr>
        <p:spPr>
          <a:xfrm>
            <a:off x="1064524" y="2301897"/>
            <a:ext cx="4955275" cy="3525696"/>
          </a:xfrm>
        </p:spPr>
        <p:txBody>
          <a:bodyPr/>
          <a:lstStyle/>
          <a:p>
            <a:pPr lvl="0"/>
            <a:r>
              <a:rPr lang="en-US" dirty="0"/>
              <a:t>Click to edit Master text styles</a:t>
            </a:r>
          </a:p>
          <a:p>
            <a:pPr lvl="1"/>
            <a:r>
              <a:rPr lang="en-US" dirty="0"/>
              <a:t>Second level</a:t>
            </a:r>
          </a:p>
        </p:txBody>
      </p:sp>
      <p:sp>
        <p:nvSpPr>
          <p:cNvPr id="4" name="Content Placeholder 3"/>
          <p:cNvSpPr>
            <a:spLocks noGrp="1"/>
          </p:cNvSpPr>
          <p:nvPr>
            <p:ph sz="half" idx="2" hasCustomPrompt="1"/>
          </p:nvPr>
        </p:nvSpPr>
        <p:spPr>
          <a:xfrm>
            <a:off x="6318912" y="2301897"/>
            <a:ext cx="5034887" cy="3525696"/>
          </a:xfrm>
        </p:spPr>
        <p:txBody>
          <a:bodyPr/>
          <a:lstStyle>
            <a:lvl3pPr marL="914400" indent="0">
              <a:buNone/>
              <a:defRPr/>
            </a:lvl3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p>
            <a:fld id="{82D368F9-7E34-6141-B837-3E83CC3607D7}"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F56C8-8588-3F4C-876A-0ACEF72D2170}" type="slidenum">
              <a:rPr lang="en-US" smtClean="0"/>
              <a:t>‹#›</a:t>
            </a:fld>
            <a:endParaRPr lang="en-US"/>
          </a:p>
        </p:txBody>
      </p:sp>
      <p:sp>
        <p:nvSpPr>
          <p:cNvPr id="9" name="Title 1">
            <a:extLst>
              <a:ext uri="{FF2B5EF4-FFF2-40B4-BE49-F238E27FC236}">
                <a16:creationId xmlns:a16="http://schemas.microsoft.com/office/drawing/2014/main" id="{DD7E4BD9-156C-3E4E-8167-57FC12312A34}"/>
              </a:ext>
            </a:extLst>
          </p:cNvPr>
          <p:cNvSpPr>
            <a:spLocks noGrp="1"/>
          </p:cNvSpPr>
          <p:nvPr>
            <p:ph type="title"/>
          </p:nvPr>
        </p:nvSpPr>
        <p:spPr>
          <a:xfrm>
            <a:off x="1064525" y="763048"/>
            <a:ext cx="10072048" cy="1325563"/>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31463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3E048E-6592-6942-B766-A73EFF1F21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idx="1"/>
          </p:nvPr>
        </p:nvSpPr>
        <p:spPr>
          <a:xfrm>
            <a:off x="1064525" y="2088611"/>
            <a:ext cx="4933050" cy="607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4525" y="2723440"/>
            <a:ext cx="4933050" cy="31996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088611"/>
            <a:ext cx="5183188" cy="607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723440"/>
            <a:ext cx="5183188" cy="319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D368F9-7E34-6141-B837-3E83CC3607D7}"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F56C8-8588-3F4C-876A-0ACEF72D2170}" type="slidenum">
              <a:rPr lang="en-US" smtClean="0"/>
              <a:t>‹#›</a:t>
            </a:fld>
            <a:endParaRPr lang="en-US"/>
          </a:p>
        </p:txBody>
      </p:sp>
      <p:sp>
        <p:nvSpPr>
          <p:cNvPr id="11" name="Title 1">
            <a:extLst>
              <a:ext uri="{FF2B5EF4-FFF2-40B4-BE49-F238E27FC236}">
                <a16:creationId xmlns:a16="http://schemas.microsoft.com/office/drawing/2014/main" id="{A689A670-49F8-0E49-A8DA-8157F452CE93}"/>
              </a:ext>
            </a:extLst>
          </p:cNvPr>
          <p:cNvSpPr>
            <a:spLocks noGrp="1"/>
          </p:cNvSpPr>
          <p:nvPr>
            <p:ph type="title"/>
          </p:nvPr>
        </p:nvSpPr>
        <p:spPr>
          <a:xfrm>
            <a:off x="1064525" y="763048"/>
            <a:ext cx="10072048" cy="1325563"/>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94938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B9C4B-D882-064A-8768-A31D8DC7D58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82D368F9-7E34-6141-B837-3E83CC3607D7}"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F56C8-8588-3F4C-876A-0ACEF72D2170}" type="slidenum">
              <a:rPr lang="en-US" smtClean="0"/>
              <a:t>‹#›</a:t>
            </a:fld>
            <a:endParaRPr lang="en-US"/>
          </a:p>
        </p:txBody>
      </p:sp>
      <p:sp>
        <p:nvSpPr>
          <p:cNvPr id="7" name="Title 1">
            <a:extLst>
              <a:ext uri="{FF2B5EF4-FFF2-40B4-BE49-F238E27FC236}">
                <a16:creationId xmlns:a16="http://schemas.microsoft.com/office/drawing/2014/main" id="{6A3EB335-BA70-C94D-8516-02E00376ABFA}"/>
              </a:ext>
            </a:extLst>
          </p:cNvPr>
          <p:cNvSpPr>
            <a:spLocks noGrp="1"/>
          </p:cNvSpPr>
          <p:nvPr>
            <p:ph type="title"/>
          </p:nvPr>
        </p:nvSpPr>
        <p:spPr>
          <a:xfrm>
            <a:off x="1064525" y="763048"/>
            <a:ext cx="10072048" cy="1325563"/>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53522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88145F-9C7F-C54C-872E-59F158B7465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838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53599"/>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2292912"/>
            <a:ext cx="10515600" cy="35892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368F9-7E34-6141-B837-3E83CC3607D7}" type="datetimeFigureOut">
              <a:rPr lang="en-US" smtClean="0"/>
              <a:t>2/23/2026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F56C8-8588-3F4C-876A-0ACEF72D2170}" type="slidenum">
              <a:rPr lang="en-US" smtClean="0"/>
              <a:t>‹#›</a:t>
            </a:fld>
            <a:endParaRPr lang="en-US"/>
          </a:p>
        </p:txBody>
      </p:sp>
    </p:spTree>
    <p:extLst>
      <p:ext uri="{BB962C8B-B14F-4D97-AF65-F5344CB8AC3E}">
        <p14:creationId xmlns:p14="http://schemas.microsoft.com/office/powerpoint/2010/main" val="2075613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lang="en-US" sz="4400" kern="1200" dirty="0">
          <a:solidFill>
            <a:srgbClr val="A26BAA"/>
          </a:solidFill>
          <a:latin typeface="Arial Rounded MT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0" y="3896650"/>
            <a:ext cx="9144000" cy="1655762"/>
          </a:xfrm>
        </p:spPr>
        <p:txBody>
          <a:bodyPr/>
          <a:lstStyle/>
          <a:p>
            <a:pPr marL="0" indent="0" algn="l">
              <a:buNone/>
            </a:pPr>
            <a:r>
              <a:rPr lang="en-US" dirty="0">
                <a:solidFill>
                  <a:schemeClr val="bg1"/>
                </a:solidFill>
              </a:rPr>
              <a:t>[Presenter Name]</a:t>
            </a:r>
          </a:p>
          <a:p>
            <a:pPr marL="0" indent="0" algn="l">
              <a:buNone/>
            </a:pPr>
            <a:r>
              <a:rPr lang="en-US" dirty="0">
                <a:solidFill>
                  <a:schemeClr val="bg1"/>
                </a:solidFill>
              </a:rPr>
              <a:t>[Presenter Organization]</a:t>
            </a:r>
          </a:p>
          <a:p>
            <a:pPr marL="0" indent="0" algn="l">
              <a:buNone/>
            </a:pPr>
            <a:r>
              <a:rPr lang="en-US" dirty="0">
                <a:solidFill>
                  <a:schemeClr val="bg1"/>
                </a:solidFill>
              </a:rPr>
              <a:t>[Date]</a:t>
            </a:r>
          </a:p>
        </p:txBody>
      </p:sp>
      <p:sp>
        <p:nvSpPr>
          <p:cNvPr id="4" name="Title 1">
            <a:extLst>
              <a:ext uri="{FF2B5EF4-FFF2-40B4-BE49-F238E27FC236}">
                <a16:creationId xmlns:a16="http://schemas.microsoft.com/office/drawing/2014/main" id="{462A85A8-E2D8-D943-B5E2-C05BD63C70BD}"/>
              </a:ext>
            </a:extLst>
          </p:cNvPr>
          <p:cNvSpPr txBox="1">
            <a:spLocks/>
          </p:cNvSpPr>
          <p:nvPr/>
        </p:nvSpPr>
        <p:spPr>
          <a:xfrm>
            <a:off x="1524000" y="2038086"/>
            <a:ext cx="9144000" cy="144594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lang="en-US" sz="4400" kern="1200" dirty="0">
                <a:solidFill>
                  <a:srgbClr val="A26BAA"/>
                </a:solidFill>
                <a:latin typeface="Arial Rounded MT Bold" charset="0"/>
                <a:ea typeface="+mj-ea"/>
                <a:cs typeface="+mj-cs"/>
              </a:defRPr>
            </a:lvl1pPr>
          </a:lstStyle>
          <a:p>
            <a:r>
              <a:rPr lang="en-US" sz="6700" b="1">
                <a:solidFill>
                  <a:srgbClr val="FDF050"/>
                </a:solidFill>
                <a:latin typeface="Arial Rounded MT Bold"/>
                <a:ea typeface="Arial Rounded MT Bold" charset="0"/>
                <a:cs typeface="Arial Rounded MT Bold" charset="0"/>
              </a:rPr>
              <a:t>Pollution Solution</a:t>
            </a:r>
            <a:br>
              <a:rPr lang="en-US" dirty="0">
                <a:ea typeface="Arial Rounded MT Bold" charset="0"/>
                <a:cs typeface="Arial Rounded MT Bold" charset="0"/>
              </a:rPr>
            </a:br>
            <a:r>
              <a:rPr lang="en-US" sz="2700">
                <a:solidFill>
                  <a:schemeClr val="bg1"/>
                </a:solidFill>
                <a:latin typeface="Arial Rounded MT Bold"/>
                <a:ea typeface="Arial Rounded MT Bold" charset="0"/>
                <a:cs typeface="Arial Rounded MT Bold" charset="0"/>
              </a:rPr>
              <a:t>STEM</a:t>
            </a:r>
            <a:r>
              <a:rPr lang="en-US" sz="2700" baseline="30000">
                <a:solidFill>
                  <a:schemeClr val="bg1"/>
                </a:solidFill>
                <a:latin typeface="Arial Rounded MT Bold"/>
                <a:ea typeface="Arial Rounded MT Bold" charset="0"/>
                <a:cs typeface="Arial Rounded MT Bold" charset="0"/>
              </a:rPr>
              <a:t>2</a:t>
            </a:r>
            <a:r>
              <a:rPr lang="en-US" sz="2700">
                <a:solidFill>
                  <a:schemeClr val="bg1"/>
                </a:solidFill>
                <a:latin typeface="Arial Rounded MT Bold"/>
                <a:ea typeface="Arial Rounded MT Bold" charset="0"/>
                <a:cs typeface="Arial Rounded MT Bold" charset="0"/>
              </a:rPr>
              <a:t>D Topics: Science</a:t>
            </a:r>
            <a:endParaRPr lang="en-US" sz="6700">
              <a:solidFill>
                <a:schemeClr val="bg1"/>
              </a:solidFill>
              <a:latin typeface="Arial Rounded MT Bold"/>
              <a:ea typeface="Arial Rounded MT Bold" charset="0"/>
              <a:cs typeface="Arial Rounded MT Bold" charset="0"/>
            </a:endParaRPr>
          </a:p>
        </p:txBody>
      </p:sp>
      <p:pic>
        <p:nvPicPr>
          <p:cNvPr id="6" name="Picture 5">
            <a:extLst>
              <a:ext uri="{FF2B5EF4-FFF2-40B4-BE49-F238E27FC236}">
                <a16:creationId xmlns:a16="http://schemas.microsoft.com/office/drawing/2014/main" id="{936FCF13-C66B-514A-B2F1-8CA8EBE69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47781">
            <a:off x="9510746" y="3323298"/>
            <a:ext cx="2576626" cy="4201657"/>
          </a:xfrm>
          <a:prstGeom prst="rect">
            <a:avLst/>
          </a:prstGeom>
        </p:spPr>
      </p:pic>
    </p:spTree>
    <p:extLst>
      <p:ext uri="{BB962C8B-B14F-4D97-AF65-F5344CB8AC3E}">
        <p14:creationId xmlns:p14="http://schemas.microsoft.com/office/powerpoint/2010/main" val="3054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403F4D6C-D5F4-2144-AF3E-70805729B485}"/>
              </a:ext>
            </a:extLst>
          </p:cNvPr>
          <p:cNvPicPr>
            <a:picLocks noChangeAspect="1"/>
          </p:cNvPicPr>
          <p:nvPr/>
        </p:nvPicPr>
        <p:blipFill>
          <a:blip r:embed="rId3"/>
          <a:stretch>
            <a:fillRect/>
          </a:stretch>
        </p:blipFill>
        <p:spPr>
          <a:xfrm>
            <a:off x="6264322" y="2088611"/>
            <a:ext cx="4773128" cy="2676992"/>
          </a:xfrm>
          <a:prstGeom prst="rect">
            <a:avLst/>
          </a:prstGeom>
        </p:spPr>
      </p:pic>
      <p:sp>
        <p:nvSpPr>
          <p:cNvPr id="10" name="Title 9">
            <a:extLst>
              <a:ext uri="{FF2B5EF4-FFF2-40B4-BE49-F238E27FC236}">
                <a16:creationId xmlns:a16="http://schemas.microsoft.com/office/drawing/2014/main" id="{39FC16A0-8F89-9545-94B4-F2348FAF6CDA}"/>
              </a:ext>
            </a:extLst>
          </p:cNvPr>
          <p:cNvSpPr>
            <a:spLocks noGrp="1"/>
          </p:cNvSpPr>
          <p:nvPr>
            <p:ph type="title"/>
          </p:nvPr>
        </p:nvSpPr>
        <p:spPr/>
        <p:txBody>
          <a:bodyPr/>
          <a:lstStyle/>
          <a:p>
            <a:r>
              <a:rPr lang="en-US" dirty="0"/>
              <a:t>Land Pollution</a:t>
            </a:r>
          </a:p>
        </p:txBody>
      </p:sp>
      <p:sp>
        <p:nvSpPr>
          <p:cNvPr id="3" name="Content Placeholder 2"/>
          <p:cNvSpPr>
            <a:spLocks noGrp="1"/>
          </p:cNvSpPr>
          <p:nvPr>
            <p:ph idx="1"/>
          </p:nvPr>
        </p:nvSpPr>
        <p:spPr>
          <a:xfrm>
            <a:off x="1064525" y="1910903"/>
            <a:ext cx="5199797" cy="3571781"/>
          </a:xfrm>
        </p:spPr>
        <p:txBody>
          <a:bodyPr>
            <a:normAutofit/>
          </a:bodyPr>
          <a:lstStyle/>
          <a:p>
            <a:pPr marL="0" lvl="0" indent="0">
              <a:lnSpc>
                <a:spcPct val="100000"/>
              </a:lnSpc>
              <a:spcBef>
                <a:spcPts val="0"/>
              </a:spcBef>
              <a:buNone/>
              <a:defRPr/>
            </a:pPr>
            <a:r>
              <a:rPr lang="en-US" sz="3600" dirty="0"/>
              <a:t>Solid Waste</a:t>
            </a:r>
          </a:p>
          <a:p>
            <a:pPr marL="0" lvl="0" indent="0">
              <a:lnSpc>
                <a:spcPct val="100000"/>
              </a:lnSpc>
              <a:spcBef>
                <a:spcPts val="0"/>
              </a:spcBef>
              <a:buNone/>
              <a:defRPr/>
            </a:pPr>
            <a:r>
              <a:rPr lang="en-US" sz="3600" dirty="0"/>
              <a:t>Pesticides and Fertilizers</a:t>
            </a:r>
          </a:p>
          <a:p>
            <a:pPr marL="0" lvl="0" indent="0">
              <a:lnSpc>
                <a:spcPct val="100000"/>
              </a:lnSpc>
              <a:spcBef>
                <a:spcPts val="0"/>
              </a:spcBef>
              <a:buNone/>
              <a:defRPr/>
            </a:pPr>
            <a:r>
              <a:rPr lang="en-US" sz="3600" dirty="0"/>
              <a:t>Deforestation</a:t>
            </a:r>
          </a:p>
          <a:p>
            <a:pPr marL="0" lvl="0" indent="0">
              <a:lnSpc>
                <a:spcPct val="100000"/>
              </a:lnSpc>
              <a:spcBef>
                <a:spcPts val="0"/>
              </a:spcBef>
              <a:buNone/>
              <a:defRPr/>
            </a:pPr>
            <a:r>
              <a:rPr lang="en-US" sz="3600" dirty="0"/>
              <a:t>Chemicals</a:t>
            </a:r>
          </a:p>
          <a:p>
            <a:pPr marL="0" lvl="0" indent="0">
              <a:lnSpc>
                <a:spcPct val="100000"/>
              </a:lnSpc>
              <a:spcBef>
                <a:spcPts val="0"/>
              </a:spcBef>
              <a:buNone/>
              <a:defRPr/>
            </a:pPr>
            <a:endParaRPr lang="en-US" sz="3600" dirty="0"/>
          </a:p>
          <a:p>
            <a:pPr marL="0" lvl="0" indent="0">
              <a:lnSpc>
                <a:spcPct val="100000"/>
              </a:lnSpc>
              <a:spcBef>
                <a:spcPts val="0"/>
              </a:spcBef>
              <a:buNone/>
              <a:defRPr/>
            </a:pPr>
            <a:endParaRPr lang="en-US" sz="3600" dirty="0"/>
          </a:p>
          <a:p>
            <a:pPr marL="0" lvl="0" indent="0">
              <a:lnSpc>
                <a:spcPct val="100000"/>
              </a:lnSpc>
              <a:spcBef>
                <a:spcPts val="0"/>
              </a:spcBef>
              <a:buNone/>
              <a:defRPr/>
            </a:pPr>
            <a:endParaRPr lang="en-US" sz="3600" dirty="0"/>
          </a:p>
        </p:txBody>
      </p:sp>
    </p:spTree>
    <p:extLst>
      <p:ext uri="{BB962C8B-B14F-4D97-AF65-F5344CB8AC3E}">
        <p14:creationId xmlns:p14="http://schemas.microsoft.com/office/powerpoint/2010/main" val="427099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3A5CBE-DE53-814E-B1DA-E6963D00680B}"/>
              </a:ext>
            </a:extLst>
          </p:cNvPr>
          <p:cNvPicPr>
            <a:picLocks noChangeAspect="1"/>
          </p:cNvPicPr>
          <p:nvPr/>
        </p:nvPicPr>
        <p:blipFill rotWithShape="1">
          <a:blip r:embed="rId3"/>
          <a:srcRect l="10147" r="7156"/>
          <a:stretch/>
        </p:blipFill>
        <p:spPr>
          <a:xfrm>
            <a:off x="6669280" y="2088611"/>
            <a:ext cx="4062335" cy="2755679"/>
          </a:xfrm>
          <a:prstGeom prst="rect">
            <a:avLst/>
          </a:prstGeom>
        </p:spPr>
      </p:pic>
      <p:sp>
        <p:nvSpPr>
          <p:cNvPr id="10" name="Title 9">
            <a:extLst>
              <a:ext uri="{FF2B5EF4-FFF2-40B4-BE49-F238E27FC236}">
                <a16:creationId xmlns:a16="http://schemas.microsoft.com/office/drawing/2014/main" id="{39FC16A0-8F89-9545-94B4-F2348FAF6CDA}"/>
              </a:ext>
            </a:extLst>
          </p:cNvPr>
          <p:cNvSpPr>
            <a:spLocks noGrp="1"/>
          </p:cNvSpPr>
          <p:nvPr>
            <p:ph type="title"/>
          </p:nvPr>
        </p:nvSpPr>
        <p:spPr/>
        <p:txBody>
          <a:bodyPr/>
          <a:lstStyle/>
          <a:p>
            <a:r>
              <a:rPr lang="en-US" dirty="0"/>
              <a:t>Water Pollution</a:t>
            </a:r>
          </a:p>
        </p:txBody>
      </p:sp>
      <p:sp>
        <p:nvSpPr>
          <p:cNvPr id="3" name="Content Placeholder 2"/>
          <p:cNvSpPr>
            <a:spLocks noGrp="1"/>
          </p:cNvSpPr>
          <p:nvPr>
            <p:ph idx="1"/>
          </p:nvPr>
        </p:nvSpPr>
        <p:spPr>
          <a:xfrm>
            <a:off x="1064525" y="1910903"/>
            <a:ext cx="5199797" cy="3571781"/>
          </a:xfrm>
        </p:spPr>
        <p:txBody>
          <a:bodyPr>
            <a:normAutofit/>
          </a:bodyPr>
          <a:lstStyle/>
          <a:p>
            <a:pPr marL="0" lvl="0" indent="0">
              <a:lnSpc>
                <a:spcPct val="100000"/>
              </a:lnSpc>
              <a:spcBef>
                <a:spcPts val="0"/>
              </a:spcBef>
              <a:buNone/>
              <a:defRPr/>
            </a:pPr>
            <a:r>
              <a:rPr lang="en-US" sz="3600" dirty="0"/>
              <a:t>Ground Water Pollution</a:t>
            </a:r>
          </a:p>
          <a:p>
            <a:pPr marL="0" lvl="0" indent="0">
              <a:lnSpc>
                <a:spcPct val="100000"/>
              </a:lnSpc>
              <a:spcBef>
                <a:spcPts val="0"/>
              </a:spcBef>
              <a:buNone/>
              <a:defRPr/>
            </a:pPr>
            <a:r>
              <a:rPr lang="en-US" sz="3600" dirty="0"/>
              <a:t>Chemical Water Pollution</a:t>
            </a:r>
          </a:p>
          <a:p>
            <a:pPr marL="0" lvl="0" indent="0">
              <a:lnSpc>
                <a:spcPct val="100000"/>
              </a:lnSpc>
              <a:spcBef>
                <a:spcPts val="0"/>
              </a:spcBef>
              <a:buNone/>
              <a:defRPr/>
            </a:pPr>
            <a:r>
              <a:rPr lang="en-US" sz="3600" dirty="0"/>
              <a:t>Nutrients Pollution</a:t>
            </a:r>
          </a:p>
          <a:p>
            <a:pPr marL="0" lvl="0" indent="0">
              <a:lnSpc>
                <a:spcPct val="100000"/>
              </a:lnSpc>
              <a:spcBef>
                <a:spcPts val="0"/>
              </a:spcBef>
              <a:buNone/>
              <a:defRPr/>
            </a:pPr>
            <a:r>
              <a:rPr lang="en-US" sz="3600" dirty="0"/>
              <a:t>Surface Water Pollution</a:t>
            </a:r>
          </a:p>
          <a:p>
            <a:pPr marL="0" lvl="0" indent="0">
              <a:lnSpc>
                <a:spcPct val="100000"/>
              </a:lnSpc>
              <a:spcBef>
                <a:spcPts val="0"/>
              </a:spcBef>
              <a:buNone/>
              <a:defRPr/>
            </a:pPr>
            <a:r>
              <a:rPr lang="en-US" sz="3600" dirty="0"/>
              <a:t>Oil Spillage</a:t>
            </a:r>
          </a:p>
          <a:p>
            <a:pPr marL="0" lvl="0" indent="0">
              <a:lnSpc>
                <a:spcPct val="100000"/>
              </a:lnSpc>
              <a:spcBef>
                <a:spcPts val="0"/>
              </a:spcBef>
              <a:buNone/>
              <a:defRPr/>
            </a:pPr>
            <a:endParaRPr lang="en-US" sz="3600" dirty="0"/>
          </a:p>
          <a:p>
            <a:pPr marL="0" lvl="0" indent="0">
              <a:lnSpc>
                <a:spcPct val="100000"/>
              </a:lnSpc>
              <a:spcBef>
                <a:spcPts val="0"/>
              </a:spcBef>
              <a:buNone/>
              <a:defRPr/>
            </a:pPr>
            <a:endParaRPr lang="en-US" sz="3600" dirty="0"/>
          </a:p>
          <a:p>
            <a:pPr marL="0" lvl="0" indent="0">
              <a:lnSpc>
                <a:spcPct val="100000"/>
              </a:lnSpc>
              <a:spcBef>
                <a:spcPts val="0"/>
              </a:spcBef>
              <a:buNone/>
              <a:defRPr/>
            </a:pPr>
            <a:endParaRPr lang="en-US" sz="3600" dirty="0"/>
          </a:p>
          <a:p>
            <a:pPr marL="0" lvl="0" indent="0">
              <a:lnSpc>
                <a:spcPct val="100000"/>
              </a:lnSpc>
              <a:spcBef>
                <a:spcPts val="0"/>
              </a:spcBef>
              <a:buNone/>
              <a:defRPr/>
            </a:pPr>
            <a:endParaRPr lang="en-US" sz="3600" dirty="0"/>
          </a:p>
        </p:txBody>
      </p:sp>
    </p:spTree>
    <p:extLst>
      <p:ext uri="{BB962C8B-B14F-4D97-AF65-F5344CB8AC3E}">
        <p14:creationId xmlns:p14="http://schemas.microsoft.com/office/powerpoint/2010/main" val="249952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1314F-2EB6-5647-B947-219210F3CF29}"/>
              </a:ext>
            </a:extLst>
          </p:cNvPr>
          <p:cNvSpPr>
            <a:spLocks noGrp="1"/>
          </p:cNvSpPr>
          <p:nvPr>
            <p:ph type="title"/>
          </p:nvPr>
        </p:nvSpPr>
        <p:spPr/>
        <p:txBody>
          <a:bodyPr/>
          <a:lstStyle/>
          <a:p>
            <a:r>
              <a:rPr lang="en-US" dirty="0"/>
              <a:t>Pollution Lake Challenge</a:t>
            </a:r>
          </a:p>
        </p:txBody>
      </p:sp>
      <p:sp>
        <p:nvSpPr>
          <p:cNvPr id="4" name="Content Placeholder 3">
            <a:extLst>
              <a:ext uri="{FF2B5EF4-FFF2-40B4-BE49-F238E27FC236}">
                <a16:creationId xmlns:a16="http://schemas.microsoft.com/office/drawing/2014/main" id="{AA5D6079-922A-7848-8B80-82BA5FC1BB7D}"/>
              </a:ext>
            </a:extLst>
          </p:cNvPr>
          <p:cNvSpPr>
            <a:spLocks noGrp="1"/>
          </p:cNvSpPr>
          <p:nvPr>
            <p:ph idx="1"/>
          </p:nvPr>
        </p:nvSpPr>
        <p:spPr>
          <a:xfrm>
            <a:off x="1064525" y="2295144"/>
            <a:ext cx="4421875" cy="3571781"/>
          </a:xfrm>
        </p:spPr>
        <p:txBody>
          <a:bodyPr/>
          <a:lstStyle/>
          <a:p>
            <a:r>
              <a:rPr lang="en-US" dirty="0"/>
              <a:t>What does water pollution look like up close?</a:t>
            </a:r>
          </a:p>
          <a:p>
            <a:pPr marL="0" indent="0">
              <a:buNone/>
            </a:pPr>
            <a:endParaRPr lang="en-US" dirty="0"/>
          </a:p>
          <a:p>
            <a:r>
              <a:rPr lang="en-US" dirty="0"/>
              <a:t>Let’s find out! </a:t>
            </a:r>
          </a:p>
          <a:p>
            <a:endParaRPr lang="en-US" dirty="0"/>
          </a:p>
          <a:p>
            <a:pPr marL="0" indent="0">
              <a:buNone/>
            </a:pPr>
            <a:endParaRPr lang="en-US" dirty="0"/>
          </a:p>
        </p:txBody>
      </p:sp>
      <p:pic>
        <p:nvPicPr>
          <p:cNvPr id="5" name="Picture 4">
            <a:extLst>
              <a:ext uri="{FF2B5EF4-FFF2-40B4-BE49-F238E27FC236}">
                <a16:creationId xmlns:a16="http://schemas.microsoft.com/office/drawing/2014/main" id="{6E9E1C08-3EE2-5740-9C1B-1126BE53BE7F}"/>
              </a:ext>
            </a:extLst>
          </p:cNvPr>
          <p:cNvPicPr>
            <a:picLocks noChangeAspect="1"/>
          </p:cNvPicPr>
          <p:nvPr/>
        </p:nvPicPr>
        <p:blipFill>
          <a:blip r:embed="rId3"/>
          <a:stretch>
            <a:fillRect/>
          </a:stretch>
        </p:blipFill>
        <p:spPr>
          <a:xfrm>
            <a:off x="6585097" y="2210768"/>
            <a:ext cx="4396287" cy="2930858"/>
          </a:xfrm>
          <a:prstGeom prst="rect">
            <a:avLst/>
          </a:prstGeom>
        </p:spPr>
      </p:pic>
    </p:spTree>
    <p:extLst>
      <p:ext uri="{BB962C8B-B14F-4D97-AF65-F5344CB8AC3E}">
        <p14:creationId xmlns:p14="http://schemas.microsoft.com/office/powerpoint/2010/main" val="7397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F36C3E-49C1-5D49-BA11-0A2D18DE53E0}"/>
              </a:ext>
            </a:extLst>
          </p:cNvPr>
          <p:cNvSpPr>
            <a:spLocks noGrp="1"/>
          </p:cNvSpPr>
          <p:nvPr>
            <p:ph type="title"/>
          </p:nvPr>
        </p:nvSpPr>
        <p:spPr>
          <a:xfrm>
            <a:off x="1064525" y="942285"/>
            <a:ext cx="10072048" cy="1325563"/>
          </a:xfrm>
        </p:spPr>
        <p:txBody>
          <a:bodyPr/>
          <a:lstStyle/>
          <a:p>
            <a:r>
              <a:rPr lang="en-US" dirty="0"/>
              <a:t>How Does Pollution Affect the </a:t>
            </a:r>
            <a:br>
              <a:rPr lang="en-US" dirty="0"/>
            </a:br>
            <a:r>
              <a:rPr lang="en-US" dirty="0"/>
              <a:t>World Around You?</a:t>
            </a:r>
          </a:p>
        </p:txBody>
      </p:sp>
      <p:sp>
        <p:nvSpPr>
          <p:cNvPr id="3" name="Content Placeholder 2"/>
          <p:cNvSpPr>
            <a:spLocks noGrp="1"/>
          </p:cNvSpPr>
          <p:nvPr>
            <p:ph idx="1"/>
          </p:nvPr>
        </p:nvSpPr>
        <p:spPr/>
        <p:txBody>
          <a:bodyPr>
            <a:normAutofit/>
          </a:bodyPr>
          <a:lstStyle/>
          <a:p>
            <a:pPr marL="0" indent="0">
              <a:spcAft>
                <a:spcPts val="1200"/>
              </a:spcAft>
              <a:buNone/>
            </a:pPr>
            <a:r>
              <a:rPr lang="en-US" sz="3200" i="1" dirty="0"/>
              <a:t>What does it do to the</a:t>
            </a:r>
            <a:r>
              <a:rPr lang="mr-IN" sz="3200" i="1" dirty="0"/>
              <a:t>…</a:t>
            </a:r>
            <a:endParaRPr lang="en-US" sz="3200" i="1" dirty="0"/>
          </a:p>
          <a:p>
            <a:r>
              <a:rPr lang="en-US" dirty="0"/>
              <a:t>Water you drink?</a:t>
            </a:r>
          </a:p>
          <a:p>
            <a:r>
              <a:rPr lang="en-US" dirty="0"/>
              <a:t>Air you breathe?</a:t>
            </a:r>
          </a:p>
          <a:p>
            <a:r>
              <a:rPr lang="en-US" dirty="0"/>
              <a:t>Food you eat?</a:t>
            </a:r>
          </a:p>
          <a:p>
            <a:r>
              <a:rPr lang="en-US" dirty="0"/>
              <a:t>Plants and animals in the natural environment?</a:t>
            </a:r>
          </a:p>
        </p:txBody>
      </p:sp>
    </p:spTree>
    <p:extLst>
      <p:ext uri="{BB962C8B-B14F-4D97-AF65-F5344CB8AC3E}">
        <p14:creationId xmlns:p14="http://schemas.microsoft.com/office/powerpoint/2010/main" val="39870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002" y="1886144"/>
            <a:ext cx="9621673" cy="3791325"/>
          </a:xfrm>
        </p:spPr>
        <p:txBody>
          <a:bodyPr>
            <a:normAutofit lnSpcReduction="10000"/>
          </a:bodyPr>
          <a:lstStyle/>
          <a:p>
            <a:pPr marL="0" lvl="0" indent="0">
              <a:buNone/>
            </a:pPr>
            <a:r>
              <a:rPr lang="en-US" b="1" u="sng" dirty="0"/>
              <a:t>Instructions</a:t>
            </a:r>
          </a:p>
          <a:p>
            <a:pPr lvl="0"/>
            <a:r>
              <a:rPr lang="en-US" dirty="0"/>
              <a:t>With your group, choose a type of pollution discussed today and that you see in the world around you.   </a:t>
            </a:r>
          </a:p>
          <a:p>
            <a:pPr lvl="0"/>
            <a:r>
              <a:rPr lang="en-US" dirty="0"/>
              <a:t>Brainstorm solutions to reduce or eliminate the pollution. </a:t>
            </a:r>
          </a:p>
          <a:p>
            <a:pPr lvl="0"/>
            <a:r>
              <a:rPr lang="en-US" dirty="0"/>
              <a:t>Create a poster detailing your group’s solution or solutions.</a:t>
            </a:r>
          </a:p>
          <a:p>
            <a:pPr lvl="0"/>
            <a:r>
              <a:rPr lang="en-US" dirty="0"/>
              <a:t>Hang your poster. </a:t>
            </a:r>
          </a:p>
          <a:p>
            <a:pPr lvl="0"/>
            <a:endParaRPr lang="en-US" sz="2400" dirty="0"/>
          </a:p>
          <a:p>
            <a:pPr marL="0" lvl="0" indent="0" algn="ctr">
              <a:buNone/>
            </a:pPr>
            <a:r>
              <a:rPr lang="en-US" b="1" dirty="0"/>
              <a:t>LET’S GET STARTED!</a:t>
            </a:r>
          </a:p>
        </p:txBody>
      </p:sp>
      <p:sp>
        <p:nvSpPr>
          <p:cNvPr id="5" name="Title 4">
            <a:extLst>
              <a:ext uri="{FF2B5EF4-FFF2-40B4-BE49-F238E27FC236}">
                <a16:creationId xmlns:a16="http://schemas.microsoft.com/office/drawing/2014/main" id="{A3830BFA-9D36-9D49-8AFB-2EBA52783F27}"/>
              </a:ext>
            </a:extLst>
          </p:cNvPr>
          <p:cNvSpPr>
            <a:spLocks noGrp="1"/>
          </p:cNvSpPr>
          <p:nvPr>
            <p:ph type="title"/>
          </p:nvPr>
        </p:nvSpPr>
        <p:spPr/>
        <p:txBody>
          <a:bodyPr/>
          <a:lstStyle/>
          <a:p>
            <a:r>
              <a:rPr lang="en-US" dirty="0"/>
              <a:t>What’s the Solution? Challenge</a:t>
            </a:r>
          </a:p>
        </p:txBody>
      </p:sp>
    </p:spTree>
    <p:extLst>
      <p:ext uri="{BB962C8B-B14F-4D97-AF65-F5344CB8AC3E}">
        <p14:creationId xmlns:p14="http://schemas.microsoft.com/office/powerpoint/2010/main" val="6073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517EB-DE3F-254D-8AEC-3AB02267CF88}"/>
              </a:ext>
            </a:extLst>
          </p:cNvPr>
          <p:cNvSpPr>
            <a:spLocks noGrp="1"/>
          </p:cNvSpPr>
          <p:nvPr>
            <p:ph type="title"/>
          </p:nvPr>
        </p:nvSpPr>
        <p:spPr/>
        <p:txBody>
          <a:bodyPr/>
          <a:lstStyle/>
          <a:p>
            <a:r>
              <a:rPr lang="en-US" dirty="0"/>
              <a:t>Eco-Friendly Practices</a:t>
            </a:r>
          </a:p>
        </p:txBody>
      </p:sp>
      <p:sp>
        <p:nvSpPr>
          <p:cNvPr id="8" name="Content Placeholder 7">
            <a:extLst>
              <a:ext uri="{FF2B5EF4-FFF2-40B4-BE49-F238E27FC236}">
                <a16:creationId xmlns:a16="http://schemas.microsoft.com/office/drawing/2014/main" id="{8FF0574F-A1E5-554F-ACD5-AF7255619DEB}"/>
              </a:ext>
            </a:extLst>
          </p:cNvPr>
          <p:cNvSpPr>
            <a:spLocks noGrp="1"/>
          </p:cNvSpPr>
          <p:nvPr>
            <p:ph idx="1"/>
          </p:nvPr>
        </p:nvSpPr>
        <p:spPr>
          <a:xfrm>
            <a:off x="1064525" y="1885711"/>
            <a:ext cx="10072048" cy="3571781"/>
          </a:xfrm>
        </p:spPr>
        <p:txBody>
          <a:bodyPr/>
          <a:lstStyle/>
          <a:p>
            <a:r>
              <a:rPr lang="en-US" dirty="0"/>
              <a:t>Environmentally-Friendly Packaging and Products</a:t>
            </a:r>
          </a:p>
          <a:p>
            <a:r>
              <a:rPr lang="en-US" dirty="0"/>
              <a:t>Solar Facilities</a:t>
            </a:r>
          </a:p>
          <a:p>
            <a:r>
              <a:rPr lang="en-US" dirty="0"/>
              <a:t>Geo-thermal Energy Initiative </a:t>
            </a:r>
          </a:p>
          <a:p>
            <a:r>
              <a:rPr lang="en-US" dirty="0"/>
              <a:t>Certified LEED Sites </a:t>
            </a:r>
          </a:p>
        </p:txBody>
      </p:sp>
    </p:spTree>
    <p:extLst>
      <p:ext uri="{BB962C8B-B14F-4D97-AF65-F5344CB8AC3E}">
        <p14:creationId xmlns:p14="http://schemas.microsoft.com/office/powerpoint/2010/main" val="54819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3707" y="1936835"/>
            <a:ext cx="10180092" cy="3994407"/>
          </a:xfrm>
        </p:spPr>
        <p:txBody>
          <a:bodyPr lIns="0" tIns="0" rIns="0" bIns="0">
            <a:normAutofit/>
          </a:bodyPr>
          <a:lstStyle/>
          <a:p>
            <a:pPr marL="12700" lvl="1" indent="0">
              <a:buNone/>
            </a:pPr>
            <a:r>
              <a:rPr lang="en-US" sz="2800" dirty="0"/>
              <a:t>Think about the following questions</a:t>
            </a:r>
            <a:r>
              <a:rPr lang="mr-IN" sz="2800" dirty="0"/>
              <a:t>…</a:t>
            </a:r>
            <a:endParaRPr lang="en-US" sz="2800" i="1" dirty="0"/>
          </a:p>
          <a:p>
            <a:pPr marL="457200" lvl="1" indent="0">
              <a:buNone/>
            </a:pPr>
            <a:endParaRPr lang="en-US" sz="2800" dirty="0"/>
          </a:p>
          <a:p>
            <a:pPr marL="431800" lvl="2" indent="-431800">
              <a:buFont typeface="Arial" panose="020B0604020202020204" pitchFamily="34" charset="0"/>
              <a:buChar char="•"/>
            </a:pPr>
            <a:r>
              <a:rPr lang="en-US" sz="2400" dirty="0"/>
              <a:t>What did you learn about Pollution? </a:t>
            </a:r>
          </a:p>
          <a:p>
            <a:pPr marL="431800" lvl="2" indent="-431800">
              <a:buFont typeface="Arial" panose="020B0604020202020204" pitchFamily="34" charset="0"/>
              <a:buChar char="•"/>
            </a:pPr>
            <a:r>
              <a:rPr lang="en-US" sz="2400" dirty="0"/>
              <a:t>What did you learn about Environmentally Friendly Practices?</a:t>
            </a:r>
          </a:p>
          <a:p>
            <a:pPr marL="431800" lvl="2" indent="-431800">
              <a:buFont typeface="Arial" panose="020B0604020202020204" pitchFamily="34" charset="0"/>
              <a:buChar char="•"/>
            </a:pPr>
            <a:r>
              <a:rPr lang="en-US" sz="2400" dirty="0"/>
              <a:t>How do you think this activity relates to a career in Science and/or </a:t>
            </a:r>
            <a:br>
              <a:rPr lang="en-US" sz="2400" dirty="0"/>
            </a:br>
            <a:r>
              <a:rPr lang="en-US" sz="2400" dirty="0"/>
              <a:t>working at Johnson &amp; Johnson?</a:t>
            </a:r>
          </a:p>
          <a:p>
            <a:pPr marL="431800" lvl="2" indent="-431800">
              <a:buFont typeface="Arial" panose="020B0604020202020204" pitchFamily="34" charset="0"/>
              <a:buChar char="•"/>
            </a:pPr>
            <a:r>
              <a:rPr lang="en-US" sz="2400" dirty="0"/>
              <a:t>Can you see yourself as a STEM</a:t>
            </a:r>
            <a:r>
              <a:rPr lang="en-US" sz="2400" baseline="30000" dirty="0"/>
              <a:t>2</a:t>
            </a:r>
            <a:r>
              <a:rPr lang="en-US" sz="2400" dirty="0"/>
              <a:t>D professional? Why or why not?</a:t>
            </a:r>
          </a:p>
          <a:p>
            <a:pPr marL="431800" lvl="2" indent="-431800">
              <a:buFont typeface="Arial" panose="020B0604020202020204" pitchFamily="34" charset="0"/>
              <a:buChar char="•"/>
            </a:pPr>
            <a:r>
              <a:rPr lang="en-US" sz="2400" dirty="0"/>
              <a:t>What would you need to do to make that happen? </a:t>
            </a:r>
          </a:p>
          <a:p>
            <a:endParaRPr lang="en-US" dirty="0"/>
          </a:p>
        </p:txBody>
      </p:sp>
      <p:sp>
        <p:nvSpPr>
          <p:cNvPr id="5" name="Title 4">
            <a:extLst>
              <a:ext uri="{FF2B5EF4-FFF2-40B4-BE49-F238E27FC236}">
                <a16:creationId xmlns:a16="http://schemas.microsoft.com/office/drawing/2014/main" id="{6B6235EA-9D6C-584F-B925-CD8744E2EF00}"/>
              </a:ext>
            </a:extLst>
          </p:cNvPr>
          <p:cNvSpPr>
            <a:spLocks noGrp="1"/>
          </p:cNvSpPr>
          <p:nvPr>
            <p:ph type="title"/>
          </p:nvPr>
        </p:nvSpPr>
        <p:spPr/>
        <p:txBody>
          <a:bodyPr/>
          <a:lstStyle/>
          <a:p>
            <a:r>
              <a:rPr lang="en-US" dirty="0"/>
              <a:t>Reflection</a:t>
            </a:r>
          </a:p>
        </p:txBody>
      </p:sp>
    </p:spTree>
    <p:extLst>
      <p:ext uri="{BB962C8B-B14F-4D97-AF65-F5344CB8AC3E}">
        <p14:creationId xmlns:p14="http://schemas.microsoft.com/office/powerpoint/2010/main" val="186847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5777C0-E4C3-7D41-B280-12B53E7A86F2}"/>
              </a:ext>
            </a:extLst>
          </p:cNvPr>
          <p:cNvPicPr>
            <a:picLocks noChangeAspect="1"/>
          </p:cNvPicPr>
          <p:nvPr/>
        </p:nvPicPr>
        <p:blipFill>
          <a:blip r:embed="rId2"/>
          <a:stretch>
            <a:fillRect/>
          </a:stretch>
        </p:blipFill>
        <p:spPr>
          <a:xfrm>
            <a:off x="8902127" y="3036842"/>
            <a:ext cx="1519936" cy="1334262"/>
          </a:xfrm>
          <a:prstGeom prst="rect">
            <a:avLst/>
          </a:prstGeom>
        </p:spPr>
      </p:pic>
      <p:pic>
        <p:nvPicPr>
          <p:cNvPr id="6" name="Picture 5">
            <a:extLst>
              <a:ext uri="{FF2B5EF4-FFF2-40B4-BE49-F238E27FC236}">
                <a16:creationId xmlns:a16="http://schemas.microsoft.com/office/drawing/2014/main" id="{A006B0D9-9C74-BE4E-9580-415EF30D09C9}"/>
              </a:ext>
            </a:extLst>
          </p:cNvPr>
          <p:cNvPicPr>
            <a:picLocks noChangeAspect="1"/>
          </p:cNvPicPr>
          <p:nvPr/>
        </p:nvPicPr>
        <p:blipFill>
          <a:blip r:embed="rId3"/>
          <a:stretch>
            <a:fillRect/>
          </a:stretch>
        </p:blipFill>
        <p:spPr>
          <a:xfrm>
            <a:off x="5823521" y="1405723"/>
            <a:ext cx="1417320" cy="1854200"/>
          </a:xfrm>
          <a:prstGeom prst="rect">
            <a:avLst/>
          </a:prstGeom>
        </p:spPr>
      </p:pic>
      <p:pic>
        <p:nvPicPr>
          <p:cNvPr id="7" name="Picture 6">
            <a:extLst>
              <a:ext uri="{FF2B5EF4-FFF2-40B4-BE49-F238E27FC236}">
                <a16:creationId xmlns:a16="http://schemas.microsoft.com/office/drawing/2014/main" id="{3DA2EB38-5BDF-BF43-A6F9-103A65E7533A}"/>
              </a:ext>
            </a:extLst>
          </p:cNvPr>
          <p:cNvPicPr>
            <a:picLocks noChangeAspect="1"/>
          </p:cNvPicPr>
          <p:nvPr/>
        </p:nvPicPr>
        <p:blipFill>
          <a:blip r:embed="rId4"/>
          <a:stretch>
            <a:fillRect/>
          </a:stretch>
        </p:blipFill>
        <p:spPr>
          <a:xfrm>
            <a:off x="7716639" y="2683501"/>
            <a:ext cx="725424" cy="1429512"/>
          </a:xfrm>
          <a:prstGeom prst="rect">
            <a:avLst/>
          </a:prstGeom>
        </p:spPr>
      </p:pic>
      <p:pic>
        <p:nvPicPr>
          <p:cNvPr id="8" name="Picture 7">
            <a:extLst>
              <a:ext uri="{FF2B5EF4-FFF2-40B4-BE49-F238E27FC236}">
                <a16:creationId xmlns:a16="http://schemas.microsoft.com/office/drawing/2014/main" id="{43478337-D5A9-2843-99A0-1E0720FBF503}"/>
              </a:ext>
            </a:extLst>
          </p:cNvPr>
          <p:cNvPicPr>
            <a:picLocks noChangeAspect="1"/>
          </p:cNvPicPr>
          <p:nvPr/>
        </p:nvPicPr>
        <p:blipFill>
          <a:blip r:embed="rId5"/>
          <a:stretch>
            <a:fillRect/>
          </a:stretch>
        </p:blipFill>
        <p:spPr>
          <a:xfrm>
            <a:off x="7973519" y="1277645"/>
            <a:ext cx="1244600" cy="1244600"/>
          </a:xfrm>
          <a:prstGeom prst="rect">
            <a:avLst/>
          </a:prstGeom>
        </p:spPr>
      </p:pic>
      <p:pic>
        <p:nvPicPr>
          <p:cNvPr id="9" name="Picture 8">
            <a:extLst>
              <a:ext uri="{FF2B5EF4-FFF2-40B4-BE49-F238E27FC236}">
                <a16:creationId xmlns:a16="http://schemas.microsoft.com/office/drawing/2014/main" id="{A0C87EA6-F5B7-9D42-A098-2166068622A1}"/>
              </a:ext>
            </a:extLst>
          </p:cNvPr>
          <p:cNvPicPr>
            <a:picLocks noChangeAspect="1"/>
          </p:cNvPicPr>
          <p:nvPr/>
        </p:nvPicPr>
        <p:blipFill>
          <a:blip r:embed="rId6"/>
          <a:stretch>
            <a:fillRect/>
          </a:stretch>
        </p:blipFill>
        <p:spPr>
          <a:xfrm>
            <a:off x="5762803" y="3710854"/>
            <a:ext cx="1687576" cy="1799336"/>
          </a:xfrm>
          <a:prstGeom prst="rect">
            <a:avLst/>
          </a:prstGeom>
        </p:spPr>
      </p:pic>
      <p:pic>
        <p:nvPicPr>
          <p:cNvPr id="10" name="Picture 9">
            <a:extLst>
              <a:ext uri="{FF2B5EF4-FFF2-40B4-BE49-F238E27FC236}">
                <a16:creationId xmlns:a16="http://schemas.microsoft.com/office/drawing/2014/main" id="{FC142DEB-7B84-5240-8E92-40865A9A84E4}"/>
              </a:ext>
            </a:extLst>
          </p:cNvPr>
          <p:cNvPicPr>
            <a:picLocks noChangeAspect="1"/>
          </p:cNvPicPr>
          <p:nvPr/>
        </p:nvPicPr>
        <p:blipFill>
          <a:blip r:embed="rId7"/>
          <a:stretch>
            <a:fillRect/>
          </a:stretch>
        </p:blipFill>
        <p:spPr>
          <a:xfrm>
            <a:off x="7861712" y="4376368"/>
            <a:ext cx="1607058" cy="1353312"/>
          </a:xfrm>
          <a:prstGeom prst="rect">
            <a:avLst/>
          </a:prstGeom>
        </p:spPr>
      </p:pic>
      <p:sp>
        <p:nvSpPr>
          <p:cNvPr id="14" name="Title 13">
            <a:extLst>
              <a:ext uri="{FF2B5EF4-FFF2-40B4-BE49-F238E27FC236}">
                <a16:creationId xmlns:a16="http://schemas.microsoft.com/office/drawing/2014/main" id="{AFBDB7F0-729B-4645-B4A3-1C2F8A0D5E23}"/>
              </a:ext>
            </a:extLst>
          </p:cNvPr>
          <p:cNvSpPr>
            <a:spLocks noGrp="1"/>
          </p:cNvSpPr>
          <p:nvPr>
            <p:ph type="title"/>
          </p:nvPr>
        </p:nvSpPr>
        <p:spPr/>
        <p:txBody>
          <a:bodyPr/>
          <a:lstStyle/>
          <a:p>
            <a:r>
              <a:rPr lang="en-US" dirty="0"/>
              <a:t>What is STEM</a:t>
            </a:r>
            <a:r>
              <a:rPr lang="en-US" baseline="30000" dirty="0"/>
              <a:t>2</a:t>
            </a:r>
            <a:r>
              <a:rPr lang="en-US" dirty="0"/>
              <a:t>D?</a:t>
            </a:r>
          </a:p>
        </p:txBody>
      </p:sp>
      <p:sp>
        <p:nvSpPr>
          <p:cNvPr id="15" name="Content Placeholder 14">
            <a:extLst>
              <a:ext uri="{FF2B5EF4-FFF2-40B4-BE49-F238E27FC236}">
                <a16:creationId xmlns:a16="http://schemas.microsoft.com/office/drawing/2014/main" id="{33E91398-F6B8-E647-B81F-B97C5EC0C0DF}"/>
              </a:ext>
            </a:extLst>
          </p:cNvPr>
          <p:cNvSpPr>
            <a:spLocks noGrp="1"/>
          </p:cNvSpPr>
          <p:nvPr>
            <p:ph idx="1"/>
          </p:nvPr>
        </p:nvSpPr>
        <p:spPr>
          <a:xfrm>
            <a:off x="1064525" y="1992056"/>
            <a:ext cx="10072048" cy="3571781"/>
          </a:xfrm>
        </p:spPr>
        <p:txBody>
          <a:bodyPr/>
          <a:lstStyle/>
          <a:p>
            <a:pPr marL="0" indent="0">
              <a:buNone/>
            </a:pPr>
            <a:r>
              <a:rPr lang="en-US" b="1" dirty="0">
                <a:solidFill>
                  <a:srgbClr val="A26BAA"/>
                </a:solidFill>
              </a:rPr>
              <a:t>S</a:t>
            </a:r>
            <a:r>
              <a:rPr lang="en-US" dirty="0"/>
              <a:t>cience</a:t>
            </a:r>
          </a:p>
          <a:p>
            <a:pPr marL="0" indent="0">
              <a:buNone/>
            </a:pPr>
            <a:r>
              <a:rPr lang="en-US" b="1" dirty="0">
                <a:solidFill>
                  <a:srgbClr val="A26BAA"/>
                </a:solidFill>
              </a:rPr>
              <a:t>T</a:t>
            </a:r>
            <a:r>
              <a:rPr lang="en-US" dirty="0"/>
              <a:t>echnology</a:t>
            </a:r>
          </a:p>
          <a:p>
            <a:pPr marL="0" indent="0">
              <a:buNone/>
            </a:pPr>
            <a:r>
              <a:rPr lang="en-US" b="1" dirty="0">
                <a:solidFill>
                  <a:srgbClr val="A26BAA"/>
                </a:solidFill>
              </a:rPr>
              <a:t>E</a:t>
            </a:r>
            <a:r>
              <a:rPr lang="en-US" dirty="0"/>
              <a:t>ngineering</a:t>
            </a:r>
          </a:p>
          <a:p>
            <a:pPr marL="0" indent="0">
              <a:buNone/>
            </a:pPr>
            <a:r>
              <a:rPr lang="en-US" b="1" dirty="0">
                <a:solidFill>
                  <a:srgbClr val="A26BAA"/>
                </a:solidFill>
              </a:rPr>
              <a:t>M</a:t>
            </a:r>
            <a:r>
              <a:rPr lang="en-US" dirty="0"/>
              <a:t>ath</a:t>
            </a:r>
          </a:p>
          <a:p>
            <a:pPr marL="0" indent="0">
              <a:buNone/>
            </a:pPr>
            <a:r>
              <a:rPr lang="en-US" b="1" dirty="0">
                <a:solidFill>
                  <a:srgbClr val="A26BAA"/>
                </a:solidFill>
              </a:rPr>
              <a:t>M</a:t>
            </a:r>
            <a:r>
              <a:rPr lang="en-US" dirty="0"/>
              <a:t>anufacturing</a:t>
            </a:r>
          </a:p>
          <a:p>
            <a:pPr marL="0" indent="0">
              <a:buNone/>
            </a:pPr>
            <a:r>
              <a:rPr lang="en-US" b="1" dirty="0">
                <a:solidFill>
                  <a:srgbClr val="A26BAA"/>
                </a:solidFill>
              </a:rPr>
              <a:t>D</a:t>
            </a:r>
            <a:r>
              <a:rPr lang="en-US" dirty="0"/>
              <a:t>esign </a:t>
            </a:r>
          </a:p>
          <a:p>
            <a:endParaRPr lang="en-US" dirty="0"/>
          </a:p>
          <a:p>
            <a:endParaRPr lang="en-US" dirty="0"/>
          </a:p>
        </p:txBody>
      </p:sp>
    </p:spTree>
    <p:extLst>
      <p:ext uri="{BB962C8B-B14F-4D97-AF65-F5344CB8AC3E}">
        <p14:creationId xmlns:p14="http://schemas.microsoft.com/office/powerpoint/2010/main" val="96686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0ED182-DFB2-FE47-9C3E-173FB9FC10C8}"/>
              </a:ext>
            </a:extLst>
          </p:cNvPr>
          <p:cNvSpPr>
            <a:spLocks noGrp="1"/>
          </p:cNvSpPr>
          <p:nvPr>
            <p:ph type="title"/>
          </p:nvPr>
        </p:nvSpPr>
        <p:spPr/>
        <p:txBody>
          <a:bodyPr/>
          <a:lstStyle/>
          <a:p>
            <a:r>
              <a:rPr lang="en-US" dirty="0"/>
              <a:t>Today’s Plan</a:t>
            </a:r>
          </a:p>
        </p:txBody>
      </p:sp>
      <p:sp>
        <p:nvSpPr>
          <p:cNvPr id="6" name="Content Placeholder 5">
            <a:extLst>
              <a:ext uri="{FF2B5EF4-FFF2-40B4-BE49-F238E27FC236}">
                <a16:creationId xmlns:a16="http://schemas.microsoft.com/office/drawing/2014/main" id="{93900FBE-146F-0342-A0D5-4B9EA90BB42E}"/>
              </a:ext>
            </a:extLst>
          </p:cNvPr>
          <p:cNvSpPr>
            <a:spLocks noGrp="1"/>
          </p:cNvSpPr>
          <p:nvPr>
            <p:ph idx="1"/>
          </p:nvPr>
        </p:nvSpPr>
        <p:spPr>
          <a:xfrm>
            <a:off x="1064525" y="1872063"/>
            <a:ext cx="10072048" cy="3571781"/>
          </a:xfrm>
        </p:spPr>
        <p:txBody>
          <a:bodyPr>
            <a:normAutofit fontScale="92500" lnSpcReduction="10000"/>
          </a:bodyPr>
          <a:lstStyle/>
          <a:p>
            <a:r>
              <a:rPr lang="en-US" dirty="0"/>
              <a:t>Introductions</a:t>
            </a:r>
          </a:p>
          <a:p>
            <a:r>
              <a:rPr lang="en-US" dirty="0"/>
              <a:t>Science in the World of Work </a:t>
            </a:r>
          </a:p>
          <a:p>
            <a:r>
              <a:rPr lang="en-US" dirty="0"/>
              <a:t>What is Pollution?</a:t>
            </a:r>
          </a:p>
          <a:p>
            <a:r>
              <a:rPr lang="en-US" dirty="0"/>
              <a:t>Activities: </a:t>
            </a:r>
          </a:p>
          <a:p>
            <a:r>
              <a:rPr lang="en-US" dirty="0"/>
              <a:t>Pollution Lake</a:t>
            </a:r>
          </a:p>
          <a:p>
            <a:r>
              <a:rPr lang="en-US" dirty="0"/>
              <a:t>What’s the Solution?</a:t>
            </a:r>
          </a:p>
          <a:p>
            <a:r>
              <a:rPr lang="en-US" dirty="0"/>
              <a:t>Eco-Friendly Practices</a:t>
            </a:r>
          </a:p>
          <a:p>
            <a:r>
              <a:rPr lang="en-US" dirty="0"/>
              <a:t>Reflection</a:t>
            </a:r>
          </a:p>
        </p:txBody>
      </p:sp>
    </p:spTree>
    <p:extLst>
      <p:ext uri="{BB962C8B-B14F-4D97-AF65-F5344CB8AC3E}">
        <p14:creationId xmlns:p14="http://schemas.microsoft.com/office/powerpoint/2010/main" val="138677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B86D9-6A2C-7B42-86BD-361F36DB3B60}"/>
              </a:ext>
            </a:extLst>
          </p:cNvPr>
          <p:cNvSpPr>
            <a:spLocks noGrp="1"/>
          </p:cNvSpPr>
          <p:nvPr>
            <p:ph type="title"/>
          </p:nvPr>
        </p:nvSpPr>
        <p:spPr/>
        <p:txBody>
          <a:bodyPr/>
          <a:lstStyle/>
          <a:p>
            <a:r>
              <a:rPr lang="en-US" dirty="0"/>
              <a:t>STEM</a:t>
            </a:r>
            <a:r>
              <a:rPr lang="en-US" baseline="30000" dirty="0"/>
              <a:t>2</a:t>
            </a:r>
            <a:r>
              <a:rPr lang="en-US" dirty="0"/>
              <a:t>D in the World of Work </a:t>
            </a:r>
          </a:p>
        </p:txBody>
      </p:sp>
      <p:sp>
        <p:nvSpPr>
          <p:cNvPr id="6" name="Content Placeholder 5">
            <a:extLst>
              <a:ext uri="{FF2B5EF4-FFF2-40B4-BE49-F238E27FC236}">
                <a16:creationId xmlns:a16="http://schemas.microsoft.com/office/drawing/2014/main" id="{7E89022F-2D59-7E45-AC1D-AA8E67B589E3}"/>
              </a:ext>
            </a:extLst>
          </p:cNvPr>
          <p:cNvSpPr>
            <a:spLocks noGrp="1"/>
          </p:cNvSpPr>
          <p:nvPr>
            <p:ph idx="1"/>
          </p:nvPr>
        </p:nvSpPr>
        <p:spPr>
          <a:xfrm>
            <a:off x="1064525" y="2295144"/>
            <a:ext cx="5691117" cy="3571781"/>
          </a:xfrm>
        </p:spPr>
        <p:txBody>
          <a:bodyPr/>
          <a:lstStyle/>
          <a:p>
            <a:r>
              <a:rPr lang="en-US" dirty="0"/>
              <a:t>How do you think STEM2D is used every day in the workplace? </a:t>
            </a:r>
          </a:p>
          <a:p>
            <a:r>
              <a:rPr lang="en-US" dirty="0"/>
              <a:t>What do kinds of careers do you think people with an interest, aptitude for, or degree in science would have?</a:t>
            </a:r>
          </a:p>
          <a:p>
            <a:endParaRPr lang="en-US" dirty="0"/>
          </a:p>
          <a:p>
            <a:pPr marL="0" indent="0">
              <a:buNone/>
            </a:pPr>
            <a:endParaRPr lang="en-US" dirty="0"/>
          </a:p>
        </p:txBody>
      </p:sp>
      <p:pic>
        <p:nvPicPr>
          <p:cNvPr id="7" name="Picture 6">
            <a:extLst>
              <a:ext uri="{FF2B5EF4-FFF2-40B4-BE49-F238E27FC236}">
                <a16:creationId xmlns:a16="http://schemas.microsoft.com/office/drawing/2014/main" id="{9BA3AF66-5F3F-7F4C-BBF0-156FCA420F36}"/>
              </a:ext>
            </a:extLst>
          </p:cNvPr>
          <p:cNvPicPr>
            <a:picLocks noChangeAspect="1"/>
          </p:cNvPicPr>
          <p:nvPr/>
        </p:nvPicPr>
        <p:blipFill>
          <a:blip r:embed="rId3"/>
          <a:stretch>
            <a:fillRect/>
          </a:stretch>
        </p:blipFill>
        <p:spPr>
          <a:xfrm>
            <a:off x="7604907" y="2088610"/>
            <a:ext cx="3247665" cy="3247665"/>
          </a:xfrm>
          <a:prstGeom prst="rect">
            <a:avLst/>
          </a:prstGeom>
        </p:spPr>
      </p:pic>
    </p:spTree>
    <p:extLst>
      <p:ext uri="{BB962C8B-B14F-4D97-AF65-F5344CB8AC3E}">
        <p14:creationId xmlns:p14="http://schemas.microsoft.com/office/powerpoint/2010/main" val="188463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B1CC3B-7853-284E-85EA-F99461656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3679">
            <a:off x="9437997" y="1717208"/>
            <a:ext cx="2486818" cy="6806984"/>
          </a:xfrm>
          <a:prstGeom prst="rect">
            <a:avLst/>
          </a:prstGeom>
        </p:spPr>
      </p:pic>
      <p:pic>
        <p:nvPicPr>
          <p:cNvPr id="4" name="Picture 3">
            <a:extLst>
              <a:ext uri="{FF2B5EF4-FFF2-40B4-BE49-F238E27FC236}">
                <a16:creationId xmlns:a16="http://schemas.microsoft.com/office/drawing/2014/main" id="{936C9AED-BBD6-9B44-8D19-74EA2A524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6816">
            <a:off x="6923907" y="2730560"/>
            <a:ext cx="2286438" cy="6004087"/>
          </a:xfrm>
          <a:prstGeom prst="rect">
            <a:avLst/>
          </a:prstGeom>
        </p:spPr>
      </p:pic>
      <p:sp>
        <p:nvSpPr>
          <p:cNvPr id="5" name="Title 1">
            <a:extLst>
              <a:ext uri="{FF2B5EF4-FFF2-40B4-BE49-F238E27FC236}">
                <a16:creationId xmlns:a16="http://schemas.microsoft.com/office/drawing/2014/main" id="{C4FA9101-7FEB-4443-A122-EAC0FDA04DDA}"/>
              </a:ext>
            </a:extLst>
          </p:cNvPr>
          <p:cNvSpPr txBox="1">
            <a:spLocks/>
          </p:cNvSpPr>
          <p:nvPr/>
        </p:nvSpPr>
        <p:spPr>
          <a:xfrm>
            <a:off x="514065" y="2784143"/>
            <a:ext cx="9595624" cy="822716"/>
          </a:xfrm>
          <a:prstGeom prst="rect">
            <a:avLst/>
          </a:prstGeom>
        </p:spPr>
        <p:txBody>
          <a:bodyPr anchor="t">
            <a:normAutofit/>
          </a:bodyPr>
          <a:lstStyle>
            <a:lvl1pPr algn="l" defTabSz="914400" rtl="0" eaLnBrk="1" latinLnBrk="0" hangingPunct="1">
              <a:lnSpc>
                <a:spcPct val="90000"/>
              </a:lnSpc>
              <a:spcBef>
                <a:spcPct val="0"/>
              </a:spcBef>
              <a:buNone/>
              <a:defRPr lang="en-US" sz="4400" kern="1200" dirty="0">
                <a:solidFill>
                  <a:srgbClr val="A26BAA"/>
                </a:solidFill>
                <a:latin typeface="Arial Rounded MT Bold" charset="0"/>
                <a:ea typeface="+mj-ea"/>
                <a:cs typeface="+mj-cs"/>
              </a:defRPr>
            </a:lvl1pPr>
          </a:lstStyle>
          <a:p>
            <a:r>
              <a:rPr lang="en-US" sz="4800" b="1" dirty="0">
                <a:solidFill>
                  <a:srgbClr val="FDF050"/>
                </a:solidFill>
                <a:ea typeface="Arial Rounded MT Bold" charset="0"/>
                <a:cs typeface="Arial Rounded MT Bold" charset="0"/>
              </a:rPr>
              <a:t>Tell My Story</a:t>
            </a:r>
            <a:endParaRPr lang="en-US" sz="4800" dirty="0">
              <a:solidFill>
                <a:schemeClr val="bg1"/>
              </a:solidFill>
              <a:ea typeface="Arial Rounded MT Bold" charset="0"/>
              <a:cs typeface="Arial Rounded MT Bold" charset="0"/>
            </a:endParaRPr>
          </a:p>
        </p:txBody>
      </p:sp>
    </p:spTree>
    <p:extLst>
      <p:ext uri="{BB962C8B-B14F-4D97-AF65-F5344CB8AC3E}">
        <p14:creationId xmlns:p14="http://schemas.microsoft.com/office/powerpoint/2010/main" val="333205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3F67C-ADA6-1E4B-862E-62E96B9DDFAC}"/>
              </a:ext>
            </a:extLst>
          </p:cNvPr>
          <p:cNvSpPr>
            <a:spLocks noGrp="1"/>
          </p:cNvSpPr>
          <p:nvPr>
            <p:ph type="title"/>
          </p:nvPr>
        </p:nvSpPr>
        <p:spPr/>
        <p:txBody>
          <a:bodyPr/>
          <a:lstStyle/>
          <a:p>
            <a:r>
              <a:rPr lang="en-US" dirty="0"/>
              <a:t>My Story (delete if not using)</a:t>
            </a:r>
          </a:p>
        </p:txBody>
      </p:sp>
      <p:sp>
        <p:nvSpPr>
          <p:cNvPr id="7" name="Content Placeholder 6">
            <a:extLst>
              <a:ext uri="{FF2B5EF4-FFF2-40B4-BE49-F238E27FC236}">
                <a16:creationId xmlns:a16="http://schemas.microsoft.com/office/drawing/2014/main" id="{2B2B2F78-0B65-DE40-965C-A50162540B1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0613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FA9101-7FEB-4443-A122-EAC0FDA04DDA}"/>
              </a:ext>
            </a:extLst>
          </p:cNvPr>
          <p:cNvSpPr txBox="1">
            <a:spLocks/>
          </p:cNvSpPr>
          <p:nvPr/>
        </p:nvSpPr>
        <p:spPr>
          <a:xfrm>
            <a:off x="514065" y="2784143"/>
            <a:ext cx="9595624" cy="822716"/>
          </a:xfrm>
          <a:prstGeom prst="rect">
            <a:avLst/>
          </a:prstGeom>
        </p:spPr>
        <p:txBody>
          <a:bodyPr anchor="t">
            <a:normAutofit/>
          </a:bodyPr>
          <a:lstStyle>
            <a:lvl1pPr algn="l" defTabSz="914400" rtl="0" eaLnBrk="1" latinLnBrk="0" hangingPunct="1">
              <a:lnSpc>
                <a:spcPct val="90000"/>
              </a:lnSpc>
              <a:spcBef>
                <a:spcPct val="0"/>
              </a:spcBef>
              <a:buNone/>
              <a:defRPr lang="en-US" sz="4400" kern="1200" dirty="0">
                <a:solidFill>
                  <a:srgbClr val="A26BAA"/>
                </a:solidFill>
                <a:latin typeface="Arial Rounded MT Bold" charset="0"/>
                <a:ea typeface="+mj-ea"/>
                <a:cs typeface="+mj-cs"/>
              </a:defRPr>
            </a:lvl1pPr>
          </a:lstStyle>
          <a:p>
            <a:r>
              <a:rPr lang="en-US" sz="4800" b="1" dirty="0">
                <a:solidFill>
                  <a:srgbClr val="FDF050"/>
                </a:solidFill>
                <a:ea typeface="Arial Rounded MT Bold" charset="0"/>
                <a:cs typeface="Arial Rounded MT Bold" charset="0"/>
              </a:rPr>
              <a:t>Pollution</a:t>
            </a:r>
            <a:endParaRPr lang="en-US" sz="4800" dirty="0">
              <a:solidFill>
                <a:schemeClr val="bg1"/>
              </a:solidFill>
              <a:ea typeface="Arial Rounded MT Bold" charset="0"/>
              <a:cs typeface="Arial Rounded MT Bold" charset="0"/>
            </a:endParaRPr>
          </a:p>
        </p:txBody>
      </p:sp>
      <p:pic>
        <p:nvPicPr>
          <p:cNvPr id="6" name="Picture 5">
            <a:extLst>
              <a:ext uri="{FF2B5EF4-FFF2-40B4-BE49-F238E27FC236}">
                <a16:creationId xmlns:a16="http://schemas.microsoft.com/office/drawing/2014/main" id="{1C3BC9CB-8753-0242-A429-39727459DEA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20461293">
            <a:off x="7497578" y="1611827"/>
            <a:ext cx="4051777" cy="6390117"/>
          </a:xfrm>
          <a:prstGeom prst="rect">
            <a:avLst/>
          </a:prstGeom>
        </p:spPr>
      </p:pic>
    </p:spTree>
    <p:extLst>
      <p:ext uri="{BB962C8B-B14F-4D97-AF65-F5344CB8AC3E}">
        <p14:creationId xmlns:p14="http://schemas.microsoft.com/office/powerpoint/2010/main" val="245912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9D2A6-64BB-0543-8168-F0363DFD45A6}"/>
              </a:ext>
            </a:extLst>
          </p:cNvPr>
          <p:cNvSpPr>
            <a:spLocks noGrp="1"/>
          </p:cNvSpPr>
          <p:nvPr>
            <p:ph type="title"/>
          </p:nvPr>
        </p:nvSpPr>
        <p:spPr/>
        <p:txBody>
          <a:bodyPr/>
          <a:lstStyle/>
          <a:p>
            <a:r>
              <a:rPr lang="en-US" dirty="0"/>
              <a:t>What is Pollution?</a:t>
            </a:r>
          </a:p>
        </p:txBody>
      </p:sp>
      <p:sp>
        <p:nvSpPr>
          <p:cNvPr id="3" name="Content Placeholder 2"/>
          <p:cNvSpPr>
            <a:spLocks noGrp="1"/>
          </p:cNvSpPr>
          <p:nvPr>
            <p:ph idx="1"/>
          </p:nvPr>
        </p:nvSpPr>
        <p:spPr>
          <a:xfrm>
            <a:off x="1064525" y="1981246"/>
            <a:ext cx="5063320" cy="3571781"/>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a:t>Pollution is</a:t>
            </a:r>
            <a:r>
              <a:rPr lang="mr-IN" sz="3200" dirty="0"/>
              <a:t>…</a:t>
            </a:r>
            <a:endParaRPr lang="en-US" sz="3200" dirty="0"/>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a:p>
            <a:pPr marL="0" lvl="0" indent="0">
              <a:lnSpc>
                <a:spcPct val="100000"/>
              </a:lnSpc>
              <a:spcBef>
                <a:spcPts val="0"/>
              </a:spcBef>
              <a:buNone/>
              <a:defRPr/>
            </a:pPr>
            <a:r>
              <a:rPr lang="en-US" sz="3200" dirty="0"/>
              <a:t>Any </a:t>
            </a:r>
            <a:r>
              <a:rPr lang="en-US" sz="3200" b="1" dirty="0"/>
              <a:t>contamination</a:t>
            </a:r>
            <a:r>
              <a:rPr lang="en-US" sz="3200" dirty="0"/>
              <a:t> of air, soil, water, and environment.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endParaRPr lang="en-US" sz="1800" dirty="0"/>
          </a:p>
        </p:txBody>
      </p:sp>
      <p:grpSp>
        <p:nvGrpSpPr>
          <p:cNvPr id="8" name="Group 7">
            <a:extLst>
              <a:ext uri="{FF2B5EF4-FFF2-40B4-BE49-F238E27FC236}">
                <a16:creationId xmlns:a16="http://schemas.microsoft.com/office/drawing/2014/main" id="{A815FE50-5F47-EF4F-B383-0392A69154B7}"/>
              </a:ext>
            </a:extLst>
          </p:cNvPr>
          <p:cNvGrpSpPr/>
          <p:nvPr/>
        </p:nvGrpSpPr>
        <p:grpSpPr>
          <a:xfrm>
            <a:off x="9055767" y="2063369"/>
            <a:ext cx="868680" cy="868680"/>
            <a:chOff x="8309798" y="2063369"/>
            <a:chExt cx="868680" cy="868680"/>
          </a:xfrm>
        </p:grpSpPr>
        <p:sp>
          <p:nvSpPr>
            <p:cNvPr id="11" name="Oval 10">
              <a:extLst>
                <a:ext uri="{FF2B5EF4-FFF2-40B4-BE49-F238E27FC236}">
                  <a16:creationId xmlns:a16="http://schemas.microsoft.com/office/drawing/2014/main" id="{ADEA076D-C691-B845-9267-17A98B3380CE}"/>
                </a:ext>
              </a:extLst>
            </p:cNvPr>
            <p:cNvSpPr/>
            <p:nvPr/>
          </p:nvSpPr>
          <p:spPr>
            <a:xfrm>
              <a:off x="8309798" y="2063369"/>
              <a:ext cx="868680" cy="868680"/>
            </a:xfrm>
            <a:prstGeom prst="ellipse">
              <a:avLst/>
            </a:prstGeom>
            <a:solidFill>
              <a:srgbClr val="A26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C4E5"/>
                </a:solidFill>
              </a:endParaRPr>
            </a:p>
          </p:txBody>
        </p:sp>
        <p:sp>
          <p:nvSpPr>
            <p:cNvPr id="12" name="Content Placeholder 2">
              <a:extLst>
                <a:ext uri="{FF2B5EF4-FFF2-40B4-BE49-F238E27FC236}">
                  <a16:creationId xmlns:a16="http://schemas.microsoft.com/office/drawing/2014/main" id="{8E8F5784-EF6A-C746-94DC-9078508E7C0A}"/>
                </a:ext>
              </a:extLst>
            </p:cNvPr>
            <p:cNvSpPr txBox="1">
              <a:spLocks/>
            </p:cNvSpPr>
            <p:nvPr/>
          </p:nvSpPr>
          <p:spPr>
            <a:xfrm>
              <a:off x="8613894" y="2142677"/>
              <a:ext cx="260488" cy="5232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800" b="1" dirty="0">
                  <a:solidFill>
                    <a:schemeClr val="bg1"/>
                  </a:solidFill>
                </a:rPr>
                <a:t>+</a:t>
              </a:r>
            </a:p>
          </p:txBody>
        </p:sp>
      </p:grpSp>
      <p:cxnSp>
        <p:nvCxnSpPr>
          <p:cNvPr id="9" name="Straight Connector 8">
            <a:extLst>
              <a:ext uri="{FF2B5EF4-FFF2-40B4-BE49-F238E27FC236}">
                <a16:creationId xmlns:a16="http://schemas.microsoft.com/office/drawing/2014/main" id="{DAAD3155-1358-144B-92F0-D4E917B70BC9}"/>
              </a:ext>
            </a:extLst>
          </p:cNvPr>
          <p:cNvCxnSpPr/>
          <p:nvPr/>
        </p:nvCxnSpPr>
        <p:spPr>
          <a:xfrm>
            <a:off x="8058935" y="2496312"/>
            <a:ext cx="1207008" cy="0"/>
          </a:xfrm>
          <a:prstGeom prst="line">
            <a:avLst/>
          </a:prstGeom>
          <a:ln w="25400">
            <a:solidFill>
              <a:srgbClr val="A26BAA"/>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B37A84-567A-6B44-BE15-534C9A6B2982}"/>
              </a:ext>
            </a:extLst>
          </p:cNvPr>
          <p:cNvCxnSpPr/>
          <p:nvPr/>
        </p:nvCxnSpPr>
        <p:spPr>
          <a:xfrm>
            <a:off x="9490107" y="2843784"/>
            <a:ext cx="0" cy="877824"/>
          </a:xfrm>
          <a:prstGeom prst="line">
            <a:avLst/>
          </a:prstGeom>
          <a:ln w="25400">
            <a:solidFill>
              <a:srgbClr val="A26BAA"/>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D81EBBB-35CD-7E4C-8160-5EC343393C79}"/>
              </a:ext>
            </a:extLst>
          </p:cNvPr>
          <p:cNvPicPr>
            <a:picLocks noChangeAspect="1"/>
          </p:cNvPicPr>
          <p:nvPr/>
        </p:nvPicPr>
        <p:blipFill>
          <a:blip r:embed="rId3"/>
          <a:stretch>
            <a:fillRect/>
          </a:stretch>
        </p:blipFill>
        <p:spPr>
          <a:xfrm>
            <a:off x="6594655" y="1596795"/>
            <a:ext cx="1417320" cy="1854200"/>
          </a:xfrm>
          <a:prstGeom prst="rect">
            <a:avLst/>
          </a:prstGeom>
        </p:spPr>
      </p:pic>
      <p:pic>
        <p:nvPicPr>
          <p:cNvPr id="14" name="Picture 13">
            <a:extLst>
              <a:ext uri="{FF2B5EF4-FFF2-40B4-BE49-F238E27FC236}">
                <a16:creationId xmlns:a16="http://schemas.microsoft.com/office/drawing/2014/main" id="{5A5E6AA7-25E9-D044-B4BD-7C186AF2959E}"/>
              </a:ext>
            </a:extLst>
          </p:cNvPr>
          <p:cNvPicPr>
            <a:picLocks noChangeAspect="1"/>
          </p:cNvPicPr>
          <p:nvPr/>
        </p:nvPicPr>
        <p:blipFill>
          <a:blip r:embed="rId4"/>
          <a:stretch>
            <a:fillRect/>
          </a:stretch>
        </p:blipFill>
        <p:spPr>
          <a:xfrm>
            <a:off x="9008501" y="3899443"/>
            <a:ext cx="963212" cy="1898094"/>
          </a:xfrm>
          <a:prstGeom prst="rect">
            <a:avLst/>
          </a:prstGeom>
        </p:spPr>
      </p:pic>
    </p:spTree>
    <p:extLst>
      <p:ext uri="{BB962C8B-B14F-4D97-AF65-F5344CB8AC3E}">
        <p14:creationId xmlns:p14="http://schemas.microsoft.com/office/powerpoint/2010/main" val="96183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9FC16A0-8F89-9545-94B4-F2348FAF6CDA}"/>
              </a:ext>
            </a:extLst>
          </p:cNvPr>
          <p:cNvSpPr>
            <a:spLocks noGrp="1"/>
          </p:cNvSpPr>
          <p:nvPr>
            <p:ph type="title"/>
          </p:nvPr>
        </p:nvSpPr>
        <p:spPr/>
        <p:txBody>
          <a:bodyPr/>
          <a:lstStyle/>
          <a:p>
            <a:r>
              <a:rPr lang="en-US" dirty="0"/>
              <a:t>Air Pollution</a:t>
            </a:r>
          </a:p>
        </p:txBody>
      </p:sp>
      <p:sp>
        <p:nvSpPr>
          <p:cNvPr id="3" name="Content Placeholder 2"/>
          <p:cNvSpPr>
            <a:spLocks noGrp="1"/>
          </p:cNvSpPr>
          <p:nvPr>
            <p:ph idx="1"/>
          </p:nvPr>
        </p:nvSpPr>
        <p:spPr>
          <a:xfrm>
            <a:off x="1064525" y="1910903"/>
            <a:ext cx="5199797" cy="357178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t>Carbon Monoxide (CO)</a:t>
            </a:r>
          </a:p>
          <a:p>
            <a:pPr marL="0" lvl="0" indent="0">
              <a:lnSpc>
                <a:spcPct val="100000"/>
              </a:lnSpc>
              <a:spcBef>
                <a:spcPts val="0"/>
              </a:spcBef>
              <a:buNone/>
              <a:defRPr/>
            </a:pPr>
            <a:r>
              <a:rPr lang="en-US" sz="3600" dirty="0"/>
              <a:t>Particulate Matter (PM)</a:t>
            </a:r>
          </a:p>
          <a:p>
            <a:pPr marL="0" lvl="0" indent="0">
              <a:lnSpc>
                <a:spcPct val="100000"/>
              </a:lnSpc>
              <a:spcBef>
                <a:spcPts val="0"/>
              </a:spcBef>
              <a:buNone/>
              <a:defRPr/>
            </a:pPr>
            <a:r>
              <a:rPr lang="en-US" sz="3600" dirty="0"/>
              <a:t>Nitrogen Dioxide (NO2)</a:t>
            </a:r>
          </a:p>
          <a:p>
            <a:pPr marL="0" lvl="0" indent="0">
              <a:lnSpc>
                <a:spcPct val="100000"/>
              </a:lnSpc>
              <a:spcBef>
                <a:spcPts val="0"/>
              </a:spcBef>
              <a:buNone/>
              <a:defRPr/>
            </a:pPr>
            <a:r>
              <a:rPr lang="en-US" sz="3600" dirty="0"/>
              <a:t>Sulfur Dioxide(SO2)</a:t>
            </a:r>
          </a:p>
          <a:p>
            <a:pPr marL="0" lvl="0" indent="0">
              <a:lnSpc>
                <a:spcPct val="100000"/>
              </a:lnSpc>
              <a:spcBef>
                <a:spcPts val="0"/>
              </a:spcBef>
              <a:buNone/>
              <a:defRPr/>
            </a:pPr>
            <a:r>
              <a:rPr lang="en-US" sz="3600" dirty="0"/>
              <a:t>Lead (</a:t>
            </a:r>
            <a:r>
              <a:rPr lang="en-US" sz="3600" dirty="0" err="1"/>
              <a:t>Pb</a:t>
            </a:r>
            <a:r>
              <a:rPr lang="en-US" sz="3600" dirty="0"/>
              <a:t>)</a:t>
            </a:r>
          </a:p>
          <a:p>
            <a:pPr marL="0" lvl="0" indent="0">
              <a:lnSpc>
                <a:spcPct val="100000"/>
              </a:lnSpc>
              <a:spcBef>
                <a:spcPts val="0"/>
              </a:spcBef>
              <a:buNone/>
              <a:defRPr/>
            </a:pPr>
            <a:r>
              <a:rPr lang="en-US" sz="3600" dirty="0"/>
              <a:t>Ground Level Ozone (O3)</a:t>
            </a:r>
          </a:p>
        </p:txBody>
      </p:sp>
      <p:pic>
        <p:nvPicPr>
          <p:cNvPr id="9" name="Picture 8"/>
          <p:cNvPicPr>
            <a:picLocks noChangeAspect="1"/>
          </p:cNvPicPr>
          <p:nvPr/>
        </p:nvPicPr>
        <p:blipFill>
          <a:blip r:embed="rId3"/>
          <a:stretch>
            <a:fillRect/>
          </a:stretch>
        </p:blipFill>
        <p:spPr>
          <a:xfrm>
            <a:off x="6440108" y="2088611"/>
            <a:ext cx="4520678" cy="2886082"/>
          </a:xfrm>
          <a:prstGeom prst="rect">
            <a:avLst/>
          </a:prstGeom>
        </p:spPr>
      </p:pic>
    </p:spTree>
    <p:extLst>
      <p:ext uri="{BB962C8B-B14F-4D97-AF65-F5344CB8AC3E}">
        <p14:creationId xmlns:p14="http://schemas.microsoft.com/office/powerpoint/2010/main" val="469022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84DC04-A081-4C8C-A7AC-8A070770072C}">
  <ds:schemaRefs>
    <ds:schemaRef ds:uri="http://schemas.microsoft.com/sharepoint/v3/contenttype/forms"/>
  </ds:schemaRefs>
</ds:datastoreItem>
</file>

<file path=customXml/itemProps2.xml><?xml version="1.0" encoding="utf-8"?>
<ds:datastoreItem xmlns:ds="http://schemas.openxmlformats.org/officeDocument/2006/customXml" ds:itemID="{D0E6BA65-EBB8-4CB6-949B-9227AC68E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3ec2-66d3-4ef5-8807-a2c006e69374"/>
    <ds:schemaRef ds:uri="adc816b1-d756-4632-a449-b11038f588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31C74-6B7B-48A5-AB8B-BB20521DE410}">
  <ds:schemaRefs>
    <ds:schemaRef ds:uri="http://schemas.microsoft.com/office/2006/metadata/properties"/>
    <ds:schemaRef ds:uri="http://schemas.microsoft.com/office/infopath/2007/PartnerControls"/>
    <ds:schemaRef ds:uri="db233ec2-66d3-4ef5-8807-a2c006e69374"/>
    <ds:schemaRef ds:uri="adc816b1-d756-4632-a449-b11038f588a1"/>
  </ds:schemaRefs>
</ds:datastoreItem>
</file>

<file path=docProps/app.xml><?xml version="1.0" encoding="utf-8"?>
<Properties xmlns="http://schemas.openxmlformats.org/officeDocument/2006/extended-properties" xmlns:vt="http://schemas.openxmlformats.org/officeDocument/2006/docPropsVTypes">
  <TotalTime>4003</TotalTime>
  <Words>2592</Words>
  <Application>Microsoft Office PowerPoint</Application>
  <PresentationFormat>Widescreen</PresentationFormat>
  <Paragraphs>160</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What is STEM2D?</vt:lpstr>
      <vt:lpstr>Today’s Plan</vt:lpstr>
      <vt:lpstr>STEM2D in the World of Work </vt:lpstr>
      <vt:lpstr>PowerPoint Presentation</vt:lpstr>
      <vt:lpstr>My Story (delete if not using)</vt:lpstr>
      <vt:lpstr>PowerPoint Presentation</vt:lpstr>
      <vt:lpstr>What is Pollution?</vt:lpstr>
      <vt:lpstr>Air Pollution</vt:lpstr>
      <vt:lpstr>Land Pollution</vt:lpstr>
      <vt:lpstr>Water Pollution</vt:lpstr>
      <vt:lpstr>Pollution Lake Challenge</vt:lpstr>
      <vt:lpstr>How Does Pollution Affect the  World Around You?</vt:lpstr>
      <vt:lpstr>What’s the Solution? Challenge</vt:lpstr>
      <vt:lpstr>Eco-Friendly Practices</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Biomimicry in Structure Design Stem2D Topics: Science, Design, and Engineering</dc:title>
  <dc:creator>WIDBY, WILLIAM D</dc:creator>
  <cp:lastModifiedBy>Deanna Saab</cp:lastModifiedBy>
  <cp:revision>171</cp:revision>
  <dcterms:created xsi:type="dcterms:W3CDTF">2018-05-07T14:41:30Z</dcterms:created>
  <dcterms:modified xsi:type="dcterms:W3CDTF">2026-02-23T17:16:49Z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y fmtid="{D5CDD505-2E9C-101B-9397-08002B2CF9AE}" pid="3" name="MediaServiceImageTags">
    <vt:lpwstr/>
  </property>
</Properties>
</file>