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56" r:id="rId5"/>
    <p:sldId id="257" r:id="rId6"/>
    <p:sldId id="279" r:id="rId7"/>
    <p:sldId id="263" r:id="rId8"/>
    <p:sldId id="322" r:id="rId9"/>
    <p:sldId id="291" r:id="rId10"/>
    <p:sldId id="294" r:id="rId11"/>
    <p:sldId id="293" r:id="rId12"/>
    <p:sldId id="296" r:id="rId13"/>
    <p:sldId id="297" r:id="rId14"/>
    <p:sldId id="321" r:id="rId15"/>
    <p:sldId id="282" r:id="rId16"/>
    <p:sldId id="320" r:id="rId17"/>
    <p:sldId id="295" r:id="rId18"/>
    <p:sldId id="281" r:id="rId19"/>
    <p:sldId id="325" r:id="rId20"/>
    <p:sldId id="324" r:id="rId21"/>
    <p:sldId id="316" r:id="rId22"/>
    <p:sldId id="318" r:id="rId23"/>
    <p:sldId id="326" r:id="rId24"/>
    <p:sldId id="314" r:id="rId25"/>
    <p:sldId id="319" r:id="rId26"/>
    <p:sldId id="268" r:id="rId27"/>
    <p:sldId id="32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ata Seidel" initials="RS" lastIdx="1" clrIdx="0">
    <p:extLst>
      <p:ext uri="{19B8F6BF-5375-455C-9EA6-DF929625EA0E}">
        <p15:presenceInfo xmlns:p15="http://schemas.microsoft.com/office/powerpoint/2012/main" userId="S-1-5-21-3003367119-45151493-406046460-409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18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46" autoAdjust="0"/>
    <p:restoredTop sz="94568" autoAdjust="0"/>
  </p:normalViewPr>
  <p:slideViewPr>
    <p:cSldViewPr snapToGrid="0">
      <p:cViewPr>
        <p:scale>
          <a:sx n="97" d="100"/>
          <a:sy n="97" d="100"/>
        </p:scale>
        <p:origin x="1120" y="544"/>
      </p:cViewPr>
      <p:guideLst/>
    </p:cSldViewPr>
  </p:slideViewPr>
  <p:notesTextViewPr>
    <p:cViewPr>
      <p:scale>
        <a:sx n="1" d="1"/>
        <a:sy n="1" d="1"/>
      </p:scale>
      <p:origin x="0" y="0"/>
    </p:cViewPr>
  </p:notesTextViewPr>
  <p:notesViewPr>
    <p:cSldViewPr snapToGrid="0">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1-24T12:52:21.703" idx="1">
    <p:pos x="10" y="10"/>
    <p:text>Re definition of Gravity in the notes. Can we use the word "attraction"? Would leave out "tries to"</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06CEF-8802-A348-BADA-293FCD7E52D7}" type="datetimeFigureOut">
              <a:rPr lang="en-US" smtClean="0"/>
              <a:t>1/27/26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C4ECC0-D467-B247-B5DA-B277B97DC706}" type="slidenum">
              <a:rPr lang="en-US" smtClean="0"/>
              <a:t>‹#›</a:t>
            </a:fld>
            <a:endParaRPr lang="en-US" dirty="0"/>
          </a:p>
        </p:txBody>
      </p:sp>
    </p:spTree>
    <p:extLst>
      <p:ext uri="{BB962C8B-B14F-4D97-AF65-F5344CB8AC3E}">
        <p14:creationId xmlns:p14="http://schemas.microsoft.com/office/powerpoint/2010/main" val="1827012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1</a:t>
            </a:fld>
            <a:endParaRPr lang="en-US"/>
          </a:p>
        </p:txBody>
      </p:sp>
    </p:spTree>
    <p:extLst>
      <p:ext uri="{BB962C8B-B14F-4D97-AF65-F5344CB8AC3E}">
        <p14:creationId xmlns:p14="http://schemas.microsoft.com/office/powerpoint/2010/main" val="4248792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Manufacturing</a:t>
            </a:r>
            <a:r>
              <a:rPr lang="en-US" sz="1200" kern="1200" dirty="0">
                <a:solidFill>
                  <a:schemeClr val="tx1"/>
                </a:solidFill>
                <a:effectLst/>
                <a:latin typeface="+mn-lt"/>
                <a:ea typeface="+mn-ea"/>
                <a:cs typeface="+mn-cs"/>
              </a:rPr>
              <a:t> is creating something from raw materials, either by hand or by machine.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Click the links to watch one or both videos.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Johnson &amp; Johnson video is four minutes long.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Ford Motor Company video is two minutes long. </a:t>
            </a:r>
            <a:endParaRPr lang="en-US" dirty="0"/>
          </a:p>
        </p:txBody>
      </p:sp>
      <p:sp>
        <p:nvSpPr>
          <p:cNvPr id="4" name="Slide Number Placeholder 3"/>
          <p:cNvSpPr>
            <a:spLocks noGrp="1"/>
          </p:cNvSpPr>
          <p:nvPr>
            <p:ph type="sldNum" sz="quarter" idx="5"/>
          </p:nvPr>
        </p:nvSpPr>
        <p:spPr/>
        <p:txBody>
          <a:bodyPr/>
          <a:lstStyle/>
          <a:p>
            <a:fld id="{03C4ECC0-D467-B247-B5DA-B277B97DC706}" type="slidenum">
              <a:rPr lang="en-US" smtClean="0"/>
              <a:t>10</a:t>
            </a:fld>
            <a:endParaRPr lang="en-US" dirty="0"/>
          </a:p>
        </p:txBody>
      </p:sp>
    </p:spTree>
    <p:extLst>
      <p:ext uri="{BB962C8B-B14F-4D97-AF65-F5344CB8AC3E}">
        <p14:creationId xmlns:p14="http://schemas.microsoft.com/office/powerpoint/2010/main" val="1367289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4ECC0-D467-B247-B5DA-B277B97DC706}" type="slidenum">
              <a:rPr lang="en-US" smtClean="0"/>
              <a:t>11</a:t>
            </a:fld>
            <a:endParaRPr lang="en-US" dirty="0"/>
          </a:p>
        </p:txBody>
      </p:sp>
    </p:spTree>
    <p:extLst>
      <p:ext uri="{BB962C8B-B14F-4D97-AF65-F5344CB8AC3E}">
        <p14:creationId xmlns:p14="http://schemas.microsoft.com/office/powerpoint/2010/main" val="134389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we will learn about the role science has in design and manufacturing.</a:t>
            </a:r>
            <a:r>
              <a:rPr lang="en-US" dirty="0">
                <a:effectLst/>
              </a:rPr>
              <a:t> </a:t>
            </a:r>
          </a:p>
          <a:p>
            <a:endParaRPr lang="en-US" dirty="0">
              <a:effectLst/>
            </a:endParaRPr>
          </a:p>
          <a:p>
            <a:pPr lvl="0"/>
            <a:r>
              <a:rPr lang="en-US" sz="1200" kern="1200" dirty="0">
                <a:solidFill>
                  <a:schemeClr val="tx1"/>
                </a:solidFill>
                <a:effectLst/>
                <a:latin typeface="+mn-lt"/>
                <a:ea typeface="+mn-ea"/>
                <a:cs typeface="+mn-cs"/>
              </a:rPr>
              <a:t>Click the link to show the video Science Concepts Behind the Egg Drop Experiment – 2 ½ minutes long. Review the key words from the video: </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Acceleration</a:t>
            </a:r>
            <a:r>
              <a:rPr lang="en-US" sz="1200" kern="1200" dirty="0">
                <a:solidFill>
                  <a:schemeClr val="tx1"/>
                </a:solidFill>
                <a:effectLst/>
                <a:latin typeface="+mn-lt"/>
                <a:ea typeface="+mn-ea"/>
                <a:cs typeface="+mn-cs"/>
              </a:rPr>
              <a:t> – an increase in speed</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Force</a:t>
            </a:r>
            <a:r>
              <a:rPr lang="en-US" sz="1200" kern="1200" dirty="0">
                <a:solidFill>
                  <a:schemeClr val="tx1"/>
                </a:solidFill>
                <a:effectLst/>
                <a:latin typeface="+mn-lt"/>
                <a:ea typeface="+mn-ea"/>
                <a:cs typeface="+mn-cs"/>
              </a:rPr>
              <a:t> – a push or pull on an object</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Gravity</a:t>
            </a:r>
            <a:r>
              <a:rPr lang="en-US" sz="1200" kern="1200" dirty="0">
                <a:solidFill>
                  <a:schemeClr val="tx1"/>
                </a:solidFill>
                <a:effectLst/>
                <a:latin typeface="+mn-lt"/>
                <a:ea typeface="+mn-ea"/>
                <a:cs typeface="+mn-cs"/>
              </a:rPr>
              <a:t> – a force which tries to pull two objects towards each other</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Impact</a:t>
            </a:r>
            <a:r>
              <a:rPr lang="en-US" sz="1200" kern="1200" dirty="0">
                <a:solidFill>
                  <a:schemeClr val="tx1"/>
                </a:solidFill>
                <a:effectLst/>
                <a:latin typeface="+mn-lt"/>
                <a:ea typeface="+mn-ea"/>
                <a:cs typeface="+mn-cs"/>
              </a:rPr>
              <a:t> – the striking of one thing against another</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Mass</a:t>
            </a:r>
            <a:r>
              <a:rPr lang="en-US" sz="1200" kern="1200" dirty="0">
                <a:solidFill>
                  <a:schemeClr val="tx1"/>
                </a:solidFill>
                <a:effectLst/>
                <a:latin typeface="+mn-lt"/>
                <a:ea typeface="+mn-ea"/>
                <a:cs typeface="+mn-cs"/>
              </a:rPr>
              <a:t> – the amount of matter or substance that makes up an object</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Physics</a:t>
            </a:r>
            <a:r>
              <a:rPr lang="en-US" sz="1200" kern="1200" dirty="0">
                <a:solidFill>
                  <a:schemeClr val="tx1"/>
                </a:solidFill>
                <a:effectLst/>
                <a:latin typeface="+mn-lt"/>
                <a:ea typeface="+mn-ea"/>
                <a:cs typeface="+mn-cs"/>
              </a:rPr>
              <a:t> – the study of matter, energy, and the interaction between them</a:t>
            </a:r>
            <a:endParaRPr lang="en-US" sz="1100" kern="1200" dirty="0">
              <a:solidFill>
                <a:schemeClr val="tx1"/>
              </a:solidFill>
              <a:effectLst/>
              <a:latin typeface="+mn-lt"/>
              <a:ea typeface="+mn-ea"/>
              <a:cs typeface="+mn-cs"/>
            </a:endParaRPr>
          </a:p>
          <a:p>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03C4ECC0-D467-B247-B5DA-B277B97DC706}" type="slidenum">
              <a:rPr lang="en-US" smtClean="0"/>
              <a:t>12</a:t>
            </a:fld>
            <a:endParaRPr lang="en-US" dirty="0"/>
          </a:p>
        </p:txBody>
      </p:sp>
    </p:spTree>
    <p:extLst>
      <p:ext uri="{BB962C8B-B14F-4D97-AF65-F5344CB8AC3E}">
        <p14:creationId xmlns:p14="http://schemas.microsoft.com/office/powerpoint/2010/main" val="1588467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4ECC0-D467-B247-B5DA-B277B97DC706}" type="slidenum">
              <a:rPr lang="en-US" smtClean="0"/>
              <a:t>13</a:t>
            </a:fld>
            <a:endParaRPr lang="en-US" dirty="0"/>
          </a:p>
        </p:txBody>
      </p:sp>
    </p:spTree>
    <p:extLst>
      <p:ext uri="{BB962C8B-B14F-4D97-AF65-F5344CB8AC3E}">
        <p14:creationId xmlns:p14="http://schemas.microsoft.com/office/powerpoint/2010/main" val="2069996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Your team’s task is to build a device that can safely deliver an egg from a minimum height of 10 ft. using the least costly materials to do so.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Only the materials provided here can be utilized to build the device. Each material is assigned a cost.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may purchase as many of the materials your team would like, but you must keep track of the total cost of your purchases (even if you did not use them all) using the Materials Cost Form.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Only one final design will be tested per team.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winner of the Egg Drop Challenge will be the team whose device cost the least while protecting the egg from any cracks or breaks from a minimum 10 ft. drop. </a:t>
            </a:r>
            <a:endParaRPr lang="en-US" dirty="0"/>
          </a:p>
        </p:txBody>
      </p:sp>
      <p:sp>
        <p:nvSpPr>
          <p:cNvPr id="4" name="Slide Number Placeholder 3"/>
          <p:cNvSpPr>
            <a:spLocks noGrp="1"/>
          </p:cNvSpPr>
          <p:nvPr>
            <p:ph type="sldNum" sz="quarter" idx="5"/>
          </p:nvPr>
        </p:nvSpPr>
        <p:spPr/>
        <p:txBody>
          <a:bodyPr/>
          <a:lstStyle/>
          <a:p>
            <a:fld id="{03C4ECC0-D467-B247-B5DA-B277B97DC706}" type="slidenum">
              <a:rPr lang="en-US" smtClean="0"/>
              <a:t>14</a:t>
            </a:fld>
            <a:endParaRPr lang="en-US" dirty="0"/>
          </a:p>
        </p:txBody>
      </p:sp>
    </p:spTree>
    <p:extLst>
      <p:ext uri="{BB962C8B-B14F-4D97-AF65-F5344CB8AC3E}">
        <p14:creationId xmlns:p14="http://schemas.microsoft.com/office/powerpoint/2010/main" val="2832578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the only materials that you may use to build your device.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material is listed on the Materials Cost Form, along with its assigned cost.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Remember to keep track of how many of each item you purchase.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if you don’t use an item, if you have purchased it from the market, you must count it on your Materials Cost Form. </a:t>
            </a:r>
          </a:p>
          <a:p>
            <a:endParaRPr lang="en-US" dirty="0"/>
          </a:p>
        </p:txBody>
      </p:sp>
      <p:sp>
        <p:nvSpPr>
          <p:cNvPr id="4" name="Slide Number Placeholder 3"/>
          <p:cNvSpPr>
            <a:spLocks noGrp="1"/>
          </p:cNvSpPr>
          <p:nvPr>
            <p:ph type="sldNum" sz="quarter" idx="5"/>
          </p:nvPr>
        </p:nvSpPr>
        <p:spPr/>
        <p:txBody>
          <a:bodyPr/>
          <a:lstStyle/>
          <a:p>
            <a:fld id="{03C4ECC0-D467-B247-B5DA-B277B97DC706}" type="slidenum">
              <a:rPr lang="en-US" smtClean="0"/>
              <a:t>15</a:t>
            </a:fld>
            <a:endParaRPr lang="en-US" dirty="0"/>
          </a:p>
        </p:txBody>
      </p:sp>
    </p:spTree>
    <p:extLst>
      <p:ext uri="{BB962C8B-B14F-4D97-AF65-F5344CB8AC3E}">
        <p14:creationId xmlns:p14="http://schemas.microsoft.com/office/powerpoint/2010/main" val="2192209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the only materials that you may use to build your device.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material is listed on the Materials Cost Form, along with its assigned cost.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Remember to keep track of how many of each item you purchase.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if you don’t use an item, if you have purchased it from the market, you must count it on your Materials Cost Form. </a:t>
            </a:r>
          </a:p>
          <a:p>
            <a:endParaRPr lang="en-US" dirty="0"/>
          </a:p>
        </p:txBody>
      </p:sp>
      <p:sp>
        <p:nvSpPr>
          <p:cNvPr id="4" name="Slide Number Placeholder 3"/>
          <p:cNvSpPr>
            <a:spLocks noGrp="1"/>
          </p:cNvSpPr>
          <p:nvPr>
            <p:ph type="sldNum" sz="quarter" idx="5"/>
          </p:nvPr>
        </p:nvSpPr>
        <p:spPr/>
        <p:txBody>
          <a:bodyPr/>
          <a:lstStyle/>
          <a:p>
            <a:fld id="{03C4ECC0-D467-B247-B5DA-B277B97DC706}" type="slidenum">
              <a:rPr lang="en-US" smtClean="0"/>
              <a:t>16</a:t>
            </a:fld>
            <a:endParaRPr lang="en-US" dirty="0"/>
          </a:p>
        </p:txBody>
      </p:sp>
    </p:spTree>
    <p:extLst>
      <p:ext uri="{BB962C8B-B14F-4D97-AF65-F5344CB8AC3E}">
        <p14:creationId xmlns:p14="http://schemas.microsoft.com/office/powerpoint/2010/main" val="1752910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 for information to share</a:t>
            </a:r>
          </a:p>
        </p:txBody>
      </p:sp>
      <p:sp>
        <p:nvSpPr>
          <p:cNvPr id="4" name="Slide Number Placeholder 3"/>
          <p:cNvSpPr>
            <a:spLocks noGrp="1"/>
          </p:cNvSpPr>
          <p:nvPr>
            <p:ph type="sldNum" sz="quarter" idx="5"/>
          </p:nvPr>
        </p:nvSpPr>
        <p:spPr/>
        <p:txBody>
          <a:bodyPr/>
          <a:lstStyle/>
          <a:p>
            <a:fld id="{03C4ECC0-D467-B247-B5DA-B277B97DC706}" type="slidenum">
              <a:rPr lang="en-US" smtClean="0"/>
              <a:t>17</a:t>
            </a:fld>
            <a:endParaRPr lang="en-US" dirty="0"/>
          </a:p>
        </p:txBody>
      </p:sp>
    </p:spTree>
    <p:extLst>
      <p:ext uri="{BB962C8B-B14F-4D97-AF65-F5344CB8AC3E}">
        <p14:creationId xmlns:p14="http://schemas.microsoft.com/office/powerpoint/2010/main" val="3688487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 for information to share</a:t>
            </a:r>
          </a:p>
        </p:txBody>
      </p:sp>
      <p:sp>
        <p:nvSpPr>
          <p:cNvPr id="4" name="Slide Number Placeholder 3"/>
          <p:cNvSpPr>
            <a:spLocks noGrp="1"/>
          </p:cNvSpPr>
          <p:nvPr>
            <p:ph type="sldNum" sz="quarter" idx="5"/>
          </p:nvPr>
        </p:nvSpPr>
        <p:spPr/>
        <p:txBody>
          <a:bodyPr/>
          <a:lstStyle/>
          <a:p>
            <a:fld id="{03C4ECC0-D467-B247-B5DA-B277B97DC706}" type="slidenum">
              <a:rPr lang="en-US" smtClean="0"/>
              <a:t>18</a:t>
            </a:fld>
            <a:endParaRPr lang="en-US" dirty="0"/>
          </a:p>
        </p:txBody>
      </p:sp>
    </p:spTree>
    <p:extLst>
      <p:ext uri="{BB962C8B-B14F-4D97-AF65-F5344CB8AC3E}">
        <p14:creationId xmlns:p14="http://schemas.microsoft.com/office/powerpoint/2010/main" val="2329792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Give teams 30 minutes to design and manufacture their egg-carrying device.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Instruct teams to think about the following as they go through the steps of the product design process:</a:t>
            </a:r>
            <a:endParaRPr lang="en-US" sz="1100" kern="1200" dirty="0">
              <a:solidFill>
                <a:schemeClr val="tx1"/>
              </a:solidFill>
              <a:effectLst/>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Review the Challenge: Build a device that will safely deliver an egg from a minimum height of 10 ft. (3 meters) using the least costly materials. </a:t>
            </a:r>
          </a:p>
          <a:p>
            <a:pPr marL="1143000" lvl="2" indent="-228600">
              <a:buFont typeface="+mj-lt"/>
              <a:buAutoNum type="arabicPeriod"/>
            </a:pPr>
            <a:r>
              <a:rPr lang="en-US" sz="1200" kern="1200" dirty="0">
                <a:solidFill>
                  <a:schemeClr val="tx1"/>
                </a:solidFill>
                <a:effectLst/>
                <a:latin typeface="+mn-lt"/>
                <a:ea typeface="+mn-ea"/>
                <a:cs typeface="+mn-cs"/>
              </a:rPr>
              <a:t>Brainstorm: Discuss potential ideas and/or sketch potential designs. Think about what materials are needed.</a:t>
            </a:r>
            <a:endParaRPr lang="en-US" sz="1100" kern="1200" dirty="0">
              <a:solidFill>
                <a:schemeClr val="tx1"/>
              </a:solidFill>
              <a:effectLst/>
              <a:latin typeface="+mn-lt"/>
              <a:ea typeface="+mn-ea"/>
              <a:cs typeface="+mn-cs"/>
            </a:endParaRPr>
          </a:p>
          <a:p>
            <a:pPr marL="1143000" lvl="2" indent="-228600">
              <a:buFont typeface="+mj-lt"/>
              <a:buAutoNum type="arabicPeriod"/>
            </a:pPr>
            <a:r>
              <a:rPr lang="en-US" sz="1200" kern="1200" dirty="0">
                <a:solidFill>
                  <a:schemeClr val="tx1"/>
                </a:solidFill>
                <a:effectLst/>
                <a:latin typeface="+mn-lt"/>
                <a:ea typeface="+mn-ea"/>
                <a:cs typeface="+mn-cs"/>
              </a:rPr>
              <a:t>Design: Determine the best design. Develop instructions for building the model or prototype. </a:t>
            </a:r>
            <a:endParaRPr lang="en-US" sz="1100" kern="1200" dirty="0">
              <a:solidFill>
                <a:schemeClr val="tx1"/>
              </a:solidFill>
              <a:effectLst/>
              <a:latin typeface="+mn-lt"/>
              <a:ea typeface="+mn-ea"/>
              <a:cs typeface="+mn-cs"/>
            </a:endParaRPr>
          </a:p>
          <a:p>
            <a:pPr marL="1143000" lvl="2" indent="-228600">
              <a:buFont typeface="+mj-lt"/>
              <a:buAutoNum type="arabicPeriod"/>
            </a:pPr>
            <a:r>
              <a:rPr lang="en-US" sz="1200" kern="1200" dirty="0">
                <a:solidFill>
                  <a:schemeClr val="tx1"/>
                </a:solidFill>
                <a:effectLst/>
                <a:latin typeface="+mn-lt"/>
                <a:ea typeface="+mn-ea"/>
                <a:cs typeface="+mn-cs"/>
              </a:rPr>
              <a:t>Build the prototype.</a:t>
            </a:r>
            <a:endParaRPr lang="en-US" sz="1100" kern="1200" dirty="0">
              <a:solidFill>
                <a:schemeClr val="tx1"/>
              </a:solidFill>
              <a:effectLst/>
              <a:latin typeface="+mn-lt"/>
              <a:ea typeface="+mn-ea"/>
              <a:cs typeface="+mn-cs"/>
            </a:endParaRPr>
          </a:p>
          <a:p>
            <a:pPr marL="1143000" lvl="2" indent="-228600">
              <a:buFont typeface="+mj-lt"/>
              <a:buAutoNum type="arabicPeriod"/>
            </a:pPr>
            <a:r>
              <a:rPr lang="en-US" sz="1200" kern="1200" dirty="0">
                <a:solidFill>
                  <a:schemeClr val="tx1"/>
                </a:solidFill>
                <a:effectLst/>
                <a:latin typeface="+mn-lt"/>
                <a:ea typeface="+mn-ea"/>
                <a:cs typeface="+mn-cs"/>
              </a:rPr>
              <a:t>Test and Evaluate: Think about critical items to inspect in your product design, then test your design. Evaluate the prototype. Ask yourself: What did we learn? What needs to be changed? </a:t>
            </a:r>
            <a:endParaRPr lang="en-US" sz="1100" kern="1200" dirty="0">
              <a:solidFill>
                <a:schemeClr val="tx1"/>
              </a:solidFill>
              <a:effectLst/>
              <a:latin typeface="+mn-lt"/>
              <a:ea typeface="+mn-ea"/>
              <a:cs typeface="+mn-cs"/>
            </a:endParaRPr>
          </a:p>
          <a:p>
            <a:pPr marL="1143000" lvl="2" indent="-228600">
              <a:buFont typeface="+mj-lt"/>
              <a:buAutoNum type="arabicPeriod"/>
            </a:pPr>
            <a:r>
              <a:rPr lang="en-US" sz="1200" kern="1200" dirty="0">
                <a:solidFill>
                  <a:schemeClr val="tx1"/>
                </a:solidFill>
                <a:effectLst/>
                <a:latin typeface="+mn-lt"/>
                <a:ea typeface="+mn-ea"/>
                <a:cs typeface="+mn-cs"/>
              </a:rPr>
              <a:t>Rebuild: Manufacture the final design.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Share the Solution: Calculate the total cost of materials. The final cost must include all materials purchased (including scarp), not just the materials used in the device.</a:t>
            </a:r>
          </a:p>
          <a:p>
            <a:pPr marL="1143000" lvl="2" indent="-228600">
              <a:buFont typeface="+mj-lt"/>
              <a:buAutoNum type="arabicPeriod"/>
            </a:pP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C4ECC0-D467-B247-B5DA-B277B97DC706}" type="slidenum">
              <a:rPr lang="en-US" smtClean="0"/>
              <a:t>19</a:t>
            </a:fld>
            <a:endParaRPr lang="en-US" dirty="0"/>
          </a:p>
        </p:txBody>
      </p:sp>
    </p:spTree>
    <p:extLst>
      <p:ext uri="{BB962C8B-B14F-4D97-AF65-F5344CB8AC3E}">
        <p14:creationId xmlns:p14="http://schemas.microsoft.com/office/powerpoint/2010/main" val="390306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C4ECC0-D467-B247-B5DA-B277B97DC706}" type="slidenum">
              <a:rPr lang="en-US" smtClean="0"/>
              <a:t>2</a:t>
            </a:fld>
            <a:endParaRPr lang="en-US" dirty="0"/>
          </a:p>
        </p:txBody>
      </p:sp>
    </p:spTree>
    <p:extLst>
      <p:ext uri="{BB962C8B-B14F-4D97-AF65-F5344CB8AC3E}">
        <p14:creationId xmlns:p14="http://schemas.microsoft.com/office/powerpoint/2010/main" val="943028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4ECC0-D467-B247-B5DA-B277B97DC706}" type="slidenum">
              <a:rPr lang="en-US" smtClean="0"/>
              <a:t>20</a:t>
            </a:fld>
            <a:endParaRPr lang="en-US" dirty="0"/>
          </a:p>
        </p:txBody>
      </p:sp>
    </p:spTree>
    <p:extLst>
      <p:ext uri="{BB962C8B-B14F-4D97-AF65-F5344CB8AC3E}">
        <p14:creationId xmlns:p14="http://schemas.microsoft.com/office/powerpoint/2010/main" val="4112365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After 30 minutes, reconvene the large group. Indicate that it is time to test each team’s device. Instruct each team to bring their device and Materials Cost Form listing their costs to the performance testing area.</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Establish the order in which the teams will test their devices. In that same order, first have a representative of each team state the total cost of their materials and record this on flipchart paper or a white board.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Give the first team representative an egg and instruct him/her to drop the device (with egg inside) from 10 ft. (3 meters).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Once the device hits the ground, ask the team to open the device. Inspect the egg for any cracks or breaks. Disqualify the team if the egg is cracked or broken.</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Continue in the same manner until all teams have completed the performance testing.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State which teams “passed the test”—i.e., their devices protected the egg from any cracks and breaks. Then determine which of these teams had the lowest materials costs.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Announce the winning team: the team whose egg did not crack or break in testing and had the lowest materials costs among the “passing” teams.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3C4ECC0-D467-B247-B5DA-B277B97DC706}" type="slidenum">
              <a:rPr lang="en-US" smtClean="0"/>
              <a:t>21</a:t>
            </a:fld>
            <a:endParaRPr lang="en-US" dirty="0"/>
          </a:p>
        </p:txBody>
      </p:sp>
    </p:spTree>
    <p:extLst>
      <p:ext uri="{BB962C8B-B14F-4D97-AF65-F5344CB8AC3E}">
        <p14:creationId xmlns:p14="http://schemas.microsoft.com/office/powerpoint/2010/main" val="2487840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 for questions to ask</a:t>
            </a:r>
          </a:p>
        </p:txBody>
      </p:sp>
      <p:sp>
        <p:nvSpPr>
          <p:cNvPr id="4" name="Slide Number Placeholder 3"/>
          <p:cNvSpPr>
            <a:spLocks noGrp="1"/>
          </p:cNvSpPr>
          <p:nvPr>
            <p:ph type="sldNum" sz="quarter" idx="5"/>
          </p:nvPr>
        </p:nvSpPr>
        <p:spPr/>
        <p:txBody>
          <a:bodyPr/>
          <a:lstStyle/>
          <a:p>
            <a:fld id="{03C4ECC0-D467-B247-B5DA-B277B97DC706}" type="slidenum">
              <a:rPr lang="en-US" smtClean="0"/>
              <a:t>22</a:t>
            </a:fld>
            <a:endParaRPr lang="en-US" dirty="0"/>
          </a:p>
        </p:txBody>
      </p:sp>
    </p:spTree>
    <p:extLst>
      <p:ext uri="{BB962C8B-B14F-4D97-AF65-F5344CB8AC3E}">
        <p14:creationId xmlns:p14="http://schemas.microsoft.com/office/powerpoint/2010/main" val="3164490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 for questions to ask </a:t>
            </a:r>
          </a:p>
        </p:txBody>
      </p:sp>
      <p:sp>
        <p:nvSpPr>
          <p:cNvPr id="4" name="Slide Number Placeholder 3"/>
          <p:cNvSpPr>
            <a:spLocks noGrp="1"/>
          </p:cNvSpPr>
          <p:nvPr>
            <p:ph type="sldNum" sz="quarter" idx="5"/>
          </p:nvPr>
        </p:nvSpPr>
        <p:spPr/>
        <p:txBody>
          <a:bodyPr/>
          <a:lstStyle/>
          <a:p>
            <a:fld id="{03C4ECC0-D467-B247-B5DA-B277B97DC706}" type="slidenum">
              <a:rPr lang="en-US" smtClean="0"/>
              <a:t>23</a:t>
            </a:fld>
            <a:endParaRPr lang="en-US" dirty="0"/>
          </a:p>
        </p:txBody>
      </p:sp>
    </p:spTree>
    <p:extLst>
      <p:ext uri="{BB962C8B-B14F-4D97-AF65-F5344CB8AC3E}">
        <p14:creationId xmlns:p14="http://schemas.microsoft.com/office/powerpoint/2010/main" val="3589311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After 30 minutes, reconvene the large group. Indicate that it is time to test each team’s device. Instruct each team to bring their device and Materials Cost Form listing their costs to the performance testing area.</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Establish the order in which the teams will test their devices. In that same order, first have a representative of each team state the total cost of their materials and record this on flipchart paper or a white board.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Give the first team representative an egg and instruct him/her to drop the device (with egg inside) from 10 ft. (3 meters).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Once the device hits the ground, ask the team to open the device. Inspect the egg for any cracks or breaks. Disqualify the team if the egg is cracked or broken.</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Continue in the same manner until all teams have completed the performance testing.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State which teams “passed the test”—i.e., their devices protected the egg from any cracks and breaks. Then determine which of these teams had the lowest materials costs.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Announce the winning team: the team whose egg did not crack or break in testing and had the lowest materials costs among the “passing” teams.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3C4ECC0-D467-B247-B5DA-B277B97DC706}" type="slidenum">
              <a:rPr lang="en-US" smtClean="0"/>
              <a:t>24</a:t>
            </a:fld>
            <a:endParaRPr lang="en-US" dirty="0"/>
          </a:p>
        </p:txBody>
      </p:sp>
    </p:spTree>
    <p:extLst>
      <p:ext uri="{BB962C8B-B14F-4D97-AF65-F5344CB8AC3E}">
        <p14:creationId xmlns:p14="http://schemas.microsoft.com/office/powerpoint/2010/main" val="1812014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4ECC0-D467-B247-B5DA-B277B97DC706}" type="slidenum">
              <a:rPr lang="en-US" smtClean="0"/>
              <a:t>3</a:t>
            </a:fld>
            <a:endParaRPr lang="en-US" dirty="0"/>
          </a:p>
        </p:txBody>
      </p:sp>
    </p:spTree>
    <p:extLst>
      <p:ext uri="{BB962C8B-B14F-4D97-AF65-F5344CB8AC3E}">
        <p14:creationId xmlns:p14="http://schemas.microsoft.com/office/powerpoint/2010/main" val="782872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Share that STEM</a:t>
            </a:r>
            <a:r>
              <a:rPr lang="en-US" sz="1200" baseline="30000" dirty="0"/>
              <a:t>2</a:t>
            </a:r>
            <a:r>
              <a:rPr lang="en-US" sz="1200" dirty="0"/>
              <a:t>D careers are </a:t>
            </a:r>
            <a:r>
              <a:rPr lang="en-US" sz="1200" b="0" dirty="0"/>
              <a:t>high-demand, high-growth careers.</a:t>
            </a:r>
          </a:p>
          <a:p>
            <a:pPr lvl="0"/>
            <a:endParaRPr lang="en-US" sz="1200" b="0" baseline="0" dirty="0"/>
          </a:p>
          <a:p>
            <a:pPr lvl="0"/>
            <a:r>
              <a:rPr lang="en-US" sz="1200" kern="1200" dirty="0">
                <a:solidFill>
                  <a:schemeClr val="tx1"/>
                </a:solidFill>
                <a:effectLst/>
                <a:latin typeface="+mn-lt"/>
                <a:ea typeface="+mn-ea"/>
                <a:cs typeface="+mn-cs"/>
              </a:rPr>
              <a:t>Initiate an opening discussion and brainstorming activity. Consider asking:</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do you think design and manufacturing are used every day in the workplace? </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kinds of careers do you think people with an interest, aptitude for, or degree in design or manufacturing would have?</a:t>
            </a:r>
            <a:endParaRPr lang="en-US" sz="11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p>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4</a:t>
            </a:fld>
            <a:endParaRPr lang="en-US"/>
          </a:p>
        </p:txBody>
      </p:sp>
    </p:spTree>
    <p:extLst>
      <p:ext uri="{BB962C8B-B14F-4D97-AF65-F5344CB8AC3E}">
        <p14:creationId xmlns:p14="http://schemas.microsoft.com/office/powerpoint/2010/main" val="2516029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4ECC0-D467-B247-B5DA-B277B97DC706}" type="slidenum">
              <a:rPr lang="en-US" smtClean="0"/>
              <a:t>5</a:t>
            </a:fld>
            <a:endParaRPr lang="en-US" dirty="0"/>
          </a:p>
        </p:txBody>
      </p:sp>
    </p:spTree>
    <p:extLst>
      <p:ext uri="{BB962C8B-B14F-4D97-AF65-F5344CB8AC3E}">
        <p14:creationId xmlns:p14="http://schemas.microsoft.com/office/powerpoint/2010/main" val="366814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Talk about your educational and career path. Use the “Tell My Story” form as the basis for your remarks. Be prepared to describe your job or a typical day, and provide information about your background including:</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When/why you developed an interest in design or manufacturing.</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classes/courses you took in secondary school.</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Your post-secondary path, including the institution you attended and your degree. </a:t>
            </a:r>
            <a:r>
              <a:rPr lang="en-US" sz="1200" i="1" kern="1200" dirty="0">
                <a:solidFill>
                  <a:schemeClr val="tx1"/>
                </a:solidFill>
                <a:effectLst/>
                <a:latin typeface="+mn-lt"/>
                <a:ea typeface="+mn-ea"/>
                <a:cs typeface="+mn-cs"/>
              </a:rPr>
              <a:t>If you switched disciplines, make sure you explain why to the students. </a:t>
            </a:r>
            <a:endParaRPr lang="en-US" sz="11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your current position entails. </a:t>
            </a:r>
            <a:r>
              <a:rPr lang="en-US" sz="1200" i="1" kern="1200" dirty="0">
                <a:solidFill>
                  <a:schemeClr val="tx1"/>
                </a:solidFill>
                <a:effectLst/>
                <a:latin typeface="+mn-lt"/>
                <a:ea typeface="+mn-ea"/>
                <a:cs typeface="+mn-cs"/>
              </a:rPr>
              <a:t>Be sure to include how you use design and manufacturing and what you do on a typical work day.</a:t>
            </a:r>
            <a:endParaRPr lang="en-US" sz="11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Weave in facts about design and manufacturing and STEM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D careers:  </a:t>
            </a:r>
            <a:endParaRPr lang="en-US"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Tell the students that your career is only one of the many careers available in </a:t>
            </a:r>
            <a:r>
              <a:rPr lang="en-US" sz="1200" b="0" kern="1200" dirty="0">
                <a:solidFill>
                  <a:schemeClr val="tx1"/>
                </a:solidFill>
                <a:effectLst/>
                <a:latin typeface="+mn-lt"/>
                <a:ea typeface="+mn-ea"/>
                <a:cs typeface="+mn-cs"/>
              </a:rPr>
              <a:t>the STEM</a:t>
            </a:r>
            <a:r>
              <a:rPr lang="en-US" sz="1200" b="0" kern="1200" baseline="30000" dirty="0">
                <a:solidFill>
                  <a:schemeClr val="tx1"/>
                </a:solidFill>
                <a:effectLst/>
                <a:latin typeface="+mn-lt"/>
                <a:ea typeface="+mn-ea"/>
                <a:cs typeface="+mn-cs"/>
              </a:rPr>
              <a:t>2</a:t>
            </a:r>
            <a:r>
              <a:rPr lang="en-US" sz="1200" b="0" kern="1200" dirty="0">
                <a:solidFill>
                  <a:schemeClr val="tx1"/>
                </a:solidFill>
                <a:effectLst/>
                <a:latin typeface="+mn-lt"/>
                <a:ea typeface="+mn-ea"/>
                <a:cs typeface="+mn-cs"/>
              </a:rPr>
              <a:t>D disciplines—science, technology, engineering, math, manufacturing, and design.  </a:t>
            </a:r>
            <a:endParaRPr lang="en-US" sz="1100" b="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b="0" kern="1200" dirty="0">
                <a:solidFill>
                  <a:schemeClr val="tx1"/>
                </a:solidFill>
                <a:effectLst/>
                <a:latin typeface="+mn-lt"/>
                <a:ea typeface="+mn-ea"/>
                <a:cs typeface="+mn-cs"/>
              </a:rPr>
              <a:t>Explain that STEM</a:t>
            </a:r>
            <a:r>
              <a:rPr lang="en-US" sz="1200" b="0" kern="1200" baseline="30000" dirty="0">
                <a:solidFill>
                  <a:schemeClr val="tx1"/>
                </a:solidFill>
                <a:effectLst/>
                <a:latin typeface="+mn-lt"/>
                <a:ea typeface="+mn-ea"/>
                <a:cs typeface="+mn-cs"/>
              </a:rPr>
              <a:t>2</a:t>
            </a:r>
            <a:r>
              <a:rPr lang="en-US" sz="1200" b="0" kern="1200" dirty="0">
                <a:solidFill>
                  <a:schemeClr val="tx1"/>
                </a:solidFill>
                <a:effectLst/>
                <a:latin typeface="+mn-lt"/>
                <a:ea typeface="+mn-ea"/>
                <a:cs typeface="+mn-cs"/>
              </a:rPr>
              <a:t>D careers are high-demand, high-growth careers and are predicted to remain in demand over the next ten years. </a:t>
            </a:r>
            <a:endParaRPr lang="en-US"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Share a few Johnson &amp; Johnson job titles and careers that may align with this activity:</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Design Engineer</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Quality Engineer</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Manufacturing Engineer</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Test Engineer</a:t>
            </a:r>
          </a:p>
        </p:txBody>
      </p:sp>
      <p:sp>
        <p:nvSpPr>
          <p:cNvPr id="4" name="Slide Number Placeholder 3"/>
          <p:cNvSpPr>
            <a:spLocks noGrp="1"/>
          </p:cNvSpPr>
          <p:nvPr>
            <p:ph type="sldNum" sz="quarter" idx="5"/>
          </p:nvPr>
        </p:nvSpPr>
        <p:spPr/>
        <p:txBody>
          <a:bodyPr/>
          <a:lstStyle/>
          <a:p>
            <a:fld id="{03C4ECC0-D467-B247-B5DA-B277B97DC706}" type="slidenum">
              <a:rPr lang="en-US" smtClean="0"/>
              <a:t>6</a:t>
            </a:fld>
            <a:endParaRPr lang="en-US" dirty="0"/>
          </a:p>
        </p:txBody>
      </p:sp>
    </p:spTree>
    <p:extLst>
      <p:ext uri="{BB962C8B-B14F-4D97-AF65-F5344CB8AC3E}">
        <p14:creationId xmlns:p14="http://schemas.microsoft.com/office/powerpoint/2010/main" val="1424504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4ECC0-D467-B247-B5DA-B277B97DC706}" type="slidenum">
              <a:rPr lang="en-US" smtClean="0"/>
              <a:t>7</a:t>
            </a:fld>
            <a:endParaRPr lang="en-US" dirty="0"/>
          </a:p>
        </p:txBody>
      </p:sp>
    </p:spTree>
    <p:extLst>
      <p:ext uri="{BB962C8B-B14F-4D97-AF65-F5344CB8AC3E}">
        <p14:creationId xmlns:p14="http://schemas.microsoft.com/office/powerpoint/2010/main" val="2921935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students to raise their hands and share what they know about Design and Manufacturing. Choose 3</a:t>
            </a:r>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4 students to answer. </a:t>
            </a:r>
            <a:endParaRPr lang="en-US" dirty="0"/>
          </a:p>
        </p:txBody>
      </p:sp>
      <p:sp>
        <p:nvSpPr>
          <p:cNvPr id="4" name="Slide Number Placeholder 3"/>
          <p:cNvSpPr>
            <a:spLocks noGrp="1"/>
          </p:cNvSpPr>
          <p:nvPr>
            <p:ph type="sldNum" sz="quarter" idx="5"/>
          </p:nvPr>
        </p:nvSpPr>
        <p:spPr/>
        <p:txBody>
          <a:bodyPr/>
          <a:lstStyle/>
          <a:p>
            <a:fld id="{03C4ECC0-D467-B247-B5DA-B277B97DC706}" type="slidenum">
              <a:rPr lang="en-US" smtClean="0"/>
              <a:t>8</a:t>
            </a:fld>
            <a:endParaRPr lang="en-US" dirty="0"/>
          </a:p>
        </p:txBody>
      </p:sp>
    </p:spTree>
    <p:extLst>
      <p:ext uri="{BB962C8B-B14F-4D97-AF65-F5344CB8AC3E}">
        <p14:creationId xmlns:p14="http://schemas.microsoft.com/office/powerpoint/2010/main" val="3084044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design process can have many steps.  Today we will learn about a seven-step design process:</a:t>
            </a:r>
          </a:p>
          <a:p>
            <a:pPr marL="228600" lvl="0" indent="-228600">
              <a:buFont typeface="+mj-lt"/>
              <a:buAutoNum type="arabicPeriod"/>
            </a:pPr>
            <a:r>
              <a:rPr lang="en-US" sz="1200" i="1" kern="1200" dirty="0">
                <a:solidFill>
                  <a:schemeClr val="tx1"/>
                </a:solidFill>
                <a:effectLst/>
                <a:latin typeface="+mn-lt"/>
                <a:ea typeface="+mn-ea"/>
                <a:cs typeface="+mn-cs"/>
              </a:rPr>
              <a:t>Define the Need:</a:t>
            </a:r>
            <a:r>
              <a:rPr lang="en-US" sz="1200" kern="1200" dirty="0">
                <a:solidFill>
                  <a:schemeClr val="tx1"/>
                </a:solidFill>
                <a:effectLst/>
                <a:latin typeface="+mn-lt"/>
                <a:ea typeface="+mn-ea"/>
                <a:cs typeface="+mn-cs"/>
              </a:rPr>
              <a:t> Determine the problem or challenge that needs to be solved. </a:t>
            </a:r>
            <a:endParaRPr lang="en-US" sz="1100" i="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Brainstorm:</a:t>
            </a:r>
            <a:r>
              <a:rPr lang="en-US" sz="1200" kern="1200" dirty="0">
                <a:solidFill>
                  <a:schemeClr val="tx1"/>
                </a:solidFill>
                <a:effectLst/>
                <a:latin typeface="+mn-lt"/>
                <a:ea typeface="+mn-ea"/>
                <a:cs typeface="+mn-cs"/>
              </a:rPr>
              <a:t> Think about different ways to tackle the challenge. Share different ideas. Record all potential ideas for further discussion. </a:t>
            </a:r>
            <a:endParaRPr lang="en-US" sz="1100" i="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Design:</a:t>
            </a:r>
            <a:r>
              <a:rPr lang="en-US" sz="1200" kern="1200" dirty="0">
                <a:solidFill>
                  <a:schemeClr val="tx1"/>
                </a:solidFill>
                <a:effectLst/>
                <a:latin typeface="+mn-lt"/>
                <a:ea typeface="+mn-ea"/>
                <a:cs typeface="+mn-cs"/>
              </a:rPr>
              <a:t> During this phase, teams collaborate and determine which ideas have the most potential given the available time, tools, and materials. Explore these ideas in further detail. Create sketches of ideas. Determine materials to be used. Create working drawings so the selected idea can be built. </a:t>
            </a:r>
            <a:endParaRPr lang="en-US" sz="1100" i="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Build:</a:t>
            </a:r>
            <a:r>
              <a:rPr lang="en-US" sz="1200" kern="1200" dirty="0">
                <a:solidFill>
                  <a:schemeClr val="tx1"/>
                </a:solidFill>
                <a:effectLst/>
                <a:latin typeface="+mn-lt"/>
                <a:ea typeface="+mn-ea"/>
                <a:cs typeface="+mn-cs"/>
              </a:rPr>
              <a:t> Make a model or </a:t>
            </a:r>
            <a:r>
              <a:rPr lang="en-US" sz="1200" b="1" kern="1200" dirty="0">
                <a:solidFill>
                  <a:schemeClr val="tx1"/>
                </a:solidFill>
                <a:effectLst/>
                <a:latin typeface="+mn-lt"/>
                <a:ea typeface="+mn-ea"/>
                <a:cs typeface="+mn-cs"/>
              </a:rPr>
              <a:t>prototype</a:t>
            </a:r>
            <a:r>
              <a:rPr lang="en-US" sz="1200" kern="1200" dirty="0">
                <a:solidFill>
                  <a:schemeClr val="tx1"/>
                </a:solidFill>
                <a:effectLst/>
                <a:latin typeface="+mn-lt"/>
                <a:ea typeface="+mn-ea"/>
                <a:cs typeface="+mn-cs"/>
              </a:rPr>
              <a:t> of the proposed design using the available materials. </a:t>
            </a:r>
            <a:endParaRPr lang="en-US" sz="1100" i="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Test and Evaluate:</a:t>
            </a:r>
            <a:r>
              <a:rPr lang="en-US" sz="1200" kern="1200" dirty="0">
                <a:solidFill>
                  <a:schemeClr val="tx1"/>
                </a:solidFill>
                <a:effectLst/>
                <a:latin typeface="+mn-lt"/>
                <a:ea typeface="+mn-ea"/>
                <a:cs typeface="+mn-cs"/>
              </a:rPr>
              <a:t> Test the model in a controlled and working environment to see if it produces the desired outcome. Gather data on the performance of the model. Check the results to determine if the model solved the problem. Identify areas of concern and shortcomings. Determine any changes to be made. </a:t>
            </a:r>
            <a:endParaRPr lang="en-US" sz="1100" i="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Rebuild:</a:t>
            </a:r>
            <a:r>
              <a:rPr lang="en-US" sz="1200" kern="1200" dirty="0">
                <a:solidFill>
                  <a:schemeClr val="tx1"/>
                </a:solidFill>
                <a:effectLst/>
                <a:latin typeface="+mn-lt"/>
                <a:ea typeface="+mn-ea"/>
                <a:cs typeface="+mn-cs"/>
              </a:rPr>
              <a:t> Perfect the working prototype. Make any necessary changes to the design based on testing and evaluation. </a:t>
            </a:r>
            <a:endParaRPr lang="en-US" sz="1100" i="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Share the Solution:</a:t>
            </a:r>
            <a:r>
              <a:rPr lang="en-US" sz="1200" kern="1200" dirty="0">
                <a:solidFill>
                  <a:schemeClr val="tx1"/>
                </a:solidFill>
                <a:effectLst/>
                <a:latin typeface="+mn-lt"/>
                <a:ea typeface="+mn-ea"/>
                <a:cs typeface="+mn-cs"/>
              </a:rPr>
              <a:t> Answer the following questions: What’s the best feature of the design? What different steps were taken to get the project to work? What modifications were made? Should this prototype be recommended for “market testing” and manufacturing?</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C4ECC0-D467-B247-B5DA-B277B97DC706}" type="slidenum">
              <a:rPr lang="en-US" smtClean="0"/>
              <a:t>9</a:t>
            </a:fld>
            <a:endParaRPr lang="en-US" dirty="0"/>
          </a:p>
        </p:txBody>
      </p:sp>
    </p:spTree>
    <p:extLst>
      <p:ext uri="{BB962C8B-B14F-4D97-AF65-F5344CB8AC3E}">
        <p14:creationId xmlns:p14="http://schemas.microsoft.com/office/powerpoint/2010/main" val="1562494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615"/>
            <a:ext cx="12192000" cy="6854769"/>
          </a:xfrm>
          <a:prstGeom prst="rect">
            <a:avLst/>
          </a:prstGeom>
        </p:spPr>
      </p:pic>
      <p:sp>
        <p:nvSpPr>
          <p:cNvPr id="2" name="Title 1"/>
          <p:cNvSpPr>
            <a:spLocks noGrp="1"/>
          </p:cNvSpPr>
          <p:nvPr>
            <p:ph type="ctrTitle"/>
          </p:nvPr>
        </p:nvSpPr>
        <p:spPr>
          <a:xfrm>
            <a:off x="1524000" y="1122363"/>
            <a:ext cx="9144000" cy="2387600"/>
          </a:xfrm>
        </p:spPr>
        <p:txBody>
          <a:bodyPr anchor="b">
            <a:normAutofit/>
          </a:bodyPr>
          <a:lstStyle>
            <a:lvl1pPr algn="l">
              <a:defRPr sz="6000">
                <a:solidFill>
                  <a:srgbClr val="FFF10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Arial Rounded MT Bold" charset="0"/>
                <a:ea typeface="Arial Rounded MT Bold" charset="0"/>
                <a:cs typeface="Arial Rounded MT 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01904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615"/>
            <a:ext cx="12192000" cy="6854769"/>
          </a:xfrm>
          <a:prstGeom prst="rect">
            <a:avLst/>
          </a:prstGeom>
        </p:spPr>
      </p:pic>
      <p:sp>
        <p:nvSpPr>
          <p:cNvPr id="2" name="Title 1"/>
          <p:cNvSpPr>
            <a:spLocks noGrp="1"/>
          </p:cNvSpPr>
          <p:nvPr>
            <p:ph type="title"/>
          </p:nvPr>
        </p:nvSpPr>
        <p:spPr/>
        <p:txBody>
          <a:bodyPr/>
          <a:lstStyle>
            <a:lvl1pPr>
              <a:defRPr>
                <a:solidFill>
                  <a:srgbClr val="D0181F"/>
                </a:solidFill>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b="0"/>
            </a:lvl1pPr>
            <a:lvl2pPr>
              <a:lnSpc>
                <a:spcPct val="100000"/>
              </a:lnSpc>
              <a:defRPr/>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6" name="TextBox 5"/>
          <p:cNvSpPr txBox="1"/>
          <p:nvPr userDrawn="1"/>
        </p:nvSpPr>
        <p:spPr>
          <a:xfrm>
            <a:off x="10725912" y="6409944"/>
            <a:ext cx="1335024" cy="246221"/>
          </a:xfrm>
          <a:prstGeom prst="rect">
            <a:avLst/>
          </a:prstGeom>
          <a:noFill/>
        </p:spPr>
        <p:txBody>
          <a:bodyPr wrap="square" rtlCol="0">
            <a:spAutoFit/>
          </a:bodyPr>
          <a:lstStyle/>
          <a:p>
            <a:pPr algn="r"/>
            <a:fld id="{F4523A34-8CBF-B14D-AF83-4AD836958FE0}" type="slidenum">
              <a:rPr lang="en-US" sz="1000" smtClean="0"/>
              <a:pPr algn="r"/>
              <a:t>‹#›</a:t>
            </a:fld>
            <a:endParaRPr lang="en-US" sz="1000" dirty="0"/>
          </a:p>
        </p:txBody>
      </p:sp>
    </p:spTree>
    <p:extLst>
      <p:ext uri="{BB962C8B-B14F-4D97-AF65-F5344CB8AC3E}">
        <p14:creationId xmlns:p14="http://schemas.microsoft.com/office/powerpoint/2010/main" val="1202366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615"/>
            <a:ext cx="12192000" cy="6854769"/>
          </a:xfrm>
          <a:prstGeom prst="rect">
            <a:avLst/>
          </a:prstGeom>
        </p:spPr>
      </p:pic>
      <p:sp>
        <p:nvSpPr>
          <p:cNvPr id="2" name="Title 1"/>
          <p:cNvSpPr>
            <a:spLocks noGrp="1"/>
          </p:cNvSpPr>
          <p:nvPr>
            <p:ph type="title"/>
          </p:nvPr>
        </p:nvSpPr>
        <p:spPr>
          <a:xfrm>
            <a:off x="831850" y="1709738"/>
            <a:ext cx="10515600" cy="2852737"/>
          </a:xfrm>
        </p:spPr>
        <p:txBody>
          <a:bodyPr anchor="b">
            <a:normAutofit/>
          </a:bodyPr>
          <a:lstStyle>
            <a:lvl1pPr>
              <a:defRPr sz="4800">
                <a:solidFill>
                  <a:srgbClr val="FFF10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Arial Rounded MT Bold" charset="0"/>
                <a:ea typeface="Arial Rounded MT Bold" charset="0"/>
                <a:cs typeface="Arial Rounded MT Bold"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TextBox 5"/>
          <p:cNvSpPr txBox="1"/>
          <p:nvPr userDrawn="1"/>
        </p:nvSpPr>
        <p:spPr>
          <a:xfrm>
            <a:off x="10725912" y="6409944"/>
            <a:ext cx="1335024" cy="246221"/>
          </a:xfrm>
          <a:prstGeom prst="rect">
            <a:avLst/>
          </a:prstGeom>
          <a:noFill/>
        </p:spPr>
        <p:txBody>
          <a:bodyPr wrap="square" rtlCol="0">
            <a:spAutoFit/>
          </a:bodyPr>
          <a:lstStyle/>
          <a:p>
            <a:pPr algn="r"/>
            <a:fld id="{F4523A34-8CBF-B14D-AF83-4AD836958FE0}" type="slidenum">
              <a:rPr lang="en-US" sz="1000" smtClean="0"/>
              <a:pPr algn="r"/>
              <a:t>‹#›</a:t>
            </a:fld>
            <a:endParaRPr lang="en-US" sz="1000" dirty="0"/>
          </a:p>
        </p:txBody>
      </p:sp>
    </p:spTree>
    <p:extLst>
      <p:ext uri="{BB962C8B-B14F-4D97-AF65-F5344CB8AC3E}">
        <p14:creationId xmlns:p14="http://schemas.microsoft.com/office/powerpoint/2010/main" val="197213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615"/>
            <a:ext cx="12192000" cy="6854769"/>
          </a:xfrm>
          <a:prstGeom prst="rect">
            <a:avLst/>
          </a:prstGeom>
        </p:spPr>
      </p:pic>
      <p:sp>
        <p:nvSpPr>
          <p:cNvPr id="2" name="Title 1"/>
          <p:cNvSpPr>
            <a:spLocks noGrp="1"/>
          </p:cNvSpPr>
          <p:nvPr>
            <p:ph type="title"/>
          </p:nvPr>
        </p:nvSpPr>
        <p:spPr/>
        <p:txBody>
          <a:bodyPr/>
          <a:lstStyle>
            <a:lvl1pPr>
              <a:defRPr>
                <a:solidFill>
                  <a:srgbClr val="D0181F"/>
                </a:solidFill>
              </a:defRPr>
            </a:lvl1pPr>
          </a:lstStyle>
          <a:p>
            <a:r>
              <a:rPr lang="en-US" dirty="0"/>
              <a:t>Click to edit Master title style</a:t>
            </a:r>
          </a:p>
        </p:txBody>
      </p:sp>
      <p:sp>
        <p:nvSpPr>
          <p:cNvPr id="3" name="Content Placeholder 2"/>
          <p:cNvSpPr>
            <a:spLocks noGrp="1"/>
          </p:cNvSpPr>
          <p:nvPr>
            <p:ph sz="half" idx="1"/>
          </p:nvPr>
        </p:nvSpPr>
        <p:spPr>
          <a:xfrm>
            <a:off x="1049955" y="1992429"/>
            <a:ext cx="4917708" cy="4004111"/>
          </a:xfrm>
        </p:spPr>
        <p:txBody>
          <a:bodyPr/>
          <a:lstStyle>
            <a:lvl1pPr>
              <a:defRPr b="0"/>
            </a:lvl1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17255" y="1992429"/>
            <a:ext cx="5067301" cy="4004111"/>
          </a:xfrm>
        </p:spPr>
        <p:txBody>
          <a:bodyPr/>
          <a:lstStyle>
            <a:lvl1pPr>
              <a:defRPr b="0"/>
            </a:lvl1pPr>
          </a:lstStyle>
          <a:p>
            <a:pPr lvl="0"/>
            <a:r>
              <a:rPr lang="en-US" dirty="0"/>
              <a:t>Click to edit Master text styles</a:t>
            </a:r>
          </a:p>
          <a:p>
            <a:pPr lvl="1"/>
            <a:r>
              <a:rPr lang="en-US" dirty="0"/>
              <a:t>Second level</a:t>
            </a:r>
          </a:p>
        </p:txBody>
      </p:sp>
      <p:sp>
        <p:nvSpPr>
          <p:cNvPr id="7" name="TextBox 6"/>
          <p:cNvSpPr txBox="1"/>
          <p:nvPr userDrawn="1"/>
        </p:nvSpPr>
        <p:spPr>
          <a:xfrm>
            <a:off x="10725912" y="6409944"/>
            <a:ext cx="1335024" cy="246221"/>
          </a:xfrm>
          <a:prstGeom prst="rect">
            <a:avLst/>
          </a:prstGeom>
          <a:noFill/>
        </p:spPr>
        <p:txBody>
          <a:bodyPr wrap="square" rtlCol="0">
            <a:spAutoFit/>
          </a:bodyPr>
          <a:lstStyle/>
          <a:p>
            <a:pPr algn="r"/>
            <a:fld id="{F4523A34-8CBF-B14D-AF83-4AD836958FE0}" type="slidenum">
              <a:rPr lang="en-US" sz="1000" smtClean="0"/>
              <a:pPr algn="r"/>
              <a:t>‹#›</a:t>
            </a:fld>
            <a:endParaRPr lang="en-US" sz="1000" dirty="0"/>
          </a:p>
        </p:txBody>
      </p:sp>
    </p:spTree>
    <p:extLst>
      <p:ext uri="{BB962C8B-B14F-4D97-AF65-F5344CB8AC3E}">
        <p14:creationId xmlns:p14="http://schemas.microsoft.com/office/powerpoint/2010/main" val="606834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Box 3"/>
          <p:cNvSpPr txBox="1"/>
          <p:nvPr userDrawn="1"/>
        </p:nvSpPr>
        <p:spPr>
          <a:xfrm>
            <a:off x="10725912" y="6409944"/>
            <a:ext cx="1335024" cy="246221"/>
          </a:xfrm>
          <a:prstGeom prst="rect">
            <a:avLst/>
          </a:prstGeom>
          <a:noFill/>
        </p:spPr>
        <p:txBody>
          <a:bodyPr wrap="square" rtlCol="0">
            <a:spAutoFit/>
          </a:bodyPr>
          <a:lstStyle/>
          <a:p>
            <a:pPr algn="r"/>
            <a:fld id="{F4523A34-8CBF-B14D-AF83-4AD836958FE0}" type="slidenum">
              <a:rPr lang="en-US" sz="1000" smtClean="0"/>
              <a:pPr algn="r"/>
              <a:t>‹#›</a:t>
            </a:fld>
            <a:endParaRPr lang="en-US" sz="1000" dirty="0"/>
          </a:p>
        </p:txBody>
      </p:sp>
      <p:pic>
        <p:nvPicPr>
          <p:cNvPr id="2" name="Picture 1"/>
          <p:cNvPicPr>
            <a:picLocks noChangeAspect="1"/>
          </p:cNvPicPr>
          <p:nvPr userDrawn="1"/>
        </p:nvPicPr>
        <p:blipFill>
          <a:blip r:embed="rId2"/>
          <a:stretch>
            <a:fillRect/>
          </a:stretch>
        </p:blipFill>
        <p:spPr>
          <a:xfrm>
            <a:off x="0" y="1615"/>
            <a:ext cx="12192000" cy="6854769"/>
          </a:xfrm>
          <a:prstGeom prst="rect">
            <a:avLst/>
          </a:prstGeom>
        </p:spPr>
      </p:pic>
    </p:spTree>
    <p:extLst>
      <p:ext uri="{BB962C8B-B14F-4D97-AF65-F5344CB8AC3E}">
        <p14:creationId xmlns:p14="http://schemas.microsoft.com/office/powerpoint/2010/main" val="701726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9955" y="961891"/>
            <a:ext cx="10134601" cy="9150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49955" y="2002055"/>
            <a:ext cx="10134601" cy="38404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47561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l" defTabSz="914400" rtl="0" eaLnBrk="1" latinLnBrk="0" hangingPunct="1">
        <a:lnSpc>
          <a:spcPct val="90000"/>
        </a:lnSpc>
        <a:spcBef>
          <a:spcPct val="0"/>
        </a:spcBef>
        <a:buNone/>
        <a:defRPr sz="3600" kern="1200">
          <a:solidFill>
            <a:schemeClr val="tx1"/>
          </a:solidFill>
          <a:latin typeface="Arial Rounded MT Bold" charset="0"/>
          <a:ea typeface="Arial Rounded MT Bold" charset="0"/>
          <a:cs typeface="Arial Rounded MT Bold"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1" i="0" kern="1200">
          <a:solidFill>
            <a:schemeClr val="tx1"/>
          </a:solidFill>
          <a:latin typeface="Calibri" charset="0"/>
          <a:ea typeface="Calibri" charset="0"/>
          <a:cs typeface="Calibri"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Calibri" charset="0"/>
          <a:ea typeface="Calibri" charset="0"/>
          <a:cs typeface="Calibri"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0qRXyCQHk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youtube.com/watch?v=jLud5XYfY_c"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HeNBef3IQEI"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700" b="1" dirty="0"/>
              <a:t>Egg Drop Challenge</a:t>
            </a:r>
            <a:br>
              <a:rPr lang="en-US" dirty="0"/>
            </a:br>
            <a:br>
              <a:rPr lang="en-US" dirty="0"/>
            </a:br>
            <a:r>
              <a:rPr lang="en-US" sz="2400" dirty="0"/>
              <a:t>STEM</a:t>
            </a:r>
            <a:r>
              <a:rPr lang="en-US" sz="2400" baseline="30000" dirty="0"/>
              <a:t>2</a:t>
            </a:r>
            <a:r>
              <a:rPr lang="en-US" sz="2400" dirty="0"/>
              <a:t>D Topics: Design and Manufacturing</a:t>
            </a:r>
            <a:endParaRPr lang="en-US" dirty="0"/>
          </a:p>
        </p:txBody>
      </p:sp>
      <p:sp>
        <p:nvSpPr>
          <p:cNvPr id="3" name="Subtitle 2"/>
          <p:cNvSpPr>
            <a:spLocks noGrp="1"/>
          </p:cNvSpPr>
          <p:nvPr>
            <p:ph type="subTitle" idx="1"/>
          </p:nvPr>
        </p:nvSpPr>
        <p:spPr>
          <a:xfrm>
            <a:off x="1524000" y="4729380"/>
            <a:ext cx="9144000" cy="1655762"/>
          </a:xfrm>
        </p:spPr>
        <p:txBody>
          <a:bodyPr/>
          <a:lstStyle/>
          <a:p>
            <a:pPr algn="l"/>
            <a:r>
              <a:rPr lang="en-US" dirty="0"/>
              <a:t>[Presenter Name]</a:t>
            </a:r>
          </a:p>
          <a:p>
            <a:pPr algn="l"/>
            <a:r>
              <a:rPr lang="en-US" dirty="0"/>
              <a:t>[Presenter Organization]</a:t>
            </a:r>
          </a:p>
          <a:p>
            <a:pPr algn="l"/>
            <a:r>
              <a:rPr lang="en-US" dirty="0"/>
              <a:t>[Date]</a:t>
            </a:r>
          </a:p>
        </p:txBody>
      </p:sp>
    </p:spTree>
    <p:extLst>
      <p:ext uri="{BB962C8B-B14F-4D97-AF65-F5344CB8AC3E}">
        <p14:creationId xmlns:p14="http://schemas.microsoft.com/office/powerpoint/2010/main" val="1266353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Manufacturing</a:t>
            </a:r>
          </a:p>
        </p:txBody>
      </p:sp>
      <p:sp>
        <p:nvSpPr>
          <p:cNvPr id="5" name="Content Placeholder 4">
            <a:extLst>
              <a:ext uri="{FF2B5EF4-FFF2-40B4-BE49-F238E27FC236}">
                <a16:creationId xmlns:a16="http://schemas.microsoft.com/office/drawing/2014/main" id="{D848F5C0-F207-814A-84E6-F0347E2DC977}"/>
              </a:ext>
            </a:extLst>
          </p:cNvPr>
          <p:cNvSpPr>
            <a:spLocks noGrp="1"/>
          </p:cNvSpPr>
          <p:nvPr>
            <p:ph idx="1"/>
          </p:nvPr>
        </p:nvSpPr>
        <p:spPr/>
        <p:txBody>
          <a:bodyPr>
            <a:normAutofit/>
          </a:bodyPr>
          <a:lstStyle/>
          <a:p>
            <a:pPr marL="0" indent="0">
              <a:buNone/>
            </a:pPr>
            <a:r>
              <a:rPr lang="en-US" dirty="0"/>
              <a:t>Creating something from raw materials, by hand or by machinery.</a:t>
            </a:r>
          </a:p>
          <a:p>
            <a:endParaRPr lang="en-US" dirty="0"/>
          </a:p>
          <a:p>
            <a:r>
              <a:rPr lang="en-US" dirty="0"/>
              <a:t>Video: Manufacturing Contact Lenses (Johnson &amp; Johnson) </a:t>
            </a:r>
          </a:p>
          <a:p>
            <a:pPr marL="239713" lvl="1" indent="0">
              <a:buNone/>
            </a:pPr>
            <a:r>
              <a:rPr lang="en-US" dirty="0">
                <a:hlinkClick r:id="rId3"/>
              </a:rPr>
              <a:t>https://www.youtube.com/watch?v=0qRXyCQHkoM</a:t>
            </a:r>
            <a:endParaRPr lang="en-US" dirty="0"/>
          </a:p>
          <a:p>
            <a:endParaRPr lang="en-US" dirty="0">
              <a:hlinkClick r:id="rId4"/>
            </a:endParaRPr>
          </a:p>
          <a:p>
            <a:r>
              <a:rPr lang="en-US" dirty="0"/>
              <a:t>Video: Inside Ford’s Moving Assembly Line </a:t>
            </a:r>
            <a:r>
              <a:rPr lang="en-US" sz="2400" dirty="0">
                <a:hlinkClick r:id="rId4"/>
              </a:rPr>
              <a:t>https://www.youtube.com/watch?v=jLud5XYfY_c</a:t>
            </a:r>
            <a:endParaRPr lang="en-US" sz="2400" dirty="0"/>
          </a:p>
          <a:p>
            <a:endParaRPr lang="en-US" dirty="0"/>
          </a:p>
        </p:txBody>
      </p:sp>
    </p:spTree>
    <p:extLst>
      <p:ext uri="{BB962C8B-B14F-4D97-AF65-F5344CB8AC3E}">
        <p14:creationId xmlns:p14="http://schemas.microsoft.com/office/powerpoint/2010/main" val="1805627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89484"/>
            <a:ext cx="12192000" cy="679032"/>
          </a:xfrm>
        </p:spPr>
        <p:txBody>
          <a:bodyPr>
            <a:normAutofit fontScale="90000"/>
          </a:bodyPr>
          <a:lstStyle/>
          <a:p>
            <a:pPr algn="ctr"/>
            <a:r>
              <a:rPr lang="en-US" dirty="0"/>
              <a:t>Questions?</a:t>
            </a:r>
          </a:p>
        </p:txBody>
      </p:sp>
    </p:spTree>
    <p:extLst>
      <p:ext uri="{BB962C8B-B14F-4D97-AF65-F5344CB8AC3E}">
        <p14:creationId xmlns:p14="http://schemas.microsoft.com/office/powerpoint/2010/main" val="4172056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Science Concepts</a:t>
            </a:r>
          </a:p>
        </p:txBody>
      </p:sp>
      <p:sp>
        <p:nvSpPr>
          <p:cNvPr id="3" name="Content Placeholder 2"/>
          <p:cNvSpPr>
            <a:spLocks noGrp="1"/>
          </p:cNvSpPr>
          <p:nvPr>
            <p:ph idx="1"/>
          </p:nvPr>
        </p:nvSpPr>
        <p:spPr>
          <a:xfrm>
            <a:off x="1049955" y="1876926"/>
            <a:ext cx="10134601" cy="4243319"/>
          </a:xfrm>
        </p:spPr>
        <p:txBody>
          <a:bodyPr>
            <a:normAutofit/>
          </a:bodyPr>
          <a:lstStyle/>
          <a:p>
            <a:pPr marL="0" indent="0">
              <a:buNone/>
            </a:pPr>
            <a:endParaRPr lang="en-US" b="1" dirty="0">
              <a:hlinkClick r:id="rId3"/>
            </a:endParaRPr>
          </a:p>
          <a:p>
            <a:r>
              <a:rPr lang="en-US" dirty="0"/>
              <a:t>Video: The Science Behind Egg Drop Experiments</a:t>
            </a:r>
          </a:p>
          <a:p>
            <a:pPr marL="239713" lvl="1" indent="0">
              <a:buNone/>
            </a:pPr>
            <a:r>
              <a:rPr lang="en-US" b="1" dirty="0">
                <a:hlinkClick r:id="rId3"/>
              </a:rPr>
              <a:t>https://www.youtube.com/watch?v=HeNBef3IQEI</a:t>
            </a:r>
            <a:endParaRPr lang="en-US" b="1" dirty="0"/>
          </a:p>
          <a:p>
            <a:pPr marL="0" indent="0">
              <a:buNone/>
            </a:pPr>
            <a:endParaRPr lang="en-US" b="1" dirty="0"/>
          </a:p>
        </p:txBody>
      </p:sp>
    </p:spTree>
    <p:extLst>
      <p:ext uri="{BB962C8B-B14F-4D97-AF65-F5344CB8AC3E}">
        <p14:creationId xmlns:p14="http://schemas.microsoft.com/office/powerpoint/2010/main" val="1014575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532" y="0"/>
            <a:ext cx="10515600" cy="2852737"/>
          </a:xfrm>
        </p:spPr>
        <p:txBody>
          <a:bodyPr/>
          <a:lstStyle/>
          <a:p>
            <a:r>
              <a:rPr lang="en-US" dirty="0"/>
              <a:t>The Egg Drop Challenge</a:t>
            </a:r>
          </a:p>
        </p:txBody>
      </p:sp>
      <p:pic>
        <p:nvPicPr>
          <p:cNvPr id="6" name="Picture 5">
            <a:extLst>
              <a:ext uri="{FF2B5EF4-FFF2-40B4-BE49-F238E27FC236}">
                <a16:creationId xmlns:a16="http://schemas.microsoft.com/office/drawing/2014/main" id="{3616088D-26CA-9B40-8EBB-198660F23D8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0541607">
            <a:off x="8786407" y="1793170"/>
            <a:ext cx="3596705" cy="7577963"/>
          </a:xfrm>
          <a:prstGeom prst="rect">
            <a:avLst/>
          </a:prstGeom>
        </p:spPr>
      </p:pic>
    </p:spTree>
    <p:extLst>
      <p:ext uri="{BB962C8B-B14F-4D97-AF65-F5344CB8AC3E}">
        <p14:creationId xmlns:p14="http://schemas.microsoft.com/office/powerpoint/2010/main" val="3953562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955" y="960120"/>
            <a:ext cx="10134601" cy="915035"/>
          </a:xfrm>
        </p:spPr>
        <p:txBody>
          <a:bodyPr/>
          <a:lstStyle/>
          <a:p>
            <a:r>
              <a:rPr lang="en-US" dirty="0"/>
              <a:t>The Rules</a:t>
            </a:r>
          </a:p>
        </p:txBody>
      </p:sp>
      <p:sp>
        <p:nvSpPr>
          <p:cNvPr id="3" name="Content Placeholder 2"/>
          <p:cNvSpPr>
            <a:spLocks noGrp="1"/>
          </p:cNvSpPr>
          <p:nvPr>
            <p:ph idx="1"/>
          </p:nvPr>
        </p:nvSpPr>
        <p:spPr>
          <a:xfrm>
            <a:off x="1164255" y="1876926"/>
            <a:ext cx="9905999" cy="4145281"/>
          </a:xfrm>
        </p:spPr>
        <p:txBody>
          <a:bodyPr>
            <a:normAutofit fontScale="77500" lnSpcReduction="20000"/>
          </a:bodyPr>
          <a:lstStyle/>
          <a:p>
            <a:r>
              <a:rPr lang="en-US" dirty="0"/>
              <a:t>Work as a team.</a:t>
            </a:r>
          </a:p>
          <a:p>
            <a:r>
              <a:rPr lang="en-US" dirty="0"/>
              <a:t>Build a device that can safely deliver an egg from a height of 10 ft. (3 meters) using the </a:t>
            </a:r>
            <a:r>
              <a:rPr lang="en-US" u="sng" dirty="0"/>
              <a:t>LEAST</a:t>
            </a:r>
            <a:r>
              <a:rPr lang="en-US" dirty="0"/>
              <a:t> costly materials.</a:t>
            </a:r>
          </a:p>
          <a:p>
            <a:r>
              <a:rPr lang="en-US" u="sng" dirty="0"/>
              <a:t>ONLY</a:t>
            </a:r>
            <a:r>
              <a:rPr lang="en-US" dirty="0"/>
              <a:t> the materials provided can be utilized:</a:t>
            </a:r>
          </a:p>
          <a:p>
            <a:pPr lvl="1"/>
            <a:r>
              <a:rPr lang="en-US" dirty="0"/>
              <a:t>Each of the materials is allocated a cost. </a:t>
            </a:r>
          </a:p>
          <a:p>
            <a:pPr lvl="1"/>
            <a:r>
              <a:rPr lang="en-US" dirty="0"/>
              <a:t>Teams can purchase as many of the materials as needed.</a:t>
            </a:r>
          </a:p>
          <a:p>
            <a:pPr lvl="1"/>
            <a:r>
              <a:rPr lang="en-US" dirty="0"/>
              <a:t>Keep track of the total cost (including materials purchased but not used) using the </a:t>
            </a:r>
            <a:r>
              <a:rPr lang="en-US" b="1" dirty="0"/>
              <a:t>Student Handout: Material Cost Form</a:t>
            </a:r>
            <a:r>
              <a:rPr lang="en-US" dirty="0"/>
              <a:t>.  </a:t>
            </a:r>
            <a:endParaRPr lang="en-US" sz="2000" dirty="0"/>
          </a:p>
          <a:p>
            <a:r>
              <a:rPr lang="en-US" dirty="0"/>
              <a:t>Only 1 (final) design will be tested per team.</a:t>
            </a:r>
          </a:p>
          <a:p>
            <a:endParaRPr lang="en-US" dirty="0"/>
          </a:p>
          <a:p>
            <a:pPr marL="0" indent="0">
              <a:buNone/>
            </a:pPr>
            <a:r>
              <a:rPr lang="en-US" b="1" dirty="0"/>
              <a:t>THE WINNING TEAM = Lowest cost device that protects the egg from any cracks or breaks from a 10 ft. drop.</a:t>
            </a:r>
          </a:p>
        </p:txBody>
      </p:sp>
    </p:spTree>
    <p:extLst>
      <p:ext uri="{BB962C8B-B14F-4D97-AF65-F5344CB8AC3E}">
        <p14:creationId xmlns:p14="http://schemas.microsoft.com/office/powerpoint/2010/main" val="565611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99067" y="2219432"/>
            <a:ext cx="2085349" cy="1173009"/>
          </a:xfrm>
          <a:prstGeom prst="rect">
            <a:avLst/>
          </a:prstGeom>
        </p:spPr>
      </p:pic>
      <p:pic>
        <p:nvPicPr>
          <p:cNvPr id="6" name="Picture 5"/>
          <p:cNvPicPr>
            <a:picLocks noChangeAspect="1"/>
          </p:cNvPicPr>
          <p:nvPr/>
        </p:nvPicPr>
        <p:blipFill>
          <a:blip r:embed="rId4"/>
          <a:stretch>
            <a:fillRect/>
          </a:stretch>
        </p:blipFill>
        <p:spPr>
          <a:xfrm>
            <a:off x="4108295" y="1619128"/>
            <a:ext cx="1109905" cy="1809900"/>
          </a:xfrm>
          <a:prstGeom prst="rect">
            <a:avLst/>
          </a:prstGeom>
        </p:spPr>
      </p:pic>
      <p:pic>
        <p:nvPicPr>
          <p:cNvPr id="7" name="Picture 6"/>
          <p:cNvPicPr>
            <a:picLocks noChangeAspect="1"/>
          </p:cNvPicPr>
          <p:nvPr/>
        </p:nvPicPr>
        <p:blipFill rotWithShape="1">
          <a:blip r:embed="rId5"/>
          <a:srcRect b="17551"/>
          <a:stretch/>
        </p:blipFill>
        <p:spPr>
          <a:xfrm>
            <a:off x="9196943" y="1694554"/>
            <a:ext cx="2103654" cy="1734446"/>
          </a:xfrm>
          <a:prstGeom prst="rect">
            <a:avLst/>
          </a:prstGeom>
        </p:spPr>
      </p:pic>
      <p:pic>
        <p:nvPicPr>
          <p:cNvPr id="8" name="Picture 7"/>
          <p:cNvPicPr>
            <a:picLocks noChangeAspect="1"/>
          </p:cNvPicPr>
          <p:nvPr/>
        </p:nvPicPr>
        <p:blipFill>
          <a:blip r:embed="rId6"/>
          <a:stretch>
            <a:fillRect/>
          </a:stretch>
        </p:blipFill>
        <p:spPr>
          <a:xfrm>
            <a:off x="6326402" y="2219432"/>
            <a:ext cx="2300902" cy="1173009"/>
          </a:xfrm>
          <a:prstGeom prst="rect">
            <a:avLst/>
          </a:prstGeom>
        </p:spPr>
      </p:pic>
      <p:pic>
        <p:nvPicPr>
          <p:cNvPr id="12" name="Picture 11"/>
          <p:cNvPicPr>
            <a:picLocks noChangeAspect="1"/>
          </p:cNvPicPr>
          <p:nvPr/>
        </p:nvPicPr>
        <p:blipFill>
          <a:blip r:embed="rId7"/>
          <a:stretch>
            <a:fillRect/>
          </a:stretch>
        </p:blipFill>
        <p:spPr>
          <a:xfrm>
            <a:off x="6741877" y="4079339"/>
            <a:ext cx="1469952" cy="1297740"/>
          </a:xfrm>
          <a:prstGeom prst="rect">
            <a:avLst/>
          </a:prstGeom>
        </p:spPr>
      </p:pic>
      <p:sp>
        <p:nvSpPr>
          <p:cNvPr id="13" name="Content Placeholder 2"/>
          <p:cNvSpPr>
            <a:spLocks noGrp="1"/>
          </p:cNvSpPr>
          <p:nvPr>
            <p:ph idx="1"/>
          </p:nvPr>
        </p:nvSpPr>
        <p:spPr>
          <a:xfrm>
            <a:off x="962334" y="3391977"/>
            <a:ext cx="2558814" cy="375631"/>
          </a:xfrm>
        </p:spPr>
        <p:txBody>
          <a:bodyPr>
            <a:noAutofit/>
          </a:bodyPr>
          <a:lstStyle/>
          <a:p>
            <a:pPr marL="7938" lvl="1" indent="0">
              <a:buNone/>
            </a:pPr>
            <a:r>
              <a:rPr lang="en-US" sz="2000" i="1" dirty="0"/>
              <a:t>Cotton Balls – $1 each</a:t>
            </a:r>
          </a:p>
          <a:p>
            <a:pPr marL="0" indent="0">
              <a:buNone/>
            </a:pPr>
            <a:endParaRPr lang="en-US" sz="2000" dirty="0"/>
          </a:p>
          <a:p>
            <a:endParaRPr lang="en-US" sz="2000" dirty="0"/>
          </a:p>
        </p:txBody>
      </p:sp>
      <p:sp>
        <p:nvSpPr>
          <p:cNvPr id="14" name="Content Placeholder 2"/>
          <p:cNvSpPr txBox="1">
            <a:spLocks/>
          </p:cNvSpPr>
          <p:nvPr/>
        </p:nvSpPr>
        <p:spPr>
          <a:xfrm>
            <a:off x="6109847" y="3392441"/>
            <a:ext cx="2734012" cy="67938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7938" lvl="1" indent="0">
              <a:buFont typeface="Arial" panose="020B0604020202020204" pitchFamily="34" charset="0"/>
              <a:buNone/>
            </a:pPr>
            <a:r>
              <a:rPr lang="en-US" i="1" dirty="0"/>
              <a:t>Marshmallows - $2 each</a:t>
            </a:r>
          </a:p>
          <a:p>
            <a:pPr marL="0" indent="0">
              <a:buFont typeface="Arial" panose="020B0604020202020204" pitchFamily="34" charset="0"/>
              <a:buNone/>
            </a:pPr>
            <a:endParaRPr lang="en-US" sz="2000" dirty="0"/>
          </a:p>
          <a:p>
            <a:endParaRPr lang="en-US" sz="2000" dirty="0"/>
          </a:p>
        </p:txBody>
      </p:sp>
      <p:sp>
        <p:nvSpPr>
          <p:cNvPr id="15" name="Content Placeholder 2"/>
          <p:cNvSpPr txBox="1">
            <a:spLocks/>
          </p:cNvSpPr>
          <p:nvPr/>
        </p:nvSpPr>
        <p:spPr>
          <a:xfrm>
            <a:off x="9262181" y="3392441"/>
            <a:ext cx="1973179" cy="67938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7938" lvl="1" indent="0">
              <a:buFont typeface="Arial" panose="020B0604020202020204" pitchFamily="34" charset="0"/>
              <a:buNone/>
            </a:pPr>
            <a:r>
              <a:rPr lang="en-US" i="1" dirty="0"/>
              <a:t>Sponge - $5 each</a:t>
            </a:r>
          </a:p>
          <a:p>
            <a:pPr marL="0" indent="0">
              <a:buFont typeface="Arial" panose="020B0604020202020204" pitchFamily="34" charset="0"/>
              <a:buNone/>
            </a:pPr>
            <a:endParaRPr lang="en-US" sz="2000" dirty="0"/>
          </a:p>
          <a:p>
            <a:endParaRPr lang="en-US" sz="2000" dirty="0"/>
          </a:p>
        </p:txBody>
      </p:sp>
      <p:sp>
        <p:nvSpPr>
          <p:cNvPr id="16" name="Content Placeholder 2"/>
          <p:cNvSpPr txBox="1">
            <a:spLocks/>
          </p:cNvSpPr>
          <p:nvPr/>
        </p:nvSpPr>
        <p:spPr>
          <a:xfrm>
            <a:off x="3657932" y="3392441"/>
            <a:ext cx="2010631" cy="37487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7938" lvl="1" indent="0">
              <a:buFont typeface="Arial" panose="020B0604020202020204" pitchFamily="34" charset="0"/>
              <a:buNone/>
            </a:pPr>
            <a:r>
              <a:rPr lang="en-US" i="1" dirty="0"/>
              <a:t>Straws - $1 each</a:t>
            </a:r>
          </a:p>
          <a:p>
            <a:pPr marL="0" indent="0">
              <a:buFont typeface="Arial" panose="020B0604020202020204" pitchFamily="34" charset="0"/>
              <a:buNone/>
            </a:pPr>
            <a:endParaRPr lang="en-US" sz="2000" dirty="0"/>
          </a:p>
          <a:p>
            <a:endParaRPr lang="en-US" sz="2000" dirty="0"/>
          </a:p>
        </p:txBody>
      </p:sp>
      <p:sp>
        <p:nvSpPr>
          <p:cNvPr id="17" name="Content Placeholder 2"/>
          <p:cNvSpPr txBox="1">
            <a:spLocks/>
          </p:cNvSpPr>
          <p:nvPr/>
        </p:nvSpPr>
        <p:spPr>
          <a:xfrm>
            <a:off x="6741877" y="5504334"/>
            <a:ext cx="1688249" cy="679388"/>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7938" lvl="1" indent="0">
              <a:buNone/>
            </a:pPr>
            <a:r>
              <a:rPr lang="en-US" i="1" dirty="0"/>
              <a:t>String - No Cost</a:t>
            </a:r>
            <a:endParaRPr lang="en-US" sz="2000" dirty="0"/>
          </a:p>
          <a:p>
            <a:endParaRPr lang="en-US" sz="2000" dirty="0"/>
          </a:p>
        </p:txBody>
      </p:sp>
      <p:sp>
        <p:nvSpPr>
          <p:cNvPr id="18" name="Content Placeholder 2"/>
          <p:cNvSpPr txBox="1">
            <a:spLocks/>
          </p:cNvSpPr>
          <p:nvPr/>
        </p:nvSpPr>
        <p:spPr>
          <a:xfrm>
            <a:off x="962685" y="5504334"/>
            <a:ext cx="2558112" cy="679388"/>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457200" lvl="1" indent="0">
              <a:buFont typeface="Arial" panose="020B0604020202020204" pitchFamily="34" charset="0"/>
              <a:buNone/>
            </a:pPr>
            <a:r>
              <a:rPr lang="en-US" i="1" dirty="0"/>
              <a:t>Tape – No Cost</a:t>
            </a:r>
          </a:p>
          <a:p>
            <a:pPr marL="0" indent="0">
              <a:buFont typeface="Arial" panose="020B0604020202020204" pitchFamily="34" charset="0"/>
              <a:buNone/>
            </a:pPr>
            <a:endParaRPr lang="en-US" sz="2000" dirty="0"/>
          </a:p>
          <a:p>
            <a:endParaRPr lang="en-US" sz="2000" dirty="0"/>
          </a:p>
        </p:txBody>
      </p:sp>
      <p:pic>
        <p:nvPicPr>
          <p:cNvPr id="4" name="Picture 3">
            <a:extLst>
              <a:ext uri="{FF2B5EF4-FFF2-40B4-BE49-F238E27FC236}">
                <a16:creationId xmlns:a16="http://schemas.microsoft.com/office/drawing/2014/main" id="{54834247-D77A-7040-AD4F-E3C69AE1C1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7" y="4071829"/>
            <a:ext cx="1297740" cy="1297740"/>
          </a:xfrm>
          <a:prstGeom prst="rect">
            <a:avLst/>
          </a:prstGeom>
        </p:spPr>
      </p:pic>
      <p:sp>
        <p:nvSpPr>
          <p:cNvPr id="19" name="Content Placeholder 2">
            <a:extLst>
              <a:ext uri="{FF2B5EF4-FFF2-40B4-BE49-F238E27FC236}">
                <a16:creationId xmlns:a16="http://schemas.microsoft.com/office/drawing/2014/main" id="{EB0D381B-9183-5447-A578-D8C30AD0DA38}"/>
              </a:ext>
            </a:extLst>
          </p:cNvPr>
          <p:cNvSpPr txBox="1">
            <a:spLocks/>
          </p:cNvSpPr>
          <p:nvPr/>
        </p:nvSpPr>
        <p:spPr>
          <a:xfrm>
            <a:off x="3075858" y="5504334"/>
            <a:ext cx="3174779" cy="561477"/>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457200" lvl="1" indent="0">
              <a:buFont typeface="Arial" panose="020B0604020202020204" pitchFamily="34" charset="0"/>
              <a:buNone/>
            </a:pPr>
            <a:r>
              <a:rPr lang="en-US" i="1" dirty="0"/>
              <a:t>Piece of Paper - $1 each</a:t>
            </a:r>
          </a:p>
          <a:p>
            <a:pPr marL="0" indent="0">
              <a:buFont typeface="Arial" panose="020B0604020202020204" pitchFamily="34" charset="0"/>
              <a:buNone/>
            </a:pPr>
            <a:endParaRPr lang="en-US" sz="2000" dirty="0"/>
          </a:p>
          <a:p>
            <a:endParaRPr lang="en-US" sz="2000" dirty="0"/>
          </a:p>
        </p:txBody>
      </p:sp>
      <p:pic>
        <p:nvPicPr>
          <p:cNvPr id="10" name="Picture 9">
            <a:extLst>
              <a:ext uri="{FF2B5EF4-FFF2-40B4-BE49-F238E27FC236}">
                <a16:creationId xmlns:a16="http://schemas.microsoft.com/office/drawing/2014/main" id="{832234A4-72EC-0A4F-8246-7CF3D2EE91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1146" y="4347316"/>
            <a:ext cx="1422400" cy="1422400"/>
          </a:xfrm>
          <a:prstGeom prst="rect">
            <a:avLst/>
          </a:prstGeom>
        </p:spPr>
      </p:pic>
      <p:sp>
        <p:nvSpPr>
          <p:cNvPr id="20" name="Content Placeholder 2">
            <a:extLst>
              <a:ext uri="{FF2B5EF4-FFF2-40B4-BE49-F238E27FC236}">
                <a16:creationId xmlns:a16="http://schemas.microsoft.com/office/drawing/2014/main" id="{5DDC0D96-1010-1F4B-8819-14F51E5CB206}"/>
              </a:ext>
            </a:extLst>
          </p:cNvPr>
          <p:cNvSpPr txBox="1">
            <a:spLocks/>
          </p:cNvSpPr>
          <p:nvPr/>
        </p:nvSpPr>
        <p:spPr>
          <a:xfrm>
            <a:off x="9346503" y="5504334"/>
            <a:ext cx="1804535" cy="361062"/>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7938" lvl="1" indent="0">
              <a:buNone/>
            </a:pPr>
            <a:r>
              <a:rPr lang="en-US" i="1" dirty="0"/>
              <a:t>Pipe Cleaner - $1</a:t>
            </a:r>
            <a:endParaRPr lang="en-US" sz="2000" dirty="0"/>
          </a:p>
          <a:p>
            <a:endParaRPr lang="en-US" sz="2000" dirty="0"/>
          </a:p>
        </p:txBody>
      </p:sp>
      <p:pic>
        <p:nvPicPr>
          <p:cNvPr id="22" name="Picture 21">
            <a:extLst>
              <a:ext uri="{FF2B5EF4-FFF2-40B4-BE49-F238E27FC236}">
                <a16:creationId xmlns:a16="http://schemas.microsoft.com/office/drawing/2014/main" id="{BCC418B4-B49C-7F41-BF01-7391E0D0C8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5791" y="3953587"/>
            <a:ext cx="1231900" cy="1638300"/>
          </a:xfrm>
          <a:prstGeom prst="rect">
            <a:avLst/>
          </a:prstGeom>
        </p:spPr>
      </p:pic>
      <p:sp>
        <p:nvSpPr>
          <p:cNvPr id="9" name="Title 8">
            <a:extLst>
              <a:ext uri="{FF2B5EF4-FFF2-40B4-BE49-F238E27FC236}">
                <a16:creationId xmlns:a16="http://schemas.microsoft.com/office/drawing/2014/main" id="{7A04C99F-7803-284E-9E67-BE328AA84FE7}"/>
              </a:ext>
            </a:extLst>
          </p:cNvPr>
          <p:cNvSpPr>
            <a:spLocks noGrp="1"/>
          </p:cNvSpPr>
          <p:nvPr>
            <p:ph type="title"/>
          </p:nvPr>
        </p:nvSpPr>
        <p:spPr/>
        <p:txBody>
          <a:bodyPr/>
          <a:lstStyle/>
          <a:p>
            <a:r>
              <a:rPr lang="en-US" dirty="0"/>
              <a:t>The Materials</a:t>
            </a:r>
          </a:p>
        </p:txBody>
      </p:sp>
    </p:spTree>
    <p:extLst>
      <p:ext uri="{BB962C8B-B14F-4D97-AF65-F5344CB8AC3E}">
        <p14:creationId xmlns:p14="http://schemas.microsoft.com/office/powerpoint/2010/main" val="365361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99067" y="2219432"/>
            <a:ext cx="2085349" cy="1173009"/>
          </a:xfrm>
          <a:prstGeom prst="rect">
            <a:avLst/>
          </a:prstGeom>
        </p:spPr>
      </p:pic>
      <p:pic>
        <p:nvPicPr>
          <p:cNvPr id="6" name="Picture 5"/>
          <p:cNvPicPr>
            <a:picLocks noChangeAspect="1"/>
          </p:cNvPicPr>
          <p:nvPr/>
        </p:nvPicPr>
        <p:blipFill>
          <a:blip r:embed="rId4"/>
          <a:stretch>
            <a:fillRect/>
          </a:stretch>
        </p:blipFill>
        <p:spPr>
          <a:xfrm>
            <a:off x="4108295" y="1619128"/>
            <a:ext cx="1109905" cy="1809900"/>
          </a:xfrm>
          <a:prstGeom prst="rect">
            <a:avLst/>
          </a:prstGeom>
        </p:spPr>
      </p:pic>
      <p:pic>
        <p:nvPicPr>
          <p:cNvPr id="7" name="Picture 6"/>
          <p:cNvPicPr>
            <a:picLocks noChangeAspect="1"/>
          </p:cNvPicPr>
          <p:nvPr/>
        </p:nvPicPr>
        <p:blipFill rotWithShape="1">
          <a:blip r:embed="rId5"/>
          <a:srcRect b="17551"/>
          <a:stretch/>
        </p:blipFill>
        <p:spPr>
          <a:xfrm>
            <a:off x="9196943" y="1694554"/>
            <a:ext cx="2103654" cy="1734446"/>
          </a:xfrm>
          <a:prstGeom prst="rect">
            <a:avLst/>
          </a:prstGeom>
        </p:spPr>
      </p:pic>
      <p:pic>
        <p:nvPicPr>
          <p:cNvPr id="8" name="Picture 7"/>
          <p:cNvPicPr>
            <a:picLocks noChangeAspect="1"/>
          </p:cNvPicPr>
          <p:nvPr/>
        </p:nvPicPr>
        <p:blipFill>
          <a:blip r:embed="rId6"/>
          <a:stretch>
            <a:fillRect/>
          </a:stretch>
        </p:blipFill>
        <p:spPr>
          <a:xfrm>
            <a:off x="6326402" y="2219432"/>
            <a:ext cx="2300902" cy="1173009"/>
          </a:xfrm>
          <a:prstGeom prst="rect">
            <a:avLst/>
          </a:prstGeom>
        </p:spPr>
      </p:pic>
      <p:pic>
        <p:nvPicPr>
          <p:cNvPr id="12" name="Picture 11"/>
          <p:cNvPicPr>
            <a:picLocks noChangeAspect="1"/>
          </p:cNvPicPr>
          <p:nvPr/>
        </p:nvPicPr>
        <p:blipFill>
          <a:blip r:embed="rId7"/>
          <a:stretch>
            <a:fillRect/>
          </a:stretch>
        </p:blipFill>
        <p:spPr>
          <a:xfrm>
            <a:off x="6741877" y="4079339"/>
            <a:ext cx="1469952" cy="1297740"/>
          </a:xfrm>
          <a:prstGeom prst="rect">
            <a:avLst/>
          </a:prstGeom>
        </p:spPr>
      </p:pic>
      <p:sp>
        <p:nvSpPr>
          <p:cNvPr id="13" name="Content Placeholder 2"/>
          <p:cNvSpPr>
            <a:spLocks noGrp="1"/>
          </p:cNvSpPr>
          <p:nvPr>
            <p:ph idx="1"/>
          </p:nvPr>
        </p:nvSpPr>
        <p:spPr>
          <a:xfrm>
            <a:off x="962334" y="3391977"/>
            <a:ext cx="2558814" cy="375631"/>
          </a:xfrm>
        </p:spPr>
        <p:txBody>
          <a:bodyPr>
            <a:noAutofit/>
          </a:bodyPr>
          <a:lstStyle/>
          <a:p>
            <a:pPr marL="7938" lvl="1" indent="0">
              <a:buNone/>
            </a:pPr>
            <a:r>
              <a:rPr lang="en-US" sz="2000" i="1" dirty="0"/>
              <a:t>Cotton Balls – $1 each</a:t>
            </a:r>
          </a:p>
          <a:p>
            <a:pPr marL="0" indent="0">
              <a:buNone/>
            </a:pPr>
            <a:endParaRPr lang="en-US" sz="2000" dirty="0"/>
          </a:p>
          <a:p>
            <a:endParaRPr lang="en-US" sz="2000" dirty="0"/>
          </a:p>
        </p:txBody>
      </p:sp>
      <p:sp>
        <p:nvSpPr>
          <p:cNvPr id="14" name="Content Placeholder 2"/>
          <p:cNvSpPr txBox="1">
            <a:spLocks/>
          </p:cNvSpPr>
          <p:nvPr/>
        </p:nvSpPr>
        <p:spPr>
          <a:xfrm>
            <a:off x="6109847" y="3392441"/>
            <a:ext cx="2734012" cy="67938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7938" lvl="1" indent="0">
              <a:buFont typeface="Arial" panose="020B0604020202020204" pitchFamily="34" charset="0"/>
              <a:buNone/>
            </a:pPr>
            <a:r>
              <a:rPr lang="en-US" i="1" dirty="0"/>
              <a:t>Marshmallows - $2 each</a:t>
            </a:r>
          </a:p>
          <a:p>
            <a:pPr marL="0" indent="0">
              <a:buFont typeface="Arial" panose="020B0604020202020204" pitchFamily="34" charset="0"/>
              <a:buNone/>
            </a:pPr>
            <a:endParaRPr lang="en-US" sz="2000" dirty="0"/>
          </a:p>
          <a:p>
            <a:endParaRPr lang="en-US" sz="2000" dirty="0"/>
          </a:p>
        </p:txBody>
      </p:sp>
      <p:sp>
        <p:nvSpPr>
          <p:cNvPr id="15" name="Content Placeholder 2"/>
          <p:cNvSpPr txBox="1">
            <a:spLocks/>
          </p:cNvSpPr>
          <p:nvPr/>
        </p:nvSpPr>
        <p:spPr>
          <a:xfrm>
            <a:off x="9262181" y="3392441"/>
            <a:ext cx="1973179" cy="67938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7938" lvl="1" indent="0">
              <a:buFont typeface="Arial" panose="020B0604020202020204" pitchFamily="34" charset="0"/>
              <a:buNone/>
            </a:pPr>
            <a:r>
              <a:rPr lang="en-US" i="1" dirty="0"/>
              <a:t>Sponge - $5 each</a:t>
            </a:r>
          </a:p>
          <a:p>
            <a:pPr marL="0" indent="0">
              <a:buFont typeface="Arial" panose="020B0604020202020204" pitchFamily="34" charset="0"/>
              <a:buNone/>
            </a:pPr>
            <a:endParaRPr lang="en-US" sz="2000" dirty="0"/>
          </a:p>
          <a:p>
            <a:endParaRPr lang="en-US" sz="2000" dirty="0"/>
          </a:p>
        </p:txBody>
      </p:sp>
      <p:sp>
        <p:nvSpPr>
          <p:cNvPr id="16" name="Content Placeholder 2"/>
          <p:cNvSpPr txBox="1">
            <a:spLocks/>
          </p:cNvSpPr>
          <p:nvPr/>
        </p:nvSpPr>
        <p:spPr>
          <a:xfrm>
            <a:off x="3657932" y="3392441"/>
            <a:ext cx="2010631" cy="37487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7938" lvl="1" indent="0">
              <a:buFont typeface="Arial" panose="020B0604020202020204" pitchFamily="34" charset="0"/>
              <a:buNone/>
            </a:pPr>
            <a:r>
              <a:rPr lang="en-US" i="1" dirty="0"/>
              <a:t>Straws - $1 each</a:t>
            </a:r>
          </a:p>
          <a:p>
            <a:pPr marL="0" indent="0">
              <a:buFont typeface="Arial" panose="020B0604020202020204" pitchFamily="34" charset="0"/>
              <a:buNone/>
            </a:pPr>
            <a:endParaRPr lang="en-US" sz="2000" dirty="0"/>
          </a:p>
          <a:p>
            <a:endParaRPr lang="en-US" sz="2000" dirty="0"/>
          </a:p>
        </p:txBody>
      </p:sp>
      <p:sp>
        <p:nvSpPr>
          <p:cNvPr id="17" name="Content Placeholder 2"/>
          <p:cNvSpPr txBox="1">
            <a:spLocks/>
          </p:cNvSpPr>
          <p:nvPr/>
        </p:nvSpPr>
        <p:spPr>
          <a:xfrm>
            <a:off x="6741877" y="5504334"/>
            <a:ext cx="1688249" cy="679388"/>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7938" lvl="1" indent="0">
              <a:buNone/>
            </a:pPr>
            <a:r>
              <a:rPr lang="en-US" i="1" dirty="0"/>
              <a:t>String - No Cost</a:t>
            </a:r>
            <a:endParaRPr lang="en-US" sz="2000" dirty="0"/>
          </a:p>
          <a:p>
            <a:endParaRPr lang="en-US" sz="2000" dirty="0"/>
          </a:p>
        </p:txBody>
      </p:sp>
      <p:sp>
        <p:nvSpPr>
          <p:cNvPr id="18" name="Content Placeholder 2"/>
          <p:cNvSpPr txBox="1">
            <a:spLocks/>
          </p:cNvSpPr>
          <p:nvPr/>
        </p:nvSpPr>
        <p:spPr>
          <a:xfrm>
            <a:off x="962685" y="5504334"/>
            <a:ext cx="2558112" cy="679388"/>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457200" lvl="1" indent="0">
              <a:buFont typeface="Arial" panose="020B0604020202020204" pitchFamily="34" charset="0"/>
              <a:buNone/>
            </a:pPr>
            <a:r>
              <a:rPr lang="en-US" i="1" dirty="0"/>
              <a:t>Tape – No Cost</a:t>
            </a:r>
          </a:p>
          <a:p>
            <a:pPr marL="0" indent="0">
              <a:buFont typeface="Arial" panose="020B0604020202020204" pitchFamily="34" charset="0"/>
              <a:buNone/>
            </a:pPr>
            <a:endParaRPr lang="en-US" sz="2000" dirty="0"/>
          </a:p>
          <a:p>
            <a:endParaRPr lang="en-US" sz="2000" dirty="0"/>
          </a:p>
        </p:txBody>
      </p:sp>
      <p:pic>
        <p:nvPicPr>
          <p:cNvPr id="4" name="Picture 3">
            <a:extLst>
              <a:ext uri="{FF2B5EF4-FFF2-40B4-BE49-F238E27FC236}">
                <a16:creationId xmlns:a16="http://schemas.microsoft.com/office/drawing/2014/main" id="{54834247-D77A-7040-AD4F-E3C69AE1C1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7" y="4071829"/>
            <a:ext cx="1297740" cy="1297740"/>
          </a:xfrm>
          <a:prstGeom prst="rect">
            <a:avLst/>
          </a:prstGeom>
        </p:spPr>
      </p:pic>
      <p:sp>
        <p:nvSpPr>
          <p:cNvPr id="19" name="Content Placeholder 2">
            <a:extLst>
              <a:ext uri="{FF2B5EF4-FFF2-40B4-BE49-F238E27FC236}">
                <a16:creationId xmlns:a16="http://schemas.microsoft.com/office/drawing/2014/main" id="{EB0D381B-9183-5447-A578-D8C30AD0DA38}"/>
              </a:ext>
            </a:extLst>
          </p:cNvPr>
          <p:cNvSpPr txBox="1">
            <a:spLocks/>
          </p:cNvSpPr>
          <p:nvPr/>
        </p:nvSpPr>
        <p:spPr>
          <a:xfrm>
            <a:off x="3075858" y="5504334"/>
            <a:ext cx="3174779" cy="561477"/>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457200" lvl="1" indent="0">
              <a:buFont typeface="Arial" panose="020B0604020202020204" pitchFamily="34" charset="0"/>
              <a:buNone/>
            </a:pPr>
            <a:r>
              <a:rPr lang="en-US" i="1" dirty="0"/>
              <a:t>Piece of Paper - $1 each</a:t>
            </a:r>
          </a:p>
          <a:p>
            <a:pPr marL="0" indent="0">
              <a:buFont typeface="Arial" panose="020B0604020202020204" pitchFamily="34" charset="0"/>
              <a:buNone/>
            </a:pPr>
            <a:endParaRPr lang="en-US" sz="2000" dirty="0"/>
          </a:p>
          <a:p>
            <a:endParaRPr lang="en-US" sz="2000" dirty="0"/>
          </a:p>
        </p:txBody>
      </p:sp>
      <p:pic>
        <p:nvPicPr>
          <p:cNvPr id="10" name="Picture 9">
            <a:extLst>
              <a:ext uri="{FF2B5EF4-FFF2-40B4-BE49-F238E27FC236}">
                <a16:creationId xmlns:a16="http://schemas.microsoft.com/office/drawing/2014/main" id="{832234A4-72EC-0A4F-8246-7CF3D2EE91A8}"/>
              </a:ext>
            </a:extLst>
          </p:cNvPr>
          <p:cNvPicPr>
            <a:picLocks noChangeAspect="1"/>
          </p:cNvPicPr>
          <p:nvPr/>
        </p:nvPicPr>
        <p:blipFill rotWithShape="1">
          <a:blip r:embed="rId9">
            <a:extLst>
              <a:ext uri="{28A0092B-C50C-407E-A947-70E740481C1C}">
                <a14:useLocalDpi xmlns:a14="http://schemas.microsoft.com/office/drawing/2010/main" val="0"/>
              </a:ext>
            </a:extLst>
          </a:blip>
          <a:srcRect l="15711" t="13477" r="17175" b="12209"/>
          <a:stretch/>
        </p:blipFill>
        <p:spPr>
          <a:xfrm>
            <a:off x="9131706" y="4059307"/>
            <a:ext cx="2103654" cy="1310262"/>
          </a:xfrm>
          <a:prstGeom prst="rect">
            <a:avLst/>
          </a:prstGeom>
        </p:spPr>
      </p:pic>
      <p:sp>
        <p:nvSpPr>
          <p:cNvPr id="20" name="Content Placeholder 2">
            <a:extLst>
              <a:ext uri="{FF2B5EF4-FFF2-40B4-BE49-F238E27FC236}">
                <a16:creationId xmlns:a16="http://schemas.microsoft.com/office/drawing/2014/main" id="{5DDC0D96-1010-1F4B-8819-14F51E5CB206}"/>
              </a:ext>
            </a:extLst>
          </p:cNvPr>
          <p:cNvSpPr txBox="1">
            <a:spLocks/>
          </p:cNvSpPr>
          <p:nvPr/>
        </p:nvSpPr>
        <p:spPr>
          <a:xfrm>
            <a:off x="9346503" y="5504334"/>
            <a:ext cx="1804535" cy="361062"/>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7938" lvl="1" indent="0">
              <a:buNone/>
            </a:pPr>
            <a:r>
              <a:rPr lang="en-US" i="1" dirty="0"/>
              <a:t>Pipe Cleaner - $1</a:t>
            </a:r>
            <a:endParaRPr lang="en-US" sz="2000" dirty="0"/>
          </a:p>
          <a:p>
            <a:endParaRPr lang="en-US" sz="2000" dirty="0"/>
          </a:p>
        </p:txBody>
      </p:sp>
      <p:pic>
        <p:nvPicPr>
          <p:cNvPr id="22" name="Picture 21">
            <a:extLst>
              <a:ext uri="{FF2B5EF4-FFF2-40B4-BE49-F238E27FC236}">
                <a16:creationId xmlns:a16="http://schemas.microsoft.com/office/drawing/2014/main" id="{BCC418B4-B49C-7F41-BF01-7391E0D0C8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5791" y="3953587"/>
            <a:ext cx="1231900" cy="1638300"/>
          </a:xfrm>
          <a:prstGeom prst="rect">
            <a:avLst/>
          </a:prstGeom>
        </p:spPr>
      </p:pic>
      <p:sp>
        <p:nvSpPr>
          <p:cNvPr id="9" name="Title 8">
            <a:extLst>
              <a:ext uri="{FF2B5EF4-FFF2-40B4-BE49-F238E27FC236}">
                <a16:creationId xmlns:a16="http://schemas.microsoft.com/office/drawing/2014/main" id="{906C3B69-AEBB-3F45-9BCC-9FB12380905B}"/>
              </a:ext>
            </a:extLst>
          </p:cNvPr>
          <p:cNvSpPr>
            <a:spLocks noGrp="1"/>
          </p:cNvSpPr>
          <p:nvPr>
            <p:ph type="title"/>
          </p:nvPr>
        </p:nvSpPr>
        <p:spPr/>
        <p:txBody>
          <a:bodyPr/>
          <a:lstStyle/>
          <a:p>
            <a:r>
              <a:rPr lang="en-US" dirty="0"/>
              <a:t>The Materials</a:t>
            </a:r>
          </a:p>
        </p:txBody>
      </p:sp>
    </p:spTree>
    <p:extLst>
      <p:ext uri="{BB962C8B-B14F-4D97-AF65-F5344CB8AC3E}">
        <p14:creationId xmlns:p14="http://schemas.microsoft.com/office/powerpoint/2010/main" val="2319206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Scrap</a:t>
            </a:r>
          </a:p>
        </p:txBody>
      </p:sp>
      <p:sp>
        <p:nvSpPr>
          <p:cNvPr id="3" name="Content Placeholder 2"/>
          <p:cNvSpPr>
            <a:spLocks noGrp="1"/>
          </p:cNvSpPr>
          <p:nvPr>
            <p:ph idx="1"/>
          </p:nvPr>
        </p:nvSpPr>
        <p:spPr>
          <a:xfrm>
            <a:off x="1141412" y="1737360"/>
            <a:ext cx="9905999" cy="4053841"/>
          </a:xfrm>
        </p:spPr>
        <p:txBody>
          <a:bodyPr>
            <a:noAutofit/>
          </a:bodyPr>
          <a:lstStyle/>
          <a:p>
            <a:r>
              <a:rPr lang="en-US" dirty="0"/>
              <a:t>Scrap is the </a:t>
            </a:r>
            <a:r>
              <a:rPr lang="en-US" b="1" dirty="0"/>
              <a:t>discarded or rejected material </a:t>
            </a:r>
            <a:r>
              <a:rPr lang="en-US" dirty="0"/>
              <a:t>from an operation. </a:t>
            </a:r>
          </a:p>
          <a:p>
            <a:pPr lvl="1"/>
            <a:r>
              <a:rPr lang="en-US" sz="2800" dirty="0"/>
              <a:t>The cost of scrap to a project can be very high.</a:t>
            </a:r>
          </a:p>
          <a:p>
            <a:pPr lvl="1"/>
            <a:r>
              <a:rPr lang="en-US" sz="2800" dirty="0"/>
              <a:t>Scrap costs are a manufacturing reality that affects organizations across all industries and product lines. </a:t>
            </a:r>
          </a:p>
          <a:p>
            <a:pPr lvl="1"/>
            <a:r>
              <a:rPr lang="en-US" sz="2800" dirty="0"/>
              <a:t>Scrap costs are higher than necessary when the wrong parts are ordered, when engineering changes aren’t effectively communicated, and when designs aren’t properly  executed on the manufacturing line. </a:t>
            </a:r>
          </a:p>
        </p:txBody>
      </p:sp>
    </p:spTree>
    <p:extLst>
      <p:ext uri="{BB962C8B-B14F-4D97-AF65-F5344CB8AC3E}">
        <p14:creationId xmlns:p14="http://schemas.microsoft.com/office/powerpoint/2010/main" val="2779192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Scrap (continued)</a:t>
            </a:r>
          </a:p>
        </p:txBody>
      </p:sp>
      <p:sp>
        <p:nvSpPr>
          <p:cNvPr id="3" name="Content Placeholder 2"/>
          <p:cNvSpPr>
            <a:spLocks noGrp="1"/>
          </p:cNvSpPr>
          <p:nvPr>
            <p:ph idx="1"/>
          </p:nvPr>
        </p:nvSpPr>
        <p:spPr>
          <a:xfrm>
            <a:off x="1085992" y="1737360"/>
            <a:ext cx="9905999" cy="4053841"/>
          </a:xfrm>
        </p:spPr>
        <p:txBody>
          <a:bodyPr>
            <a:noAutofit/>
          </a:bodyPr>
          <a:lstStyle/>
          <a:p>
            <a:pPr marL="0" indent="0">
              <a:buNone/>
            </a:pPr>
            <a:r>
              <a:rPr lang="en-US" b="1" dirty="0"/>
              <a:t>Example:</a:t>
            </a:r>
            <a:r>
              <a:rPr lang="en-US" dirty="0"/>
              <a:t> If I purchase five marshmallows at $1 each to build my device for the Egg Drop Challenge and I only use one marshmallow, then I have four excess marshmallows (Scrap = 4 marshmallows). </a:t>
            </a:r>
          </a:p>
          <a:p>
            <a:pPr marL="0" indent="0">
              <a:buNone/>
            </a:pPr>
            <a:r>
              <a:rPr lang="en-US" dirty="0"/>
              <a:t>The apparatus cost me $4 more than it should have because of the excess (scrap) marshmallows.</a:t>
            </a:r>
          </a:p>
        </p:txBody>
      </p:sp>
    </p:spTree>
    <p:extLst>
      <p:ext uri="{BB962C8B-B14F-4D97-AF65-F5344CB8AC3E}">
        <p14:creationId xmlns:p14="http://schemas.microsoft.com/office/powerpoint/2010/main" val="45599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Get Started!</a:t>
            </a:r>
          </a:p>
        </p:txBody>
      </p:sp>
      <p:sp>
        <p:nvSpPr>
          <p:cNvPr id="3" name="Content Placeholder 2"/>
          <p:cNvSpPr>
            <a:spLocks noGrp="1"/>
          </p:cNvSpPr>
          <p:nvPr>
            <p:ph idx="1"/>
          </p:nvPr>
        </p:nvSpPr>
        <p:spPr>
          <a:xfrm>
            <a:off x="1049955" y="2002055"/>
            <a:ext cx="5046045" cy="3840480"/>
          </a:xfrm>
        </p:spPr>
        <p:txBody>
          <a:bodyPr>
            <a:normAutofit/>
          </a:bodyPr>
          <a:lstStyle/>
          <a:p>
            <a:pPr marL="466725" indent="-466725">
              <a:buFont typeface="+mj-lt"/>
              <a:buAutoNum type="arabicPeriod"/>
            </a:pPr>
            <a:r>
              <a:rPr lang="en-US" sz="2400" b="1" dirty="0"/>
              <a:t>Review </a:t>
            </a:r>
            <a:r>
              <a:rPr lang="en-US" sz="2400" dirty="0"/>
              <a:t>the Challenge</a:t>
            </a:r>
          </a:p>
          <a:p>
            <a:pPr marL="466725" indent="-466725">
              <a:buFont typeface="+mj-lt"/>
              <a:buAutoNum type="arabicPeriod"/>
            </a:pPr>
            <a:r>
              <a:rPr lang="en-US" sz="2400" b="1" dirty="0"/>
              <a:t>Brainstorm</a:t>
            </a:r>
            <a:endParaRPr lang="en-US" sz="2400" dirty="0"/>
          </a:p>
          <a:p>
            <a:pPr lvl="1"/>
            <a:r>
              <a:rPr lang="en-US" sz="1900" dirty="0"/>
              <a:t>Discuss potential ideas</a:t>
            </a:r>
          </a:p>
          <a:p>
            <a:pPr lvl="1"/>
            <a:r>
              <a:rPr lang="en-US" sz="1900" dirty="0"/>
              <a:t>Sketch potential designs</a:t>
            </a:r>
          </a:p>
          <a:p>
            <a:pPr lvl="1"/>
            <a:r>
              <a:rPr lang="en-US" sz="1900" dirty="0"/>
              <a:t>Think about the materials</a:t>
            </a:r>
          </a:p>
          <a:p>
            <a:pPr marL="514350" indent="-514350">
              <a:buFont typeface="+mj-lt"/>
              <a:buAutoNum type="arabicPeriod"/>
            </a:pPr>
            <a:r>
              <a:rPr lang="en-US" sz="2200" b="1" dirty="0"/>
              <a:t>Design</a:t>
            </a:r>
          </a:p>
          <a:p>
            <a:pPr lvl="1"/>
            <a:r>
              <a:rPr lang="en-US" sz="1900" dirty="0"/>
              <a:t>Decide on the the best design </a:t>
            </a:r>
          </a:p>
          <a:p>
            <a:pPr lvl="1"/>
            <a:r>
              <a:rPr lang="en-US" sz="1900" dirty="0"/>
              <a:t>Determine the materials to be used </a:t>
            </a:r>
          </a:p>
          <a:p>
            <a:pPr marL="514350" indent="-514350">
              <a:buFont typeface="+mj-lt"/>
              <a:buAutoNum type="arabicPeriod"/>
            </a:pPr>
            <a:r>
              <a:rPr lang="en-US" sz="2200" b="1" dirty="0"/>
              <a:t>Build the Prototype</a:t>
            </a:r>
          </a:p>
        </p:txBody>
      </p:sp>
      <p:sp>
        <p:nvSpPr>
          <p:cNvPr id="4" name="Content Placeholder 2">
            <a:extLst>
              <a:ext uri="{FF2B5EF4-FFF2-40B4-BE49-F238E27FC236}">
                <a16:creationId xmlns:a16="http://schemas.microsoft.com/office/drawing/2014/main" id="{8636D013-6C65-7A47-8C61-95A26F87870E}"/>
              </a:ext>
            </a:extLst>
          </p:cNvPr>
          <p:cNvSpPr txBox="1">
            <a:spLocks/>
          </p:cNvSpPr>
          <p:nvPr/>
        </p:nvSpPr>
        <p:spPr>
          <a:xfrm>
            <a:off x="6271896" y="2002055"/>
            <a:ext cx="5046045" cy="384048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Calibri" charset="0"/>
                <a:ea typeface="Calibri" charset="0"/>
                <a:cs typeface="Calibri"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5"/>
            </a:pPr>
            <a:r>
              <a:rPr lang="en-US" sz="2600" b="1" dirty="0"/>
              <a:t>Test &amp; Evaluate</a:t>
            </a:r>
          </a:p>
          <a:p>
            <a:pPr lvl="1"/>
            <a:r>
              <a:rPr lang="en-US" sz="2200" dirty="0"/>
              <a:t>Think about critical items to inspect in your design</a:t>
            </a:r>
          </a:p>
          <a:p>
            <a:pPr lvl="1"/>
            <a:r>
              <a:rPr lang="en-US" sz="2200" dirty="0"/>
              <a:t>Test the design </a:t>
            </a:r>
          </a:p>
          <a:p>
            <a:pPr lvl="1"/>
            <a:r>
              <a:rPr lang="en-US" sz="2200" dirty="0"/>
              <a:t>Evaluate the prototype</a:t>
            </a:r>
          </a:p>
          <a:p>
            <a:pPr lvl="1"/>
            <a:r>
              <a:rPr lang="en-US" sz="2200" dirty="0"/>
              <a:t>Ask yourself: What did we learn? What needs to be changed? </a:t>
            </a:r>
          </a:p>
          <a:p>
            <a:pPr marL="514350" indent="-514350">
              <a:buFont typeface="+mj-lt"/>
              <a:buAutoNum type="arabicPeriod" startAt="6"/>
            </a:pPr>
            <a:r>
              <a:rPr lang="en-US" sz="2600" b="1" dirty="0"/>
              <a:t>Rebuild</a:t>
            </a:r>
          </a:p>
          <a:p>
            <a:pPr lvl="1"/>
            <a:r>
              <a:rPr lang="en-US" sz="2200" dirty="0"/>
              <a:t>Manufacture the final design </a:t>
            </a:r>
          </a:p>
          <a:p>
            <a:pPr marL="514350" indent="-514350">
              <a:buFont typeface="+mj-lt"/>
              <a:buAutoNum type="arabicPeriod" startAt="6"/>
            </a:pPr>
            <a:r>
              <a:rPr lang="en-US" sz="2600" b="1" dirty="0"/>
              <a:t>Share the Solution</a:t>
            </a:r>
          </a:p>
          <a:p>
            <a:pPr lvl="1"/>
            <a:r>
              <a:rPr lang="en-US" sz="2200" dirty="0"/>
              <a:t>Calculate the total cost of materials</a:t>
            </a:r>
          </a:p>
          <a:p>
            <a:pPr lvl="1"/>
            <a:r>
              <a:rPr lang="en-US" sz="2200" dirty="0"/>
              <a:t>Determine the amount of scrap</a:t>
            </a:r>
          </a:p>
          <a:p>
            <a:pPr marL="457200" lvl="1" indent="0">
              <a:buNone/>
            </a:pPr>
            <a:endParaRPr lang="en-US" sz="2200" dirty="0"/>
          </a:p>
        </p:txBody>
      </p:sp>
    </p:spTree>
    <p:extLst>
      <p:ext uri="{BB962C8B-B14F-4D97-AF65-F5344CB8AC3E}">
        <p14:creationId xmlns:p14="http://schemas.microsoft.com/office/powerpoint/2010/main" val="2978427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9955" y="1876926"/>
            <a:ext cx="4573044" cy="4351338"/>
          </a:xfrm>
        </p:spPr>
        <p:txBody>
          <a:bodyPr>
            <a:normAutofit/>
          </a:bodyPr>
          <a:lstStyle/>
          <a:p>
            <a:pPr marL="0" indent="0">
              <a:buNone/>
            </a:pPr>
            <a:r>
              <a:rPr lang="en-US" sz="3600" b="1" u="sng" dirty="0"/>
              <a:t>S</a:t>
            </a:r>
            <a:r>
              <a:rPr lang="en-US" sz="3600" dirty="0"/>
              <a:t>cience</a:t>
            </a:r>
          </a:p>
          <a:p>
            <a:pPr marL="0" indent="0">
              <a:buNone/>
            </a:pPr>
            <a:r>
              <a:rPr lang="en-US" sz="3600" b="1" u="sng" dirty="0"/>
              <a:t>T</a:t>
            </a:r>
            <a:r>
              <a:rPr lang="en-US" sz="3600" dirty="0"/>
              <a:t>echnology</a:t>
            </a:r>
          </a:p>
          <a:p>
            <a:pPr marL="0" indent="0">
              <a:buNone/>
            </a:pPr>
            <a:r>
              <a:rPr lang="en-US" sz="3600" b="1" u="sng" dirty="0"/>
              <a:t>E</a:t>
            </a:r>
            <a:r>
              <a:rPr lang="en-US" sz="3600" dirty="0"/>
              <a:t>ngineering</a:t>
            </a:r>
          </a:p>
          <a:p>
            <a:pPr marL="0" indent="0">
              <a:buNone/>
            </a:pPr>
            <a:r>
              <a:rPr lang="en-US" sz="3600" b="1" u="sng" dirty="0"/>
              <a:t>M</a:t>
            </a:r>
            <a:r>
              <a:rPr lang="en-US" sz="3600" dirty="0"/>
              <a:t>ath</a:t>
            </a:r>
          </a:p>
          <a:p>
            <a:pPr marL="0" indent="0">
              <a:buNone/>
            </a:pPr>
            <a:r>
              <a:rPr lang="en-US" sz="3600" b="1" u="sng" dirty="0"/>
              <a:t>M</a:t>
            </a:r>
            <a:r>
              <a:rPr lang="en-US" sz="3600" dirty="0"/>
              <a:t>anufacturing</a:t>
            </a:r>
          </a:p>
          <a:p>
            <a:pPr marL="0" indent="0">
              <a:buNone/>
            </a:pPr>
            <a:r>
              <a:rPr lang="en-US" sz="3600" b="1" u="sng" dirty="0"/>
              <a:t>D</a:t>
            </a:r>
            <a:r>
              <a:rPr lang="en-US" sz="3600" dirty="0"/>
              <a:t>esign</a:t>
            </a:r>
            <a:r>
              <a:rPr lang="en-US" sz="3600" dirty="0">
                <a:effectLst/>
              </a:rPr>
              <a:t> </a:t>
            </a:r>
            <a:endParaRPr lang="en-US" sz="3600" dirty="0"/>
          </a:p>
        </p:txBody>
      </p:sp>
      <p:sp>
        <p:nvSpPr>
          <p:cNvPr id="5" name="Title 4">
            <a:extLst>
              <a:ext uri="{FF2B5EF4-FFF2-40B4-BE49-F238E27FC236}">
                <a16:creationId xmlns:a16="http://schemas.microsoft.com/office/drawing/2014/main" id="{60B50606-6A9A-C146-A202-412173D4FBC3}"/>
              </a:ext>
            </a:extLst>
          </p:cNvPr>
          <p:cNvSpPr>
            <a:spLocks noGrp="1"/>
          </p:cNvSpPr>
          <p:nvPr>
            <p:ph type="title"/>
          </p:nvPr>
        </p:nvSpPr>
        <p:spPr>
          <a:xfrm>
            <a:off x="1049955" y="961891"/>
            <a:ext cx="10134601" cy="915035"/>
          </a:xfrm>
        </p:spPr>
        <p:txBody>
          <a:bodyPr/>
          <a:lstStyle/>
          <a:p>
            <a:r>
              <a:rPr lang="en-US" dirty="0"/>
              <a:t>What is STEM</a:t>
            </a:r>
            <a:r>
              <a:rPr lang="en-US" baseline="30000" dirty="0"/>
              <a:t>2</a:t>
            </a:r>
            <a:r>
              <a:rPr lang="en-US" dirty="0"/>
              <a:t>D?</a:t>
            </a:r>
          </a:p>
        </p:txBody>
      </p:sp>
      <p:pic>
        <p:nvPicPr>
          <p:cNvPr id="8" name="Picture 12">
            <a:extLst>
              <a:ext uri="{FF2B5EF4-FFF2-40B4-BE49-F238E27FC236}">
                <a16:creationId xmlns:a16="http://schemas.microsoft.com/office/drawing/2014/main" id="{1764A9EF-6B48-9A4B-9C8D-8CCD708E33C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42359" y="1419408"/>
            <a:ext cx="2853288" cy="285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a:extLst>
              <a:ext uri="{FF2B5EF4-FFF2-40B4-BE49-F238E27FC236}">
                <a16:creationId xmlns:a16="http://schemas.microsoft.com/office/drawing/2014/main" id="{CE3D40E1-2054-E049-96D0-C0C5DB3F9D8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78356" y="2584174"/>
            <a:ext cx="2396901" cy="239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a:extLst>
              <a:ext uri="{FF2B5EF4-FFF2-40B4-BE49-F238E27FC236}">
                <a16:creationId xmlns:a16="http://schemas.microsoft.com/office/drawing/2014/main" id="{88C18491-DC4B-0045-B01A-92342BB85C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2273"/>
          <a:stretch/>
        </p:blipFill>
        <p:spPr bwMode="auto">
          <a:xfrm>
            <a:off x="7626488" y="911469"/>
            <a:ext cx="2605688" cy="202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a:extLst>
              <a:ext uri="{FF2B5EF4-FFF2-40B4-BE49-F238E27FC236}">
                <a16:creationId xmlns:a16="http://schemas.microsoft.com/office/drawing/2014/main" id="{B9249224-0275-D240-B719-7364E8ACE46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973" t="22881" r="18195"/>
          <a:stretch/>
        </p:blipFill>
        <p:spPr bwMode="auto">
          <a:xfrm>
            <a:off x="5622998" y="3971102"/>
            <a:ext cx="1940303" cy="288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a:extLst>
              <a:ext uri="{FF2B5EF4-FFF2-40B4-BE49-F238E27FC236}">
                <a16:creationId xmlns:a16="http://schemas.microsoft.com/office/drawing/2014/main" id="{D55E33EF-152A-9847-9990-45F9844725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656"/>
          <a:stretch/>
        </p:blipFill>
        <p:spPr bwMode="auto">
          <a:xfrm>
            <a:off x="6615746" y="4247296"/>
            <a:ext cx="4016954" cy="294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a:extLst>
              <a:ext uri="{FF2B5EF4-FFF2-40B4-BE49-F238E27FC236}">
                <a16:creationId xmlns:a16="http://schemas.microsoft.com/office/drawing/2014/main" id="{A8B418BD-3462-B94E-9073-682A6BF23A6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715" t="17410" r="11224" b="14673"/>
          <a:stretch/>
        </p:blipFill>
        <p:spPr bwMode="auto">
          <a:xfrm>
            <a:off x="9167445" y="2610704"/>
            <a:ext cx="1827865" cy="193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98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89484"/>
            <a:ext cx="12192000" cy="679032"/>
          </a:xfrm>
        </p:spPr>
        <p:txBody>
          <a:bodyPr>
            <a:normAutofit fontScale="90000"/>
          </a:bodyPr>
          <a:lstStyle/>
          <a:p>
            <a:pPr algn="ctr"/>
            <a:r>
              <a:rPr lang="en-US" dirty="0"/>
              <a:t>Questions?</a:t>
            </a:r>
          </a:p>
        </p:txBody>
      </p:sp>
    </p:spTree>
    <p:extLst>
      <p:ext uri="{BB962C8B-B14F-4D97-AF65-F5344CB8AC3E}">
        <p14:creationId xmlns:p14="http://schemas.microsoft.com/office/powerpoint/2010/main" val="798432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532" y="0"/>
            <a:ext cx="10515600" cy="2852737"/>
          </a:xfrm>
        </p:spPr>
        <p:txBody>
          <a:bodyPr/>
          <a:lstStyle/>
          <a:p>
            <a:r>
              <a:rPr lang="en-US" dirty="0"/>
              <a:t>Performance Testing</a:t>
            </a:r>
          </a:p>
        </p:txBody>
      </p:sp>
      <p:pic>
        <p:nvPicPr>
          <p:cNvPr id="3" name="Picture 2">
            <a:extLst>
              <a:ext uri="{FF2B5EF4-FFF2-40B4-BE49-F238E27FC236}">
                <a16:creationId xmlns:a16="http://schemas.microsoft.com/office/drawing/2014/main" id="{4FBE615C-AD2E-FA48-AAD1-96E24AF80B4F}"/>
              </a:ext>
            </a:extLst>
          </p:cNvPr>
          <p:cNvPicPr>
            <a:picLocks noChangeAspect="1"/>
          </p:cNvPicPr>
          <p:nvPr/>
        </p:nvPicPr>
        <p:blipFill>
          <a:blip r:embed="rId3"/>
          <a:stretch>
            <a:fillRect/>
          </a:stretch>
        </p:blipFill>
        <p:spPr>
          <a:xfrm rot="20585484">
            <a:off x="9515908" y="2915498"/>
            <a:ext cx="2145520" cy="5634040"/>
          </a:xfrm>
          <a:prstGeom prst="rect">
            <a:avLst/>
          </a:prstGeom>
        </p:spPr>
      </p:pic>
    </p:spTree>
    <p:extLst>
      <p:ext uri="{BB962C8B-B14F-4D97-AF65-F5344CB8AC3E}">
        <p14:creationId xmlns:p14="http://schemas.microsoft.com/office/powerpoint/2010/main" val="542093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AE4E40-C6CD-EB4F-8967-A00176BE12BE}"/>
              </a:ext>
            </a:extLst>
          </p:cNvPr>
          <p:cNvSpPr>
            <a:spLocks noGrp="1"/>
          </p:cNvSpPr>
          <p:nvPr>
            <p:ph type="title"/>
          </p:nvPr>
        </p:nvSpPr>
        <p:spPr/>
        <p:txBody>
          <a:bodyPr/>
          <a:lstStyle/>
          <a:p>
            <a:r>
              <a:rPr lang="en-US" dirty="0"/>
              <a:t>What Did We Learn?</a:t>
            </a:r>
          </a:p>
        </p:txBody>
      </p:sp>
      <p:sp>
        <p:nvSpPr>
          <p:cNvPr id="7" name="Content Placeholder 6">
            <a:extLst>
              <a:ext uri="{FF2B5EF4-FFF2-40B4-BE49-F238E27FC236}">
                <a16:creationId xmlns:a16="http://schemas.microsoft.com/office/drawing/2014/main" id="{377C538E-CF8D-9A47-B32E-EC64C50FE636}"/>
              </a:ext>
            </a:extLst>
          </p:cNvPr>
          <p:cNvSpPr>
            <a:spLocks noGrp="1"/>
          </p:cNvSpPr>
          <p:nvPr>
            <p:ph idx="1"/>
          </p:nvPr>
        </p:nvSpPr>
        <p:spPr/>
        <p:txBody>
          <a:bodyPr/>
          <a:lstStyle/>
          <a:p>
            <a:r>
              <a:rPr lang="en-US" sz="2600" dirty="0"/>
              <a:t>What was the most critical decision your team made during the </a:t>
            </a:r>
            <a:br>
              <a:rPr lang="en-US" sz="2600" dirty="0"/>
            </a:br>
            <a:r>
              <a:rPr lang="en-US" sz="2600" dirty="0"/>
              <a:t>design phase?</a:t>
            </a:r>
          </a:p>
          <a:p>
            <a:r>
              <a:rPr lang="en-US" sz="2600" dirty="0"/>
              <a:t>What was the most critical decision your team made during the </a:t>
            </a:r>
            <a:br>
              <a:rPr lang="en-US" sz="2600" dirty="0"/>
            </a:br>
            <a:r>
              <a:rPr lang="en-US" sz="2600" dirty="0"/>
              <a:t>build phase?</a:t>
            </a:r>
          </a:p>
          <a:p>
            <a:r>
              <a:rPr lang="en-US" sz="2600" dirty="0"/>
              <a:t>What was the most critical decision your team made during the testing and evaluation phase?</a:t>
            </a:r>
          </a:p>
          <a:p>
            <a:r>
              <a:rPr lang="en-US" sz="2600" dirty="0"/>
              <a:t>What was difficult about designing and manufacturing the device?</a:t>
            </a:r>
          </a:p>
          <a:p>
            <a:r>
              <a:rPr lang="en-US" sz="2600" dirty="0"/>
              <a:t>What would you change about your design if you were to build it again?</a:t>
            </a:r>
          </a:p>
          <a:p>
            <a:endParaRPr lang="en-US" dirty="0"/>
          </a:p>
          <a:p>
            <a:endParaRPr lang="en-US" dirty="0"/>
          </a:p>
        </p:txBody>
      </p:sp>
    </p:spTree>
    <p:extLst>
      <p:ext uri="{BB962C8B-B14F-4D97-AF65-F5344CB8AC3E}">
        <p14:creationId xmlns:p14="http://schemas.microsoft.com/office/powerpoint/2010/main" val="2314240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A0AC14-E3DD-E240-897B-39BEA8F949AA}"/>
              </a:ext>
            </a:extLst>
          </p:cNvPr>
          <p:cNvSpPr>
            <a:spLocks noGrp="1"/>
          </p:cNvSpPr>
          <p:nvPr>
            <p:ph type="title"/>
          </p:nvPr>
        </p:nvSpPr>
        <p:spPr/>
        <p:txBody>
          <a:bodyPr/>
          <a:lstStyle/>
          <a:p>
            <a:r>
              <a:rPr lang="en-US" dirty="0"/>
              <a:t>Reflection</a:t>
            </a:r>
          </a:p>
        </p:txBody>
      </p:sp>
      <p:sp>
        <p:nvSpPr>
          <p:cNvPr id="6" name="Content Placeholder 5">
            <a:extLst>
              <a:ext uri="{FF2B5EF4-FFF2-40B4-BE49-F238E27FC236}">
                <a16:creationId xmlns:a16="http://schemas.microsoft.com/office/drawing/2014/main" id="{D15081C9-97E2-614B-87EB-138E6A24B8BE}"/>
              </a:ext>
            </a:extLst>
          </p:cNvPr>
          <p:cNvSpPr>
            <a:spLocks noGrp="1"/>
          </p:cNvSpPr>
          <p:nvPr>
            <p:ph idx="1"/>
          </p:nvPr>
        </p:nvSpPr>
        <p:spPr/>
        <p:txBody>
          <a:bodyPr/>
          <a:lstStyle/>
          <a:p>
            <a:r>
              <a:rPr lang="en-US" sz="2600" dirty="0"/>
              <a:t>What did you learn about Design and Manufacturing? </a:t>
            </a:r>
          </a:p>
          <a:p>
            <a:r>
              <a:rPr lang="en-US" sz="2600" dirty="0"/>
              <a:t>How do you think this activity relates to a career in Design and Manufacturing and/or working at Johnson &amp; Johnson?</a:t>
            </a:r>
          </a:p>
          <a:p>
            <a:r>
              <a:rPr lang="en-US" sz="2600" dirty="0"/>
              <a:t>Can you see yourself as a STEM2D professional? In what role? Why or why not?</a:t>
            </a:r>
          </a:p>
          <a:p>
            <a:r>
              <a:rPr lang="en-US" sz="2600" dirty="0"/>
              <a:t>What would you need to do to make that happen? </a:t>
            </a:r>
          </a:p>
          <a:p>
            <a:r>
              <a:rPr lang="en-US" sz="2600" dirty="0"/>
              <a:t>What is one thing you learned that you did not know coming into today?</a:t>
            </a:r>
          </a:p>
          <a:p>
            <a:endParaRPr lang="en-US" dirty="0"/>
          </a:p>
          <a:p>
            <a:endParaRPr lang="en-US" dirty="0"/>
          </a:p>
        </p:txBody>
      </p:sp>
    </p:spTree>
    <p:extLst>
      <p:ext uri="{BB962C8B-B14F-4D97-AF65-F5344CB8AC3E}">
        <p14:creationId xmlns:p14="http://schemas.microsoft.com/office/powerpoint/2010/main" val="4224408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65785"/>
            <a:ext cx="12192000" cy="1047383"/>
          </a:xfrm>
        </p:spPr>
        <p:txBody>
          <a:bodyPr/>
          <a:lstStyle/>
          <a:p>
            <a:pPr algn="ctr"/>
            <a:r>
              <a:rPr lang="en-US"/>
              <a:t>Performance Testing</a:t>
            </a:r>
            <a:endParaRPr lang="en-US" dirty="0"/>
          </a:p>
        </p:txBody>
      </p:sp>
      <p:pic>
        <p:nvPicPr>
          <p:cNvPr id="3" name="Picture 3">
            <a:extLst>
              <a:ext uri="{FF2B5EF4-FFF2-40B4-BE49-F238E27FC236}">
                <a16:creationId xmlns:a16="http://schemas.microsoft.com/office/drawing/2014/main" id="{2097EBA3-85D2-0C43-8E68-6645464F964F}"/>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3068533" y="787400"/>
            <a:ext cx="6042234"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72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Plan</a:t>
            </a:r>
          </a:p>
        </p:txBody>
      </p:sp>
      <p:sp>
        <p:nvSpPr>
          <p:cNvPr id="3" name="Content Placeholder 2"/>
          <p:cNvSpPr>
            <a:spLocks noGrp="1"/>
          </p:cNvSpPr>
          <p:nvPr>
            <p:ph idx="1"/>
          </p:nvPr>
        </p:nvSpPr>
        <p:spPr>
          <a:xfrm>
            <a:off x="1049955" y="1876926"/>
            <a:ext cx="10134601" cy="3840480"/>
          </a:xfrm>
        </p:spPr>
        <p:txBody>
          <a:bodyPr>
            <a:noAutofit/>
          </a:bodyPr>
          <a:lstStyle/>
          <a:p>
            <a:r>
              <a:rPr lang="en-US" sz="3600" dirty="0"/>
              <a:t>Introductions</a:t>
            </a:r>
          </a:p>
          <a:p>
            <a:r>
              <a:rPr lang="en-US" sz="3600" dirty="0"/>
              <a:t>STEM</a:t>
            </a:r>
            <a:r>
              <a:rPr lang="en-US" sz="3600" baseline="30000" dirty="0"/>
              <a:t>2</a:t>
            </a:r>
            <a:r>
              <a:rPr lang="en-US" sz="3600" dirty="0"/>
              <a:t>D</a:t>
            </a:r>
            <a:r>
              <a:rPr lang="en-US" sz="3600" b="1" dirty="0"/>
              <a:t> </a:t>
            </a:r>
            <a:r>
              <a:rPr lang="en-US" sz="3600" dirty="0"/>
              <a:t>in the World of Work </a:t>
            </a:r>
          </a:p>
          <a:p>
            <a:r>
              <a:rPr lang="en-US" sz="3600" dirty="0"/>
              <a:t>Design and Manufacturing Overview</a:t>
            </a:r>
          </a:p>
          <a:p>
            <a:r>
              <a:rPr lang="en-US" sz="3600" dirty="0"/>
              <a:t>Science Concepts</a:t>
            </a:r>
          </a:p>
          <a:p>
            <a:r>
              <a:rPr lang="en-US" sz="3600" dirty="0"/>
              <a:t>Egg Drop Challenge</a:t>
            </a:r>
          </a:p>
          <a:p>
            <a:r>
              <a:rPr lang="en-US" sz="3600" dirty="0"/>
              <a:t>Recap and Reflect</a:t>
            </a:r>
          </a:p>
          <a:p>
            <a:endParaRPr lang="en-US" sz="3600" dirty="0"/>
          </a:p>
        </p:txBody>
      </p:sp>
    </p:spTree>
    <p:extLst>
      <p:ext uri="{BB962C8B-B14F-4D97-AF65-F5344CB8AC3E}">
        <p14:creationId xmlns:p14="http://schemas.microsoft.com/office/powerpoint/2010/main" val="1826077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1486" y="1876926"/>
            <a:ext cx="7251560" cy="4289087"/>
          </a:xfrm>
        </p:spPr>
        <p:txBody>
          <a:bodyPr>
            <a:noAutofit/>
          </a:bodyPr>
          <a:lstStyle/>
          <a:p>
            <a:pPr>
              <a:spcBef>
                <a:spcPts val="0"/>
              </a:spcBef>
              <a:spcAft>
                <a:spcPts val="1800"/>
              </a:spcAft>
            </a:pPr>
            <a:r>
              <a:rPr lang="en-US" sz="3400" dirty="0"/>
              <a:t>How do you think design and manufacturing are used every day in the workplace? </a:t>
            </a:r>
          </a:p>
          <a:p>
            <a:pPr>
              <a:spcBef>
                <a:spcPts val="0"/>
              </a:spcBef>
              <a:spcAft>
                <a:spcPts val="1800"/>
              </a:spcAft>
            </a:pPr>
            <a:r>
              <a:rPr lang="en-US" sz="3400" dirty="0"/>
              <a:t>What kinds of careers do you think people with an interest, aptitude for, or degree in design or manufacturing would have?</a:t>
            </a:r>
          </a:p>
          <a:p>
            <a:pPr>
              <a:spcBef>
                <a:spcPts val="0"/>
              </a:spcBef>
              <a:spcAft>
                <a:spcPts val="1200"/>
              </a:spcAft>
            </a:pPr>
            <a:endParaRPr lang="en-US" sz="3600" dirty="0"/>
          </a:p>
        </p:txBody>
      </p:sp>
      <p:sp>
        <p:nvSpPr>
          <p:cNvPr id="5" name="Title 4">
            <a:extLst>
              <a:ext uri="{FF2B5EF4-FFF2-40B4-BE49-F238E27FC236}">
                <a16:creationId xmlns:a16="http://schemas.microsoft.com/office/drawing/2014/main" id="{E3FE7A69-65AD-2A4C-A161-26F471790C7E}"/>
              </a:ext>
            </a:extLst>
          </p:cNvPr>
          <p:cNvSpPr>
            <a:spLocks noGrp="1"/>
          </p:cNvSpPr>
          <p:nvPr>
            <p:ph type="title"/>
          </p:nvPr>
        </p:nvSpPr>
        <p:spPr>
          <a:xfrm>
            <a:off x="1049955" y="961891"/>
            <a:ext cx="10134601" cy="915035"/>
          </a:xfrm>
        </p:spPr>
        <p:txBody>
          <a:bodyPr/>
          <a:lstStyle/>
          <a:p>
            <a:r>
              <a:rPr lang="en-US" dirty="0"/>
              <a:t>STEM</a:t>
            </a:r>
            <a:r>
              <a:rPr lang="en-US" baseline="30000" dirty="0"/>
              <a:t>2</a:t>
            </a:r>
            <a:r>
              <a:rPr lang="en-US" dirty="0"/>
              <a:t>D in the World of Work</a:t>
            </a:r>
          </a:p>
        </p:txBody>
      </p:sp>
      <p:pic>
        <p:nvPicPr>
          <p:cNvPr id="4" name="Picture 11">
            <a:extLst>
              <a:ext uri="{FF2B5EF4-FFF2-40B4-BE49-F238E27FC236}">
                <a16:creationId xmlns:a16="http://schemas.microsoft.com/office/drawing/2014/main" id="{F5B6EE24-CAAE-0346-B912-FE98379527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68" t="28995" r="20862" b="21903"/>
          <a:stretch/>
        </p:blipFill>
        <p:spPr bwMode="auto">
          <a:xfrm>
            <a:off x="7553338" y="2026224"/>
            <a:ext cx="3404808" cy="30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10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533" y="0"/>
            <a:ext cx="10515600" cy="2852737"/>
          </a:xfrm>
        </p:spPr>
        <p:txBody>
          <a:bodyPr/>
          <a:lstStyle/>
          <a:p>
            <a:r>
              <a:rPr lang="en-US" dirty="0"/>
              <a:t>Tell My Story</a:t>
            </a:r>
          </a:p>
        </p:txBody>
      </p:sp>
      <p:pic>
        <p:nvPicPr>
          <p:cNvPr id="3" name="Picture 2">
            <a:extLst>
              <a:ext uri="{FF2B5EF4-FFF2-40B4-BE49-F238E27FC236}">
                <a16:creationId xmlns:a16="http://schemas.microsoft.com/office/drawing/2014/main" id="{CAE3F0DB-56A5-2C4D-9E1F-FE4676C6C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13679">
            <a:off x="7477658" y="2866289"/>
            <a:ext cx="1694855" cy="4916375"/>
          </a:xfrm>
          <a:prstGeom prst="rect">
            <a:avLst/>
          </a:prstGeom>
        </p:spPr>
      </p:pic>
      <p:pic>
        <p:nvPicPr>
          <p:cNvPr id="4" name="Picture 3">
            <a:extLst>
              <a:ext uri="{FF2B5EF4-FFF2-40B4-BE49-F238E27FC236}">
                <a16:creationId xmlns:a16="http://schemas.microsoft.com/office/drawing/2014/main" id="{BAC5891F-94A0-D647-8DB8-6818976665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41607">
            <a:off x="9451326" y="2717256"/>
            <a:ext cx="1792929" cy="5214438"/>
          </a:xfrm>
          <a:prstGeom prst="rect">
            <a:avLst/>
          </a:prstGeom>
        </p:spPr>
      </p:pic>
    </p:spTree>
    <p:extLst>
      <p:ext uri="{BB962C8B-B14F-4D97-AF65-F5344CB8AC3E}">
        <p14:creationId xmlns:p14="http://schemas.microsoft.com/office/powerpoint/2010/main" val="2542606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D5B3CB-ED1B-2749-BE0F-F9AF8AC84D6F}"/>
              </a:ext>
            </a:extLst>
          </p:cNvPr>
          <p:cNvSpPr>
            <a:spLocks noGrp="1"/>
          </p:cNvSpPr>
          <p:nvPr>
            <p:ph type="title"/>
          </p:nvPr>
        </p:nvSpPr>
        <p:spPr/>
        <p:txBody>
          <a:bodyPr/>
          <a:lstStyle/>
          <a:p>
            <a:r>
              <a:rPr lang="en-US" dirty="0"/>
              <a:t>My Story (delete if not using)</a:t>
            </a:r>
          </a:p>
        </p:txBody>
      </p:sp>
    </p:spTree>
    <p:extLst>
      <p:ext uri="{BB962C8B-B14F-4D97-AF65-F5344CB8AC3E}">
        <p14:creationId xmlns:p14="http://schemas.microsoft.com/office/powerpoint/2010/main" val="1593716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533" y="0"/>
            <a:ext cx="10515600" cy="2852737"/>
          </a:xfrm>
        </p:spPr>
        <p:txBody>
          <a:bodyPr/>
          <a:lstStyle/>
          <a:p>
            <a:r>
              <a:rPr lang="en-US" dirty="0"/>
              <a:t>Design and Manufacturing</a:t>
            </a:r>
          </a:p>
        </p:txBody>
      </p:sp>
      <p:pic>
        <p:nvPicPr>
          <p:cNvPr id="3" name="Picture 2">
            <a:extLst>
              <a:ext uri="{FF2B5EF4-FFF2-40B4-BE49-F238E27FC236}">
                <a16:creationId xmlns:a16="http://schemas.microsoft.com/office/drawing/2014/main" id="{12376BFE-10DD-4946-A824-FEAC908F6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05423">
            <a:off x="9343273" y="2797964"/>
            <a:ext cx="1777450" cy="4739867"/>
          </a:xfrm>
          <a:prstGeom prst="rect">
            <a:avLst/>
          </a:prstGeom>
        </p:spPr>
      </p:pic>
    </p:spTree>
    <p:extLst>
      <p:ext uri="{BB962C8B-B14F-4D97-AF65-F5344CB8AC3E}">
        <p14:creationId xmlns:p14="http://schemas.microsoft.com/office/powerpoint/2010/main" val="593063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4384" y="2482356"/>
            <a:ext cx="5602046" cy="584775"/>
          </a:xfrm>
          <a:prstGeom prst="rect">
            <a:avLst/>
          </a:prstGeom>
          <a:noFill/>
        </p:spPr>
        <p:txBody>
          <a:bodyPr wrap="none" rtlCol="0">
            <a:spAutoFit/>
          </a:bodyPr>
          <a:lstStyle/>
          <a:p>
            <a:r>
              <a:rPr lang="en-US" sz="3200" dirty="0">
                <a:solidFill>
                  <a:srgbClr val="D0181F"/>
                </a:solidFill>
                <a:latin typeface="Arial Rounded MT Bold" panose="020F0704030504030204" pitchFamily="34" charset="77"/>
                <a:cs typeface="Arial" panose="020B0604020202020204" pitchFamily="34" charset="0"/>
              </a:rPr>
              <a:t>What Do You Know About…</a:t>
            </a:r>
          </a:p>
        </p:txBody>
      </p:sp>
      <p:sp>
        <p:nvSpPr>
          <p:cNvPr id="3" name="TextBox 2"/>
          <p:cNvSpPr txBox="1"/>
          <p:nvPr/>
        </p:nvSpPr>
        <p:spPr>
          <a:xfrm>
            <a:off x="1834384" y="3067131"/>
            <a:ext cx="8523231" cy="830997"/>
          </a:xfrm>
          <a:prstGeom prst="rect">
            <a:avLst/>
          </a:prstGeom>
          <a:noFill/>
        </p:spPr>
        <p:txBody>
          <a:bodyPr wrap="none" rtlCol="0">
            <a:spAutoFit/>
          </a:bodyPr>
          <a:lstStyle/>
          <a:p>
            <a:r>
              <a:rPr lang="en-US" sz="4800" dirty="0">
                <a:latin typeface="Arial Rounded MT Bold" panose="020F0704030504030204" pitchFamily="34" charset="77"/>
              </a:rPr>
              <a:t>Design and Manufacturing? </a:t>
            </a:r>
          </a:p>
        </p:txBody>
      </p:sp>
    </p:spTree>
    <p:extLst>
      <p:ext uri="{BB962C8B-B14F-4D97-AF65-F5344CB8AC3E}">
        <p14:creationId xmlns:p14="http://schemas.microsoft.com/office/powerpoint/2010/main" val="3873209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FB8A8-3CE6-5143-871D-861DA4B8FC50}"/>
              </a:ext>
            </a:extLst>
          </p:cNvPr>
          <p:cNvSpPr txBox="1"/>
          <p:nvPr/>
        </p:nvSpPr>
        <p:spPr>
          <a:xfrm>
            <a:off x="6096000" y="1571626"/>
            <a:ext cx="2254685" cy="369332"/>
          </a:xfrm>
          <a:prstGeom prst="rect">
            <a:avLst/>
          </a:prstGeom>
          <a:solidFill>
            <a:schemeClr val="bg1">
              <a:lumMod val="85000"/>
            </a:schemeClr>
          </a:solidFill>
        </p:spPr>
        <p:txBody>
          <a:bodyPr wrap="square" rtlCol="0">
            <a:spAutoFit/>
          </a:bodyPr>
          <a:lstStyle/>
          <a:p>
            <a:pPr algn="ctr"/>
            <a:r>
              <a:rPr lang="en-US" dirty="0">
                <a:latin typeface="Arial Rounded MT Bold" panose="020F0704030504030204" pitchFamily="34" charset="77"/>
              </a:rPr>
              <a:t>Define the Need</a:t>
            </a:r>
          </a:p>
        </p:txBody>
      </p:sp>
      <p:sp>
        <p:nvSpPr>
          <p:cNvPr id="5" name="TextBox 4">
            <a:extLst>
              <a:ext uri="{FF2B5EF4-FFF2-40B4-BE49-F238E27FC236}">
                <a16:creationId xmlns:a16="http://schemas.microsoft.com/office/drawing/2014/main" id="{CED3FDF4-0F26-EC40-93FD-071F088436C3}"/>
              </a:ext>
            </a:extLst>
          </p:cNvPr>
          <p:cNvSpPr txBox="1"/>
          <p:nvPr/>
        </p:nvSpPr>
        <p:spPr>
          <a:xfrm>
            <a:off x="6096000" y="2347025"/>
            <a:ext cx="2254685" cy="369332"/>
          </a:xfrm>
          <a:prstGeom prst="rect">
            <a:avLst/>
          </a:prstGeom>
          <a:solidFill>
            <a:schemeClr val="bg1">
              <a:lumMod val="85000"/>
            </a:schemeClr>
          </a:solidFill>
        </p:spPr>
        <p:txBody>
          <a:bodyPr wrap="square" rtlCol="0">
            <a:spAutoFit/>
          </a:bodyPr>
          <a:lstStyle/>
          <a:p>
            <a:pPr algn="ctr"/>
            <a:r>
              <a:rPr lang="en-US" dirty="0">
                <a:latin typeface="Arial Rounded MT Bold" panose="020F0704030504030204" pitchFamily="34" charset="77"/>
              </a:rPr>
              <a:t>Brainstorm</a:t>
            </a:r>
          </a:p>
        </p:txBody>
      </p:sp>
      <p:sp>
        <p:nvSpPr>
          <p:cNvPr id="6" name="TextBox 5">
            <a:extLst>
              <a:ext uri="{FF2B5EF4-FFF2-40B4-BE49-F238E27FC236}">
                <a16:creationId xmlns:a16="http://schemas.microsoft.com/office/drawing/2014/main" id="{4CC36B6A-123B-4144-91D6-032C532985C7}"/>
              </a:ext>
            </a:extLst>
          </p:cNvPr>
          <p:cNvSpPr txBox="1"/>
          <p:nvPr/>
        </p:nvSpPr>
        <p:spPr>
          <a:xfrm>
            <a:off x="6096000" y="3122424"/>
            <a:ext cx="2254685" cy="369332"/>
          </a:xfrm>
          <a:prstGeom prst="rect">
            <a:avLst/>
          </a:prstGeom>
          <a:solidFill>
            <a:schemeClr val="bg1">
              <a:lumMod val="85000"/>
            </a:schemeClr>
          </a:solidFill>
        </p:spPr>
        <p:txBody>
          <a:bodyPr wrap="square" rtlCol="0">
            <a:spAutoFit/>
          </a:bodyPr>
          <a:lstStyle/>
          <a:p>
            <a:pPr algn="ctr"/>
            <a:r>
              <a:rPr lang="en-US" dirty="0">
                <a:latin typeface="Arial Rounded MT Bold" panose="020F0704030504030204" pitchFamily="34" charset="77"/>
              </a:rPr>
              <a:t>Design</a:t>
            </a:r>
          </a:p>
        </p:txBody>
      </p:sp>
      <p:sp>
        <p:nvSpPr>
          <p:cNvPr id="7" name="TextBox 6">
            <a:extLst>
              <a:ext uri="{FF2B5EF4-FFF2-40B4-BE49-F238E27FC236}">
                <a16:creationId xmlns:a16="http://schemas.microsoft.com/office/drawing/2014/main" id="{D0173508-F3D4-1540-9FF2-1C4B02B194BB}"/>
              </a:ext>
            </a:extLst>
          </p:cNvPr>
          <p:cNvSpPr txBox="1"/>
          <p:nvPr/>
        </p:nvSpPr>
        <p:spPr>
          <a:xfrm>
            <a:off x="6096000" y="3897823"/>
            <a:ext cx="2254685" cy="369332"/>
          </a:xfrm>
          <a:prstGeom prst="rect">
            <a:avLst/>
          </a:prstGeom>
          <a:noFill/>
        </p:spPr>
        <p:txBody>
          <a:bodyPr wrap="square" rtlCol="0">
            <a:spAutoFit/>
          </a:bodyPr>
          <a:lstStyle/>
          <a:p>
            <a:pPr algn="ctr"/>
            <a:r>
              <a:rPr lang="en-US" dirty="0">
                <a:latin typeface="Arial Rounded MT Bold" panose="020F0704030504030204" pitchFamily="34" charset="77"/>
              </a:rPr>
              <a:t>Build</a:t>
            </a:r>
          </a:p>
        </p:txBody>
      </p:sp>
      <p:sp>
        <p:nvSpPr>
          <p:cNvPr id="8" name="TextBox 7">
            <a:extLst>
              <a:ext uri="{FF2B5EF4-FFF2-40B4-BE49-F238E27FC236}">
                <a16:creationId xmlns:a16="http://schemas.microsoft.com/office/drawing/2014/main" id="{4E0D1AF0-5CAA-4242-8417-5C639E6FFEDB}"/>
              </a:ext>
            </a:extLst>
          </p:cNvPr>
          <p:cNvSpPr txBox="1"/>
          <p:nvPr/>
        </p:nvSpPr>
        <p:spPr>
          <a:xfrm>
            <a:off x="7559486" y="4848033"/>
            <a:ext cx="2254685" cy="369332"/>
          </a:xfrm>
          <a:prstGeom prst="rect">
            <a:avLst/>
          </a:prstGeom>
          <a:noFill/>
        </p:spPr>
        <p:txBody>
          <a:bodyPr wrap="square" rtlCol="0">
            <a:spAutoFit/>
          </a:bodyPr>
          <a:lstStyle/>
          <a:p>
            <a:pPr algn="ctr"/>
            <a:r>
              <a:rPr lang="en-US" dirty="0">
                <a:latin typeface="Arial Rounded MT Bold" panose="020F0704030504030204" pitchFamily="34" charset="77"/>
              </a:rPr>
              <a:t>Test &amp; Evaluate</a:t>
            </a:r>
          </a:p>
        </p:txBody>
      </p:sp>
      <p:sp>
        <p:nvSpPr>
          <p:cNvPr id="10" name="TextBox 9">
            <a:extLst>
              <a:ext uri="{FF2B5EF4-FFF2-40B4-BE49-F238E27FC236}">
                <a16:creationId xmlns:a16="http://schemas.microsoft.com/office/drawing/2014/main" id="{41C1C8D8-8AAA-604F-A6D0-95C6D26A456E}"/>
              </a:ext>
            </a:extLst>
          </p:cNvPr>
          <p:cNvSpPr txBox="1"/>
          <p:nvPr/>
        </p:nvSpPr>
        <p:spPr>
          <a:xfrm>
            <a:off x="4870049" y="4848033"/>
            <a:ext cx="2258568" cy="369332"/>
          </a:xfrm>
          <a:prstGeom prst="rect">
            <a:avLst/>
          </a:prstGeom>
          <a:noFill/>
        </p:spPr>
        <p:txBody>
          <a:bodyPr wrap="square" rtlCol="0">
            <a:spAutoFit/>
          </a:bodyPr>
          <a:lstStyle/>
          <a:p>
            <a:pPr algn="ctr"/>
            <a:r>
              <a:rPr lang="en-US" dirty="0">
                <a:latin typeface="Arial Rounded MT Bold" panose="020F0704030504030204" pitchFamily="34" charset="77"/>
              </a:rPr>
              <a:t>Rebuild</a:t>
            </a:r>
          </a:p>
        </p:txBody>
      </p:sp>
      <p:sp>
        <p:nvSpPr>
          <p:cNvPr id="11" name="TextBox 10">
            <a:extLst>
              <a:ext uri="{FF2B5EF4-FFF2-40B4-BE49-F238E27FC236}">
                <a16:creationId xmlns:a16="http://schemas.microsoft.com/office/drawing/2014/main" id="{EDEDA82F-FC7B-C44F-8B44-387C18CD519F}"/>
              </a:ext>
            </a:extLst>
          </p:cNvPr>
          <p:cNvSpPr txBox="1"/>
          <p:nvPr/>
        </p:nvSpPr>
        <p:spPr>
          <a:xfrm>
            <a:off x="5999334" y="5677219"/>
            <a:ext cx="2351351" cy="369332"/>
          </a:xfrm>
          <a:prstGeom prst="rect">
            <a:avLst/>
          </a:prstGeom>
          <a:solidFill>
            <a:schemeClr val="bg1">
              <a:lumMod val="85000"/>
            </a:schemeClr>
          </a:solidFill>
        </p:spPr>
        <p:txBody>
          <a:bodyPr wrap="square" rtlCol="0">
            <a:spAutoFit/>
          </a:bodyPr>
          <a:lstStyle/>
          <a:p>
            <a:pPr algn="ctr"/>
            <a:r>
              <a:rPr lang="en-US" dirty="0">
                <a:latin typeface="Arial Rounded MT Bold" panose="020F0704030504030204" pitchFamily="34" charset="77"/>
              </a:rPr>
              <a:t>Share the Solution</a:t>
            </a:r>
          </a:p>
        </p:txBody>
      </p:sp>
      <p:cxnSp>
        <p:nvCxnSpPr>
          <p:cNvPr id="15" name="Straight Arrow Connector 14">
            <a:extLst>
              <a:ext uri="{FF2B5EF4-FFF2-40B4-BE49-F238E27FC236}">
                <a16:creationId xmlns:a16="http://schemas.microsoft.com/office/drawing/2014/main" id="{D1F48894-B5B7-FB45-8F0A-3445E0A672FF}"/>
              </a:ext>
            </a:extLst>
          </p:cNvPr>
          <p:cNvCxnSpPr>
            <a:cxnSpLocks/>
            <a:endCxn id="8" idx="0"/>
          </p:cNvCxnSpPr>
          <p:nvPr/>
        </p:nvCxnSpPr>
        <p:spPr>
          <a:xfrm>
            <a:off x="7763709" y="4303617"/>
            <a:ext cx="749808" cy="544416"/>
          </a:xfrm>
          <a:prstGeom prst="straightConnector1">
            <a:avLst/>
          </a:prstGeom>
          <a:ln w="47625">
            <a:solidFill>
              <a:srgbClr val="D0181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943FE0B-4CCC-F241-AB4E-D9953D7C8A70}"/>
              </a:ext>
            </a:extLst>
          </p:cNvPr>
          <p:cNvCxnSpPr>
            <a:cxnSpLocks/>
            <a:stCxn id="8" idx="1"/>
          </p:cNvCxnSpPr>
          <p:nvPr/>
        </p:nvCxnSpPr>
        <p:spPr>
          <a:xfrm flipH="1" flipV="1">
            <a:off x="6747187" y="5032698"/>
            <a:ext cx="812299" cy="1"/>
          </a:xfrm>
          <a:prstGeom prst="straightConnector1">
            <a:avLst/>
          </a:prstGeom>
          <a:ln w="47625">
            <a:solidFill>
              <a:srgbClr val="D0181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A5CF5D1-B2A1-3A44-BAA7-26E283B93213}"/>
              </a:ext>
            </a:extLst>
          </p:cNvPr>
          <p:cNvCxnSpPr>
            <a:cxnSpLocks/>
            <a:stCxn id="10" idx="0"/>
          </p:cNvCxnSpPr>
          <p:nvPr/>
        </p:nvCxnSpPr>
        <p:spPr>
          <a:xfrm flipV="1">
            <a:off x="5999333" y="4267155"/>
            <a:ext cx="747854" cy="580878"/>
          </a:xfrm>
          <a:prstGeom prst="straightConnector1">
            <a:avLst/>
          </a:prstGeom>
          <a:ln w="44450">
            <a:solidFill>
              <a:srgbClr val="D0181F"/>
            </a:solidFill>
            <a:tailEnd type="triangle"/>
          </a:ln>
        </p:spPr>
        <p:style>
          <a:lnRef idx="1">
            <a:schemeClr val="accent1"/>
          </a:lnRef>
          <a:fillRef idx="0">
            <a:schemeClr val="accent1"/>
          </a:fillRef>
          <a:effectRef idx="0">
            <a:schemeClr val="accent1"/>
          </a:effectRef>
          <a:fontRef idx="minor">
            <a:schemeClr val="tx1"/>
          </a:fontRef>
        </p:style>
      </p:cxnSp>
      <p:sp>
        <p:nvSpPr>
          <p:cNvPr id="24" name="Down Arrow 23">
            <a:extLst>
              <a:ext uri="{FF2B5EF4-FFF2-40B4-BE49-F238E27FC236}">
                <a16:creationId xmlns:a16="http://schemas.microsoft.com/office/drawing/2014/main" id="{C2AD013A-4603-5341-AAED-7FFDBBAB7F44}"/>
              </a:ext>
            </a:extLst>
          </p:cNvPr>
          <p:cNvSpPr/>
          <p:nvPr/>
        </p:nvSpPr>
        <p:spPr>
          <a:xfrm>
            <a:off x="7064955" y="3528218"/>
            <a:ext cx="316775" cy="333143"/>
          </a:xfrm>
          <a:prstGeom prst="downArrow">
            <a:avLst/>
          </a:prstGeom>
          <a:solidFill>
            <a:srgbClr val="D0181F"/>
          </a:solidFill>
          <a:ln>
            <a:solidFill>
              <a:srgbClr val="D0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a:extLst>
              <a:ext uri="{FF2B5EF4-FFF2-40B4-BE49-F238E27FC236}">
                <a16:creationId xmlns:a16="http://schemas.microsoft.com/office/drawing/2014/main" id="{AA70A7B6-039F-B74A-95CE-06A01EC8CA86}"/>
              </a:ext>
            </a:extLst>
          </p:cNvPr>
          <p:cNvSpPr/>
          <p:nvPr/>
        </p:nvSpPr>
        <p:spPr>
          <a:xfrm>
            <a:off x="7064955" y="2752819"/>
            <a:ext cx="316775" cy="333143"/>
          </a:xfrm>
          <a:prstGeom prst="downArrow">
            <a:avLst/>
          </a:prstGeom>
          <a:solidFill>
            <a:srgbClr val="D0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a:extLst>
              <a:ext uri="{FF2B5EF4-FFF2-40B4-BE49-F238E27FC236}">
                <a16:creationId xmlns:a16="http://schemas.microsoft.com/office/drawing/2014/main" id="{BDA23C34-25E4-5F4D-B925-262AECD8F187}"/>
              </a:ext>
            </a:extLst>
          </p:cNvPr>
          <p:cNvSpPr/>
          <p:nvPr/>
        </p:nvSpPr>
        <p:spPr>
          <a:xfrm>
            <a:off x="7064955" y="1977420"/>
            <a:ext cx="316775" cy="333143"/>
          </a:xfrm>
          <a:prstGeom prst="downArrow">
            <a:avLst/>
          </a:prstGeom>
          <a:solidFill>
            <a:srgbClr val="D0181F"/>
          </a:solidFill>
          <a:ln>
            <a:solidFill>
              <a:srgbClr val="D0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a:extLst>
              <a:ext uri="{FF2B5EF4-FFF2-40B4-BE49-F238E27FC236}">
                <a16:creationId xmlns:a16="http://schemas.microsoft.com/office/drawing/2014/main" id="{83A26B73-3570-6941-8E5D-4F5675FC5589}"/>
              </a:ext>
            </a:extLst>
          </p:cNvPr>
          <p:cNvSpPr/>
          <p:nvPr/>
        </p:nvSpPr>
        <p:spPr>
          <a:xfrm>
            <a:off x="7082885" y="5280811"/>
            <a:ext cx="316775" cy="333143"/>
          </a:xfrm>
          <a:prstGeom prst="downArrow">
            <a:avLst/>
          </a:prstGeom>
          <a:solidFill>
            <a:srgbClr val="D0181F"/>
          </a:solidFill>
          <a:ln>
            <a:solidFill>
              <a:srgbClr val="D0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7B2CCDAF-DF11-0F42-80D9-4C336A92EDBB}"/>
              </a:ext>
            </a:extLst>
          </p:cNvPr>
          <p:cNvSpPr>
            <a:spLocks noGrp="1"/>
          </p:cNvSpPr>
          <p:nvPr>
            <p:ph type="title"/>
          </p:nvPr>
        </p:nvSpPr>
        <p:spPr/>
        <p:txBody>
          <a:bodyPr/>
          <a:lstStyle/>
          <a:p>
            <a:r>
              <a:rPr lang="en-US" dirty="0"/>
              <a:t>The Design Process</a:t>
            </a:r>
          </a:p>
        </p:txBody>
      </p:sp>
    </p:spTree>
    <p:extLst>
      <p:ext uri="{BB962C8B-B14F-4D97-AF65-F5344CB8AC3E}">
        <p14:creationId xmlns:p14="http://schemas.microsoft.com/office/powerpoint/2010/main" val="2702355888"/>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9F8E7BC959D444B5EB974EB8E7CC82" ma:contentTypeVersion="18" ma:contentTypeDescription="Create a new document." ma:contentTypeScope="" ma:versionID="d9a83b7a09226e496c72957420046e5d">
  <xsd:schema xmlns:xsd="http://www.w3.org/2001/XMLSchema" xmlns:xs="http://www.w3.org/2001/XMLSchema" xmlns:p="http://schemas.microsoft.com/office/2006/metadata/properties" xmlns:ns2="db233ec2-66d3-4ef5-8807-a2c006e69374" xmlns:ns3="adc816b1-d756-4632-a449-b11038f588a1" targetNamespace="http://schemas.microsoft.com/office/2006/metadata/properties" ma:root="true" ma:fieldsID="8ef1d61839208a915daaaf2ffcbb9feb" ns2:_="" ns3:_="">
    <xsd:import namespace="db233ec2-66d3-4ef5-8807-a2c006e69374"/>
    <xsd:import namespace="adc816b1-d756-4632-a449-b11038f588a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33ec2-66d3-4ef5-8807-a2c006e693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344dae29-85ca-4d34-a989-72f99e160290}" ma:internalName="TaxCatchAll" ma:showField="CatchAllData" ma:web="db233ec2-66d3-4ef5-8807-a2c006e6937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dc816b1-d756-4632-a449-b11038f588a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b233ec2-66d3-4ef5-8807-a2c006e69374">
      <UserInfo>
        <DisplayName>Brian Campbell</DisplayName>
        <AccountId>76</AccountId>
        <AccountType/>
      </UserInfo>
    </SharedWithUsers>
    <TaxCatchAll xmlns="db233ec2-66d3-4ef5-8807-a2c006e69374" xsi:nil="true"/>
    <lcf76f155ced4ddcb4097134ff3c332f xmlns="adc816b1-d756-4632-a449-b11038f588a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4FA20A-D96D-4B78-AC4C-9B45523E0014}"/>
</file>

<file path=customXml/itemProps2.xml><?xml version="1.0" encoding="utf-8"?>
<ds:datastoreItem xmlns:ds="http://schemas.openxmlformats.org/officeDocument/2006/customXml" ds:itemID="{0C286310-CC62-4193-8E86-0DC67EF0C87A}">
  <ds:schemaRefs>
    <ds:schemaRef ds:uri="http://schemas.microsoft.com/office/2006/metadata/properties"/>
    <ds:schemaRef ds:uri="http://schemas.microsoft.com/office/infopath/2007/PartnerControls"/>
    <ds:schemaRef ds:uri="db233ec2-66d3-4ef5-8807-a2c006e69374"/>
  </ds:schemaRefs>
</ds:datastoreItem>
</file>

<file path=customXml/itemProps3.xml><?xml version="1.0" encoding="utf-8"?>
<ds:datastoreItem xmlns:ds="http://schemas.openxmlformats.org/officeDocument/2006/customXml" ds:itemID="{8B42C3F7-A954-47B8-94C5-313E4D6425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13429</TotalTime>
  <Words>2448</Words>
  <Application>Microsoft Macintosh PowerPoint</Application>
  <PresentationFormat>Widescreen</PresentationFormat>
  <Paragraphs>223</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Arial Rounded MT Bold</vt:lpstr>
      <vt:lpstr>Calibri</vt:lpstr>
      <vt:lpstr>1_Office Theme</vt:lpstr>
      <vt:lpstr>Egg Drop Challenge  STEM2D Topics: Design and Manufacturing</vt:lpstr>
      <vt:lpstr>What is STEM2D?</vt:lpstr>
      <vt:lpstr>Today’s Plan</vt:lpstr>
      <vt:lpstr>STEM2D in the World of Work</vt:lpstr>
      <vt:lpstr>Tell My Story</vt:lpstr>
      <vt:lpstr>My Story (delete if not using)</vt:lpstr>
      <vt:lpstr>Design and Manufacturing</vt:lpstr>
      <vt:lpstr>PowerPoint Presentation</vt:lpstr>
      <vt:lpstr>The Design Process</vt:lpstr>
      <vt:lpstr>Manufacturing</vt:lpstr>
      <vt:lpstr>Questions?</vt:lpstr>
      <vt:lpstr>Science Concepts</vt:lpstr>
      <vt:lpstr>The Egg Drop Challenge</vt:lpstr>
      <vt:lpstr>The Rules</vt:lpstr>
      <vt:lpstr>The Materials</vt:lpstr>
      <vt:lpstr>The Materials</vt:lpstr>
      <vt:lpstr>Scrap</vt:lpstr>
      <vt:lpstr>Scrap (continued)</vt:lpstr>
      <vt:lpstr>Let’s Get Started!</vt:lpstr>
      <vt:lpstr>Questions?</vt:lpstr>
      <vt:lpstr>Performance Testing</vt:lpstr>
      <vt:lpstr>What Did We Learn?</vt:lpstr>
      <vt:lpstr>Reflection</vt:lpstr>
      <vt:lpstr>Performance Testing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Stacie Fieth</dc:creator>
  <cp:lastModifiedBy>Deanna Saab</cp:lastModifiedBy>
  <cp:revision>247</cp:revision>
  <dcterms:created xsi:type="dcterms:W3CDTF">2016-06-26T22:39:39Z</dcterms:created>
  <dcterms:modified xsi:type="dcterms:W3CDTF">2026-01-27T19:28:32Z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0x010100919F8E7BC959D444B5EB974EB8E7CC82</vt:lpwstr>
  </property>
  <property fmtid="{D5CDD505-2E9C-101B-9397-08002B2CF9AE}" pid="3" name="MediaServiceImageTags">
    <vt:lpwstr/>
  </property>
</Properties>
</file>