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sldIdLst>
    <p:sldId id="256" r:id="rId5"/>
    <p:sldId id="257" r:id="rId6"/>
    <p:sldId id="258" r:id="rId7"/>
    <p:sldId id="281" r:id="rId8"/>
    <p:sldId id="260" r:id="rId9"/>
    <p:sldId id="290" r:id="rId10"/>
    <p:sldId id="286" r:id="rId11"/>
    <p:sldId id="261" r:id="rId12"/>
    <p:sldId id="268" r:id="rId13"/>
    <p:sldId id="287" r:id="rId14"/>
    <p:sldId id="289" r:id="rId15"/>
    <p:sldId id="262" r:id="rId16"/>
    <p:sldId id="264" r:id="rId17"/>
    <p:sldId id="265" r:id="rId18"/>
    <p:sldId id="266" r:id="rId19"/>
    <p:sldId id="267" r:id="rId20"/>
    <p:sldId id="269" r:id="rId21"/>
    <p:sldId id="270" r:id="rId22"/>
    <p:sldId id="271" r:id="rId23"/>
    <p:sldId id="291" r:id="rId24"/>
    <p:sldId id="288" r:id="rId25"/>
    <p:sldId id="274" r:id="rId26"/>
    <p:sldId id="272" r:id="rId27"/>
    <p:sldId id="276" r:id="rId28"/>
    <p:sldId id="275" r:id="rId29"/>
    <p:sldId id="292"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C6FAB7F-92C1-7F19-3D52-C73566CC20A9}" name="Dylan Busa" initials="DB" userId="S::DBusa@fhi360.org::f83bd475-b5ef-49a4-aa3c-b458bfc6d83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92AF2B"/>
    <a:srgbClr val="BF6628"/>
    <a:srgbClr val="8CC63F"/>
    <a:srgbClr val="F4CA21"/>
    <a:srgbClr val="CF96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9BE4EB-A44D-2206-3464-2B8882606862}" v="11" dt="2026-02-16T19:05:07.3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59080" autoAdjust="0"/>
  </p:normalViewPr>
  <p:slideViewPr>
    <p:cSldViewPr snapToGrid="0">
      <p:cViewPr varScale="1">
        <p:scale>
          <a:sx n="65" d="100"/>
          <a:sy n="65" d="100"/>
        </p:scale>
        <p:origin x="235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Tungett" userId="S::ktungett@fhi360.org::757f2100-516b-4f50-addf-f0292df44cea" providerId="AD" clId="Web-{8D9BE4EB-A44D-2206-3464-2B8882606862}"/>
    <pc:docChg chg="modSld">
      <pc:chgData name="Kelly Tungett" userId="S::ktungett@fhi360.org::757f2100-516b-4f50-addf-f0292df44cea" providerId="AD" clId="Web-{8D9BE4EB-A44D-2206-3464-2B8882606862}" dt="2026-02-16T19:05:07.353" v="9" actId="1076"/>
      <pc:docMkLst>
        <pc:docMk/>
      </pc:docMkLst>
      <pc:sldChg chg="addSp delSp modSp">
        <pc:chgData name="Kelly Tungett" userId="S::ktungett@fhi360.org::757f2100-516b-4f50-addf-f0292df44cea" providerId="AD" clId="Web-{8D9BE4EB-A44D-2206-3464-2B8882606862}" dt="2026-02-16T19:04:52.306" v="3" actId="1076"/>
        <pc:sldMkLst>
          <pc:docMk/>
          <pc:sldMk cId="1004905844" sldId="256"/>
        </pc:sldMkLst>
        <pc:picChg chg="add mod">
          <ac:chgData name="Kelly Tungett" userId="S::ktungett@fhi360.org::757f2100-516b-4f50-addf-f0292df44cea" providerId="AD" clId="Web-{8D9BE4EB-A44D-2206-3464-2B8882606862}" dt="2026-02-16T19:04:52.306" v="3" actId="1076"/>
          <ac:picMkLst>
            <pc:docMk/>
            <pc:sldMk cId="1004905844" sldId="256"/>
            <ac:picMk id="5" creationId="{720D4403-E8DC-7CA9-255E-5ABC614E611C}"/>
          </ac:picMkLst>
        </pc:picChg>
        <pc:picChg chg="del">
          <ac:chgData name="Kelly Tungett" userId="S::ktungett@fhi360.org::757f2100-516b-4f50-addf-f0292df44cea" providerId="AD" clId="Web-{8D9BE4EB-A44D-2206-3464-2B8882606862}" dt="2026-02-16T19:04:47.947" v="1"/>
          <ac:picMkLst>
            <pc:docMk/>
            <pc:sldMk cId="1004905844" sldId="256"/>
            <ac:picMk id="15" creationId="{DD30D833-513B-048F-2519-D540CBE79FE8}"/>
          </ac:picMkLst>
        </pc:picChg>
      </pc:sldChg>
      <pc:sldChg chg="addSp delSp modSp">
        <pc:chgData name="Kelly Tungett" userId="S::ktungett@fhi360.org::757f2100-516b-4f50-addf-f0292df44cea" providerId="AD" clId="Web-{8D9BE4EB-A44D-2206-3464-2B8882606862}" dt="2026-02-16T19:05:07.353" v="9" actId="1076"/>
        <pc:sldMkLst>
          <pc:docMk/>
          <pc:sldMk cId="3151561336" sldId="286"/>
        </pc:sldMkLst>
        <pc:picChg chg="add mod">
          <ac:chgData name="Kelly Tungett" userId="S::ktungett@fhi360.org::757f2100-516b-4f50-addf-f0292df44cea" providerId="AD" clId="Web-{8D9BE4EB-A44D-2206-3464-2B8882606862}" dt="2026-02-16T19:05:07.353" v="9" actId="1076"/>
          <ac:picMkLst>
            <pc:docMk/>
            <pc:sldMk cId="3151561336" sldId="286"/>
            <ac:picMk id="4" creationId="{503918F6-FE70-2C7A-32C2-7B483E3B704B}"/>
          </ac:picMkLst>
        </pc:picChg>
        <pc:picChg chg="del">
          <ac:chgData name="Kelly Tungett" userId="S::ktungett@fhi360.org::757f2100-516b-4f50-addf-f0292df44cea" providerId="AD" clId="Web-{8D9BE4EB-A44D-2206-3464-2B8882606862}" dt="2026-02-16T19:04:56.619" v="4"/>
          <ac:picMkLst>
            <pc:docMk/>
            <pc:sldMk cId="3151561336" sldId="286"/>
            <ac:picMk id="10" creationId="{A5B71EC4-3D1A-154B-CCE0-AEEB0013FD5F}"/>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4EDB84-F40A-4DBD-80A0-8EB5B95C77F0}" type="datetimeFigureOut">
              <a:rPr lang="en-US" smtClean="0"/>
              <a:t>2/16/2026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A15AED-36BF-4F20-AEEC-A3C657004F6A}" type="slidenum">
              <a:rPr lang="en-US" smtClean="0"/>
              <a:t>‹#›</a:t>
            </a:fld>
            <a:endParaRPr lang="en-US"/>
          </a:p>
        </p:txBody>
      </p:sp>
    </p:spTree>
    <p:extLst>
      <p:ext uri="{BB962C8B-B14F-4D97-AF65-F5344CB8AC3E}">
        <p14:creationId xmlns:p14="http://schemas.microsoft.com/office/powerpoint/2010/main" val="1715898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untamedscience.com/biology/ecology/ecology-articles/the-science-of-compost/#google_vignett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hespruce.com/basics-of-bokashi-composting-2539742"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treehugger.com/cold-composting-step-by-step-guide-5186100" TargetMode="External"/><Relationship Id="rId5" Type="http://schemas.openxmlformats.org/officeDocument/2006/relationships/hyperlink" Target="https://www.farmersalmanac.com/gardening/gardening-basics/soil-fertilizing" TargetMode="External"/><Relationship Id="rId4" Type="http://schemas.openxmlformats.org/officeDocument/2006/relationships/hyperlink" Target="https://helpmecompost.com/compost/basics/hot-compost-vs-cold-compost/" TargetMode="Externa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epa.gov/sustainable-management-food/composting#:~:text=Markets%20and%20applications%20for%20compost%20include%20agricultural%20and,courses%2C%20sediment%20and%20erosion%20control%2C%20and%20stormwater%20management."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plantgrow.co.uk/the-benefits-of-composting-for-the-environment/"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youtube.com/watch?v=DnOKPqzZkW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pbs.org/parents/crafts-and-experiments/make-a-composter"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hamiltonanglican.org.au/2022/06/01/the-scrap-bucke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theecoexperts.co.uk/home-hub/composting"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pbs.org/parents/crafts-and-experiments/make-a-composter"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houghtco.com/what-is-environmental-science-courses-jobs-salaries-5085333"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lasgowfood.net/news/2023/12/why-compos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helpmecompost.com/compost/basics/stages-of-compost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0" i="0" dirty="0">
                <a:solidFill>
                  <a:srgbClr val="000000"/>
                </a:solidFill>
                <a:effectLst/>
              </a:rPr>
              <a:t>Review the agenda. Explain that today students will learn about composting and related practices. </a:t>
            </a:r>
          </a:p>
          <a:p>
            <a:pPr marL="171450" indent="-171450">
              <a:buFont typeface="Arial" panose="020B0604020202020204" pitchFamily="34" charset="0"/>
              <a:buChar char="•"/>
            </a:pPr>
            <a:r>
              <a:rPr lang="en-US" b="0" i="0" dirty="0">
                <a:solidFill>
                  <a:srgbClr val="000000"/>
                </a:solidFill>
                <a:effectLst/>
              </a:rPr>
              <a:t>Students will create a mini composter that allows them to observe the process of composting at home over several weeks.</a:t>
            </a:r>
            <a:endParaRPr lang="en-US" dirty="0"/>
          </a:p>
          <a:p>
            <a:pPr>
              <a:buFont typeface="Arial" panose="020B0604020202020204" pitchFamily="34" charset="0"/>
              <a:buNone/>
            </a:pPr>
            <a:endParaRPr lang="en-US" b="0" i="0" dirty="0">
              <a:solidFill>
                <a:srgbClr val="000000"/>
              </a:solidFill>
              <a:effectLst/>
            </a:endParaRPr>
          </a:p>
          <a:p>
            <a:pPr>
              <a:buFont typeface="Arial" panose="020B0604020202020204" pitchFamily="34" charset="0"/>
              <a:buNone/>
            </a:pPr>
            <a:r>
              <a:rPr lang="en-US" b="0" i="0" dirty="0">
                <a:solidFill>
                  <a:srgbClr val="000000"/>
                </a:solidFill>
                <a:effectLst/>
              </a:rPr>
              <a:t>Divide the large group into teams of two and instruct them to sit together for the remainder of the session. </a:t>
            </a:r>
            <a:endParaRPr lang="en-US" dirty="0"/>
          </a:p>
          <a:p>
            <a:endParaRPr lang="en-US" dirty="0"/>
          </a:p>
          <a:p>
            <a:endParaRPr lang="en-US" dirty="0"/>
          </a:p>
          <a:p>
            <a:r>
              <a:rPr lang="en-US" dirty="0"/>
              <a:t>Image: </a:t>
            </a:r>
          </a:p>
          <a:p>
            <a:r>
              <a:rPr lang="en-US" dirty="0"/>
              <a:t>https://ngorisefoundation.com/2022/06/28/chemistry-of-aerobic-composting/ </a:t>
            </a:r>
          </a:p>
        </p:txBody>
      </p:sp>
      <p:sp>
        <p:nvSpPr>
          <p:cNvPr id="4" name="Slide Number Placeholder 3"/>
          <p:cNvSpPr>
            <a:spLocks noGrp="1"/>
          </p:cNvSpPr>
          <p:nvPr>
            <p:ph type="sldNum" sz="quarter" idx="5"/>
          </p:nvPr>
        </p:nvSpPr>
        <p:spPr/>
        <p:txBody>
          <a:bodyPr/>
          <a:lstStyle/>
          <a:p>
            <a:fld id="{BEA15AED-36BF-4F20-AEEC-A3C657004F6A}" type="slidenum">
              <a:rPr lang="en-US" smtClean="0"/>
              <a:t>2</a:t>
            </a:fld>
            <a:endParaRPr lang="en-US"/>
          </a:p>
        </p:txBody>
      </p:sp>
    </p:spTree>
    <p:extLst>
      <p:ext uri="{BB962C8B-B14F-4D97-AF65-F5344CB8AC3E}">
        <p14:creationId xmlns:p14="http://schemas.microsoft.com/office/powerpoint/2010/main" val="7684862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mn-lt"/>
                <a:ea typeface="+mn-ea"/>
                <a:cs typeface="+mn-cs"/>
              </a:rPr>
              <a:t>Composting is a powerful practice with far-reaching benefits for our planet. For example: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highlight>
                  <a:srgbClr val="FFFFFF"/>
                </a:highlight>
                <a:latin typeface="Noto Sans" panose="020B0502040504020204" pitchFamily="34" charset="0"/>
                <a:ea typeface="Arial" panose="020B0604020202020204" pitchFamily="34" charset="0"/>
                <a:cs typeface="Times New Roman" panose="02020603050405020304" pitchFamily="18" charset="0"/>
              </a:rPr>
              <a:t>Compost reduces the amount of waste that goes to the landfill or gets incinerated and re-uses valuable nutrients that would have otherwise gone to waste.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highlight>
                  <a:srgbClr val="FFFFFF"/>
                </a:highlight>
                <a:latin typeface="Noto Sans" panose="020B0502040504020204" pitchFamily="34" charset="0"/>
                <a:ea typeface="Arial" panose="020B0604020202020204" pitchFamily="34" charset="0"/>
                <a:cs typeface="Times New Roman" panose="02020603050405020304" pitchFamily="18" charset="0"/>
              </a:rPr>
              <a:t>Composting saves taxpayers money, as less waste needs to be transported (sometimes 100s of miles) to waste processing facilities.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highlight>
                  <a:srgbClr val="FFFFFF"/>
                </a:highlight>
                <a:latin typeface="Noto Sans" panose="020B0502040504020204" pitchFamily="34" charset="0"/>
                <a:ea typeface="Arial" panose="020B0604020202020204" pitchFamily="34" charset="0"/>
                <a:cs typeface="Times New Roman" panose="02020603050405020304" pitchFamily="18" charset="0"/>
              </a:rPr>
              <a:t>Carbon from the atmosphere is transferred into the soil through the release of organic compounds into the soil by plant roots or through the decay of plant material or soil organisms when they die.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highlight>
                  <a:srgbClr val="FFFFFF"/>
                </a:highlight>
                <a:latin typeface="Noto Sans" panose="020B0502040504020204" pitchFamily="34" charset="0"/>
                <a:ea typeface="Arial" panose="020B0604020202020204" pitchFamily="34" charset="0"/>
                <a:cs typeface="Times New Roman" panose="02020603050405020304" pitchFamily="18" charset="0"/>
              </a:rPr>
              <a:t>Vegetables grown in soils with added compost are healthier, more productive, and more nutritious. </a:t>
            </a:r>
            <a:endParaRPr lang="en-US" sz="1100" b="0" i="0" dirty="0">
              <a:solidFill>
                <a:schemeClr val="tx1"/>
              </a:solidFill>
              <a:effectLst/>
              <a:highlight>
                <a:srgbClr val="FFFFFF"/>
              </a:highlight>
              <a:latin typeface="Noto Sans" panose="020B0502040504020204" pitchFamily="34" charset="0"/>
              <a:ea typeface="Arial" panose="020B0604020202020204" pitchFamily="34" charset="0"/>
              <a:cs typeface="Times New Roman"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i="0" dirty="0">
                <a:solidFill>
                  <a:srgbClr val="000000"/>
                </a:solidFill>
                <a:effectLst/>
              </a:rPr>
              <a:t>When done at a neighborhood level, composting can even help to bring people together and strengthen the community.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i="0" dirty="0">
              <a:solidFill>
                <a:srgbClr val="00263D"/>
              </a:solidFill>
              <a:effectLst/>
              <a:highlight>
                <a:srgbClr val="F9F9F6"/>
              </a:highlight>
              <a:latin typeface="Gotham SSm A"/>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i="0" dirty="0">
                <a:solidFill>
                  <a:srgbClr val="00263D"/>
                </a:solidFill>
                <a:effectLst/>
                <a:highlight>
                  <a:srgbClr val="F9F9F6"/>
                </a:highlight>
                <a:latin typeface="Gotham SSm A"/>
              </a:rPr>
              <a:t>Resource:</a:t>
            </a:r>
            <a:endParaRPr lang="en-US" dirty="0">
              <a:hlinkClick r:id="rId3"/>
            </a:endParaRPr>
          </a:p>
          <a:p>
            <a:r>
              <a:rPr lang="en-US" dirty="0">
                <a:hlinkClick r:id="rId3"/>
              </a:rPr>
              <a:t>The Science of Compost - Basic to Advanced (untamedscience.com)</a:t>
            </a:r>
            <a:r>
              <a:rPr lang="en-US" b="0" i="0" dirty="0">
                <a:solidFill>
                  <a:srgbClr val="00263D"/>
                </a:solidFill>
                <a:effectLst/>
                <a:highlight>
                  <a:srgbClr val="F9F9F6"/>
                </a:highlight>
                <a:latin typeface="Gotham SSm A"/>
              </a:rPr>
              <a:t> </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12</a:t>
            </a:fld>
            <a:endParaRPr lang="en-US"/>
          </a:p>
        </p:txBody>
      </p:sp>
    </p:spTree>
    <p:extLst>
      <p:ext uri="{BB962C8B-B14F-4D97-AF65-F5344CB8AC3E}">
        <p14:creationId xmlns:p14="http://schemas.microsoft.com/office/powerpoint/2010/main" val="3050281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There are many different composting methods. Each method has different advantages and disadvantages, and the best method depends on the materials, space, and climate.</a:t>
            </a:r>
            <a:endParaRPr lang="en-US" sz="1200" b="1" dirty="0">
              <a:solidFill>
                <a:srgbClr val="BF6628"/>
              </a:solidFill>
            </a:endParaRPr>
          </a:p>
          <a:p>
            <a:endParaRPr lang="en-US" sz="1200" b="1" dirty="0">
              <a:solidFill>
                <a:srgbClr val="BF6628"/>
              </a:solidFill>
            </a:endParaRPr>
          </a:p>
          <a:p>
            <a:r>
              <a:rPr lang="en-US" sz="1200" b="1" dirty="0">
                <a:solidFill>
                  <a:srgbClr val="BF6628"/>
                </a:solidFill>
              </a:rPr>
              <a:t>Hot Composting:</a:t>
            </a:r>
          </a:p>
          <a:p>
            <a:pPr marL="285750" indent="-285750">
              <a:buFont typeface="Arial" panose="020B0604020202020204" pitchFamily="34" charset="0"/>
              <a:buChar char="•"/>
            </a:pPr>
            <a:r>
              <a:rPr lang="en-US" b="0" i="0" dirty="0">
                <a:solidFill>
                  <a:srgbClr val="2D3748"/>
                </a:solidFill>
                <a:effectLst/>
                <a:highlight>
                  <a:srgbClr val="FFFFFF"/>
                </a:highlight>
                <a:latin typeface="Roboto" panose="02000000000000000000" pitchFamily="2" charset="0"/>
              </a:rPr>
              <a:t>Hot composting is an aerobic (with oxygen) process whereby oxygen-needing microorganisms use heat to rapidly decompose organic wastes.</a:t>
            </a:r>
            <a:endParaRPr lang="en-US" sz="1200" b="0" dirty="0"/>
          </a:p>
          <a:p>
            <a:pPr marL="285750" indent="-285750">
              <a:buFont typeface="Arial" panose="020B0604020202020204" pitchFamily="34" charset="0"/>
              <a:buChar char="•"/>
            </a:pPr>
            <a:r>
              <a:rPr lang="en-US" sz="1200" dirty="0"/>
              <a:t>Most efficient system for producing quality compost in a relatively short time.</a:t>
            </a:r>
          </a:p>
          <a:p>
            <a:pPr marL="285750" indent="-285750">
              <a:buFont typeface="Arial" panose="020B0604020202020204" pitchFamily="34" charset="0"/>
              <a:buChar char="•"/>
            </a:pPr>
            <a:r>
              <a:rPr lang="en-US" sz="1200" dirty="0"/>
              <a:t>Favors the destruction of weed seeds, fly larvae, and the pathogens.</a:t>
            </a:r>
          </a:p>
          <a:p>
            <a:pPr marL="285750" indent="-285750">
              <a:buFont typeface="Arial" panose="020B0604020202020204" pitchFamily="34" charset="0"/>
              <a:buChar char="•"/>
            </a:pPr>
            <a:endParaRPr lang="en-US" sz="1200" dirty="0"/>
          </a:p>
          <a:p>
            <a:r>
              <a:rPr lang="en-US" sz="1200" b="1" dirty="0">
                <a:solidFill>
                  <a:srgbClr val="BF6628"/>
                </a:solidFill>
              </a:rPr>
              <a:t>Cold Composting:</a:t>
            </a:r>
          </a:p>
          <a:p>
            <a:pPr marL="285750" indent="-285750">
              <a:buFont typeface="Arial" panose="020B0604020202020204" pitchFamily="34" charset="0"/>
              <a:buChar char="•"/>
            </a:pPr>
            <a:r>
              <a:rPr lang="en-US" b="0" i="0" dirty="0">
                <a:solidFill>
                  <a:srgbClr val="2D3748"/>
                </a:solidFill>
                <a:effectLst/>
                <a:highlight>
                  <a:srgbClr val="FFFFFF"/>
                </a:highlight>
                <a:latin typeface="Roboto" panose="02000000000000000000" pitchFamily="2" charset="0"/>
              </a:rPr>
              <a:t>In contrast, cold composting is an anaerobic (without oxygen) process when microorganisms that don’t need oxygen to live slowly ferment organic wastes. </a:t>
            </a:r>
            <a:endParaRPr lang="en-US" sz="1200" b="0" dirty="0"/>
          </a:p>
          <a:p>
            <a:pPr marL="285750" indent="-285750">
              <a:buFont typeface="Arial" panose="020B0604020202020204" pitchFamily="34" charset="0"/>
              <a:buChar char="•"/>
            </a:pPr>
            <a:r>
              <a:rPr lang="en-US" sz="1200" dirty="0"/>
              <a:t>Ideal for adding organic matter around trees or gardens.</a:t>
            </a:r>
          </a:p>
          <a:p>
            <a:pPr marL="285750" indent="-285750">
              <a:buFont typeface="Arial" panose="020B0604020202020204" pitchFamily="34" charset="0"/>
              <a:buChar char="•"/>
            </a:pPr>
            <a:r>
              <a:rPr lang="en-US" sz="1200" dirty="0"/>
              <a:t>The time required to decompose organic matter is controlled by environmental conditions and could take years.</a:t>
            </a:r>
          </a:p>
          <a:p>
            <a:pPr marL="285750" indent="-285750">
              <a:buFont typeface="Arial" panose="020B0604020202020204" pitchFamily="34" charset="0"/>
              <a:buChar char="•"/>
            </a:pPr>
            <a:endParaRPr lang="en-US" sz="1200" dirty="0"/>
          </a:p>
          <a:p>
            <a:r>
              <a:rPr lang="en-US" sz="1200" b="1" dirty="0">
                <a:solidFill>
                  <a:srgbClr val="BF6628"/>
                </a:solidFill>
              </a:rPr>
              <a:t>Sheet Composting:</a:t>
            </a:r>
          </a:p>
          <a:p>
            <a:pPr marL="285750" indent="-285750">
              <a:buFont typeface="Arial" panose="020B0604020202020204" pitchFamily="34" charset="0"/>
              <a:buChar char="•"/>
            </a:pPr>
            <a:r>
              <a:rPr lang="en-US" sz="1200" dirty="0"/>
              <a:t>Spreading organic material on the surface of the soil and allowing it to decompose naturally.</a:t>
            </a:r>
          </a:p>
          <a:p>
            <a:pPr marL="285750" indent="-285750">
              <a:buFont typeface="Arial" panose="020B0604020202020204" pitchFamily="34" charset="0"/>
              <a:buChar char="•"/>
            </a:pPr>
            <a:r>
              <a:rPr lang="en-US" sz="1200" dirty="0"/>
              <a:t>Ideally suited for forage land, erosion control, roadside landscaping, etc.</a:t>
            </a:r>
          </a:p>
          <a:p>
            <a:pPr marL="285750" indent="-285750">
              <a:buFont typeface="Arial" panose="020B0604020202020204" pitchFamily="34" charset="0"/>
              <a:buChar char="•"/>
            </a:pPr>
            <a:r>
              <a:rPr lang="en-US" sz="1200" dirty="0"/>
              <a:t>Time is controlled by environmental conditions and can be lengthy.</a:t>
            </a:r>
          </a:p>
          <a:p>
            <a:pPr marL="285750" indent="-285750">
              <a:buFont typeface="Arial" panose="020B0604020202020204" pitchFamily="34" charset="0"/>
              <a:buChar char="•"/>
            </a:pPr>
            <a:endParaRPr lang="en-US" sz="1200" dirty="0"/>
          </a:p>
          <a:p>
            <a:r>
              <a:rPr lang="en-US" sz="1200" b="1" dirty="0">
                <a:solidFill>
                  <a:srgbClr val="BF6628"/>
                </a:solidFill>
              </a:rPr>
              <a:t>Trench Composting:</a:t>
            </a:r>
          </a:p>
          <a:p>
            <a:pPr marL="285750" indent="-285750">
              <a:buFont typeface="Arial" panose="020B0604020202020204" pitchFamily="34" charset="0"/>
              <a:buChar char="•"/>
            </a:pPr>
            <a:r>
              <a:rPr lang="en-US" sz="1200" dirty="0"/>
              <a:t>Dig a trench 6-8 inches deep, fill with 3-4 inches of organic material and cover with soil. Wait a few weeks and plant directly above the trench.</a:t>
            </a:r>
          </a:p>
          <a:p>
            <a:pPr marL="285750" indent="-285750">
              <a:buFont typeface="Arial" panose="020B0604020202020204" pitchFamily="34" charset="0"/>
              <a:buChar char="•"/>
            </a:pPr>
            <a:r>
              <a:rPr lang="en-US" sz="1200" dirty="0"/>
              <a:t>This process can be relatively slow.</a:t>
            </a:r>
          </a:p>
          <a:p>
            <a:pPr marL="285750" indent="-285750">
              <a:buFont typeface="Arial" panose="020B0604020202020204" pitchFamily="34" charset="0"/>
              <a:buChar char="•"/>
            </a:pPr>
            <a:endParaRPr lang="en-US" sz="1200" dirty="0"/>
          </a:p>
          <a:p>
            <a:r>
              <a:rPr lang="en-US" sz="1200" b="1" dirty="0">
                <a:solidFill>
                  <a:srgbClr val="BF6628"/>
                </a:solidFill>
              </a:rPr>
              <a:t>Vermicomposting:</a:t>
            </a:r>
          </a:p>
          <a:p>
            <a:pPr marL="285750" indent="-285750">
              <a:buFont typeface="Arial" panose="020B0604020202020204" pitchFamily="34" charset="0"/>
              <a:buChar char="•"/>
            </a:pPr>
            <a:r>
              <a:rPr lang="en-US" sz="1200" dirty="0"/>
              <a:t>Use of worms in a bin, bed or windrow to create compost.</a:t>
            </a:r>
          </a:p>
          <a:p>
            <a:pPr marL="285750" indent="-285750">
              <a:buFont typeface="Arial" panose="020B0604020202020204" pitchFamily="34" charset="0"/>
              <a:buChar char="•"/>
            </a:pPr>
            <a:r>
              <a:rPr lang="en-US" sz="1200" dirty="0"/>
              <a:t>Primary vermicomposting is feeding raw materials directly to the worms.</a:t>
            </a:r>
          </a:p>
          <a:p>
            <a:pPr marL="285750" indent="-285750">
              <a:buFont typeface="Arial" panose="020B0604020202020204" pitchFamily="34" charset="0"/>
              <a:buChar char="•"/>
            </a:pPr>
            <a:r>
              <a:rPr lang="en-US" sz="1200" dirty="0"/>
              <a:t>Secondary vermicomposting, fungi and microorganisms compost raw material before it is fed to worms.</a:t>
            </a:r>
          </a:p>
          <a:p>
            <a:pPr algn="l"/>
            <a:endParaRPr lang="en-US" b="0" i="0" dirty="0">
              <a:solidFill>
                <a:srgbClr val="00263D"/>
              </a:solidFill>
              <a:effectLst/>
              <a:highlight>
                <a:srgbClr val="F9F9F6"/>
              </a:highlight>
              <a:latin typeface="Gotham SSm A"/>
            </a:endParaRPr>
          </a:p>
          <a:p>
            <a:pPr algn="l"/>
            <a:endParaRPr lang="en-US" b="0" i="0" dirty="0">
              <a:solidFill>
                <a:srgbClr val="00263D"/>
              </a:solidFill>
              <a:effectLst/>
              <a:highlight>
                <a:srgbClr val="F9F9F6"/>
              </a:highlight>
              <a:latin typeface="Gotham SSm A"/>
            </a:endParaRPr>
          </a:p>
          <a:p>
            <a:pPr algn="l"/>
            <a:endParaRPr lang="en-US" b="0" i="0" dirty="0">
              <a:solidFill>
                <a:srgbClr val="00263D"/>
              </a:solidFill>
              <a:effectLst/>
              <a:highlight>
                <a:srgbClr val="F9F9F6"/>
              </a:highlight>
              <a:latin typeface="Gotham SSm A"/>
            </a:endParaRPr>
          </a:p>
          <a:p>
            <a:pPr algn="l"/>
            <a:r>
              <a:rPr lang="en-US" b="0" i="0" dirty="0">
                <a:solidFill>
                  <a:srgbClr val="00263D"/>
                </a:solidFill>
                <a:effectLst/>
                <a:highlight>
                  <a:srgbClr val="F9F9F6"/>
                </a:highlight>
                <a:latin typeface="Gotham SSm A"/>
              </a:rPr>
              <a:t>https://www.agrifarming.in/what-is-compost-types-of-compost-compost-methods#google_vignette</a:t>
            </a:r>
          </a:p>
          <a:p>
            <a:pPr algn="l"/>
            <a:r>
              <a:rPr lang="en-US" b="0" i="0" dirty="0">
                <a:solidFill>
                  <a:srgbClr val="00263D"/>
                </a:solidFill>
                <a:effectLst/>
                <a:highlight>
                  <a:srgbClr val="F9F9F6"/>
                </a:highlight>
                <a:latin typeface="Gotham SSm A"/>
              </a:rPr>
              <a:t>https://extension.okstate.edu/fact-sheets/the-basics-of-vermicomposting.html#:~:text=composting%20and%20vermicomposting.-,Types%20of%20Vermicomposting%20Systems,(Figures%202%20and%203).</a:t>
            </a:r>
          </a:p>
          <a:p>
            <a:pPr algn="l"/>
            <a:r>
              <a:rPr lang="en-US" dirty="0">
                <a:hlinkClick r:id="rId3"/>
              </a:rPr>
              <a:t>The Basics of Bokashi Composting (thespruce.com)</a:t>
            </a:r>
            <a:endParaRPr lang="en-US" dirty="0"/>
          </a:p>
          <a:p>
            <a:pPr algn="l"/>
            <a:r>
              <a:rPr lang="en-US" dirty="0">
                <a:hlinkClick r:id="rId4"/>
              </a:rPr>
              <a:t>Hot Compost Vs. Cold Compost (Which Is Better?) (helpmecompost.com)</a:t>
            </a:r>
            <a:endParaRPr lang="en-US" dirty="0"/>
          </a:p>
          <a:p>
            <a:pPr algn="l"/>
            <a:r>
              <a:rPr lang="en-US" dirty="0">
                <a:hlinkClick r:id="rId5"/>
              </a:rPr>
              <a:t>Soil &amp; Fertilizing Articles - Farmers' Almanac - Plan Your Day. Grow Your Life. (farmersalmanac.com)</a:t>
            </a:r>
            <a:endParaRPr lang="en-US" dirty="0"/>
          </a:p>
          <a:p>
            <a:pPr algn="l"/>
            <a:r>
              <a:rPr lang="en-US" dirty="0">
                <a:hlinkClick r:id="rId6"/>
              </a:rPr>
              <a:t>Cold Composting: Step-by-Step Guide (treehugger.com)</a:t>
            </a:r>
            <a:endParaRPr lang="en-US" b="0" i="0" dirty="0">
              <a:solidFill>
                <a:srgbClr val="00263D"/>
              </a:solidFill>
              <a:effectLst/>
              <a:highlight>
                <a:srgbClr val="F9F9F6"/>
              </a:highlight>
              <a:latin typeface="Gotham SSm A"/>
            </a:endParaRP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13</a:t>
            </a:fld>
            <a:endParaRPr lang="en-US"/>
          </a:p>
        </p:txBody>
      </p:sp>
    </p:spTree>
    <p:extLst>
      <p:ext uri="{BB962C8B-B14F-4D97-AF65-F5344CB8AC3E}">
        <p14:creationId xmlns:p14="http://schemas.microsoft.com/office/powerpoint/2010/main" val="1823758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mn-lt"/>
                <a:ea typeface="+mn-ea"/>
                <a:cs typeface="+mn-cs"/>
              </a:rPr>
              <a:t>Students should know that not all materials can be used in composting. There are specific guidelines that must be followed to ensure effective composting. The best compost is produced from a combination of green (source of nitrogen) and brown (source of carbon) waste.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Green matter materials include fruit and vegetable scraps, grass clippings, and coffee grounds.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Brown matter materials include wood ash, brown leaves, eggshells, shredded newspaper, wood chips, sawdust, toothpicks, and burnt matches.</a:t>
            </a:r>
          </a:p>
          <a:p>
            <a:endParaRPr lang="en-US" dirty="0"/>
          </a:p>
          <a:p>
            <a:r>
              <a:rPr lang="en-US" dirty="0"/>
              <a:t>Image:</a:t>
            </a:r>
          </a:p>
          <a:p>
            <a:r>
              <a:rPr lang="en-US" dirty="0"/>
              <a:t>https://coldcreekcompost.com/kaitlin-wuz-here-composting-how-it-works/ </a:t>
            </a:r>
          </a:p>
        </p:txBody>
      </p:sp>
      <p:sp>
        <p:nvSpPr>
          <p:cNvPr id="4" name="Slide Number Placeholder 3"/>
          <p:cNvSpPr>
            <a:spLocks noGrp="1"/>
          </p:cNvSpPr>
          <p:nvPr>
            <p:ph type="sldNum" sz="quarter" idx="5"/>
          </p:nvPr>
        </p:nvSpPr>
        <p:spPr/>
        <p:txBody>
          <a:bodyPr/>
          <a:lstStyle/>
          <a:p>
            <a:fld id="{BEA15AED-36BF-4F20-AEEC-A3C657004F6A}" type="slidenum">
              <a:rPr lang="en-US" smtClean="0"/>
              <a:t>14</a:t>
            </a:fld>
            <a:endParaRPr lang="en-US"/>
          </a:p>
        </p:txBody>
      </p:sp>
    </p:spTree>
    <p:extLst>
      <p:ext uri="{BB962C8B-B14F-4D97-AF65-F5344CB8AC3E}">
        <p14:creationId xmlns:p14="http://schemas.microsoft.com/office/powerpoint/2010/main" val="1479667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mn-lt"/>
                <a:ea typeface="+mn-ea"/>
                <a:cs typeface="+mn-cs"/>
              </a:rPr>
              <a:t>Explain that composting certain materials may lead to contamination, health risks, or unpleasant odors during decomposition. Composting certain materials can release harmful substances into the soil, affecting plants and nearby ecosystems.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mn-lt"/>
                <a:ea typeface="+mn-ea"/>
                <a:cs typeface="+mn-cs"/>
              </a:rPr>
              <a:t>Materials that should not be composted include meat and dairy products, oils or greasy foods, pet waste, human waste, diseased plants, plastic, synthetic fabrics, nutshells, and toxic plants.</a:t>
            </a:r>
          </a:p>
          <a:p>
            <a:endParaRPr lang="en-US" dirty="0"/>
          </a:p>
          <a:p>
            <a:r>
              <a:rPr lang="en-US" dirty="0"/>
              <a:t>https://www.azdeq.gov/compost-guide-can-and-cant-compost </a:t>
            </a:r>
          </a:p>
        </p:txBody>
      </p:sp>
      <p:sp>
        <p:nvSpPr>
          <p:cNvPr id="4" name="Slide Number Placeholder 3"/>
          <p:cNvSpPr>
            <a:spLocks noGrp="1"/>
          </p:cNvSpPr>
          <p:nvPr>
            <p:ph type="sldNum" sz="quarter" idx="5"/>
          </p:nvPr>
        </p:nvSpPr>
        <p:spPr/>
        <p:txBody>
          <a:bodyPr/>
          <a:lstStyle/>
          <a:p>
            <a:fld id="{BEA15AED-36BF-4F20-AEEC-A3C657004F6A}" type="slidenum">
              <a:rPr lang="en-US" smtClean="0"/>
              <a:t>15</a:t>
            </a:fld>
            <a:endParaRPr lang="en-US"/>
          </a:p>
        </p:txBody>
      </p:sp>
    </p:spTree>
    <p:extLst>
      <p:ext uri="{BB962C8B-B14F-4D97-AF65-F5344CB8AC3E}">
        <p14:creationId xmlns:p14="http://schemas.microsoft.com/office/powerpoint/2010/main" val="18874372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Discuss the different industries that make use of compost. Most students will be able to identify the more obvious uses, like agriculture and gardening, but they may be less familiar with compost usage in other fields.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dirty="0"/>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Agriculture and Horticulture: Farmers and gardeners use compost to enrich soil, improve its structure, and enhance plant growth.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Landscaping and Nursery: Compost serves as a soil conditioner, promoting healthy landscapes and supporting plant health.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Vegetable and Flower Gardens: Gardeners apply compost to their vegetable beds and flower gardens to boost nutrient content and enhance soil quality.</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Sod Production and Roadside Projects: Compost contributes to soil health in sod production and roadside landscaping.</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Wetlands Creation: Compost aids wetland restoration and establishment.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Green Infrastructure: Compost helps create green roofs, rain gardens, and other sustainable urban features.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Soil Remediation and Land Reclamation: Compost assists in rehabilitating contaminated soils and reclaiming disturbed land.</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Sports Fields and Golf Courses: Groundskeepers use compost to maintain healthy turf and soil.</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Sediment and Erosion Control: Compost helps prevent erosion and stabilize soil in construction and restoration projects.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b="0" i="0" u="none" dirty="0">
                <a:solidFill>
                  <a:srgbClr val="111111"/>
                </a:solidFill>
                <a:effectLst/>
                <a:highlight>
                  <a:srgbClr val="F5F5F5"/>
                </a:highlight>
                <a:latin typeface="-apple-system"/>
              </a:rPr>
              <a:t>Stormwater Management: Compost improves soil’s ability to absorb and filter stormwater runoff.</a:t>
            </a:r>
          </a:p>
          <a:p>
            <a:endParaRPr lang="en-US" dirty="0"/>
          </a:p>
          <a:p>
            <a:r>
              <a:rPr lang="en-US" dirty="0"/>
              <a:t>Links: </a:t>
            </a:r>
          </a:p>
          <a:p>
            <a:r>
              <a:rPr lang="en-US" dirty="0">
                <a:hlinkClick r:id="rId3"/>
              </a:rPr>
              <a:t>Composting | US EPA</a:t>
            </a:r>
            <a:endParaRPr lang="en-US" dirty="0"/>
          </a:p>
          <a:p>
            <a:endParaRPr lang="en-US" dirty="0"/>
          </a:p>
          <a:p>
            <a:r>
              <a:rPr lang="en-US" dirty="0"/>
              <a:t>Image:</a:t>
            </a:r>
          </a:p>
          <a:p>
            <a:r>
              <a:rPr lang="en-US" dirty="0">
                <a:hlinkClick r:id="rId4"/>
              </a:rPr>
              <a:t>The benefits of composting for the environment - </a:t>
            </a:r>
            <a:r>
              <a:rPr lang="en-US" dirty="0" err="1">
                <a:hlinkClick r:id="rId4"/>
              </a:rPr>
              <a:t>PlantGrow</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16</a:t>
            </a:fld>
            <a:endParaRPr lang="en-US"/>
          </a:p>
        </p:txBody>
      </p:sp>
    </p:spTree>
    <p:extLst>
      <p:ext uri="{BB962C8B-B14F-4D97-AF65-F5344CB8AC3E}">
        <p14:creationId xmlns:p14="http://schemas.microsoft.com/office/powerpoint/2010/main" val="1430946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rgbClr val="000000"/>
                </a:solidFill>
                <a:effectLst/>
                <a:latin typeface="+mn-lt"/>
                <a:ea typeface="+mn-ea"/>
                <a:cs typeface="+mn-cs"/>
              </a:rPr>
              <a:t>Introduce the challenge with these instructions: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rgbClr val="000000"/>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Today, we are going to do a team-based activity in which you will create your own mini composter out of soda bottles.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a:effectLst/>
                <a:latin typeface="Noto Sans" panose="020B0502040504020204" pitchFamily="34" charset="0"/>
                <a:ea typeface="Arial" panose="020B0604020202020204" pitchFamily="34" charset="0"/>
                <a:cs typeface="Times New Roman" panose="02020603050405020304" pitchFamily="18" charset="0"/>
              </a:rPr>
              <a:t>Soda bottle composters are designed to be used as tools for composting research. They are small and inexpensive enough to enable students to design and carry out individualized research projects, comparing variables such as reactor design, moisture content, and nutrient ratios of mixtures to be composted.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Noto Sans" panose="020B0502040504020204" pitchFamily="34" charset="0"/>
                <a:ea typeface="Arial" panose="020B0604020202020204" pitchFamily="34" charset="0"/>
                <a:cs typeface="Times New Roman" panose="02020603050405020304" pitchFamily="18" charset="0"/>
              </a:rPr>
              <a:t>Consider playing the following 8-minute video that helps explain the individual steps of the activity: </a:t>
            </a:r>
            <a:r>
              <a:rPr lang="en-US" sz="1200" u="sng" dirty="0">
                <a:solidFill>
                  <a:srgbClr val="0000FF"/>
                </a:solidFill>
                <a:effectLst/>
                <a:latin typeface="Noto Sans" panose="020B0502040504020204" pitchFamily="34" charset="0"/>
                <a:ea typeface="Arial" panose="020B0604020202020204" pitchFamily="34" charset="0"/>
                <a:cs typeface="Times New Roman" panose="02020603050405020304" pitchFamily="18" charset="0"/>
                <a:hlinkClick r:id="rId3"/>
              </a:rPr>
              <a:t>Creativity TV: Composting with a 2 Liter Bottle</a:t>
            </a:r>
            <a:r>
              <a:rPr lang="en-US" sz="1200" dirty="0">
                <a:effectLst/>
                <a:latin typeface="Noto Sans" panose="020B0502040504020204" pitchFamily="34" charset="0"/>
                <a:ea typeface="Arial" panose="020B0604020202020204" pitchFamily="34" charset="0"/>
                <a:cs typeface="Times New Roman" panose="02020603050405020304" pitchFamily="18" charset="0"/>
              </a:rPr>
              <a:t>.</a:t>
            </a:r>
          </a:p>
          <a:p>
            <a:endParaRPr lang="en-US" dirty="0"/>
          </a:p>
          <a:p>
            <a:r>
              <a:rPr lang="en-US" dirty="0"/>
              <a:t>Image:</a:t>
            </a:r>
          </a:p>
          <a:p>
            <a:r>
              <a:rPr lang="en-US" dirty="0">
                <a:hlinkClick r:id="rId4"/>
              </a:rPr>
              <a:t>Make a Composter | Crafts for Kids | PBS KIDS for Parents</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17</a:t>
            </a:fld>
            <a:endParaRPr lang="en-US"/>
          </a:p>
        </p:txBody>
      </p:sp>
    </p:spTree>
    <p:extLst>
      <p:ext uri="{BB962C8B-B14F-4D97-AF65-F5344CB8AC3E}">
        <p14:creationId xmlns:p14="http://schemas.microsoft.com/office/powerpoint/2010/main" val="3187416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Noto Sans" panose="020B0502040504020204" pitchFamily="34" charset="0"/>
                <a:ea typeface="Arial" panose="020B0604020202020204" pitchFamily="34" charset="0"/>
                <a:cs typeface="Times New Roman" panose="02020603050405020304" pitchFamily="18" charset="0"/>
              </a:rPr>
              <a:t>Review the materials required to create a Soda Bottle Composter. Including soil as the base layer of the mini composter is not required but could help expedite the decomposition of organic materials by introducing microorganisms into the pile.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i="1" dirty="0">
              <a:effectLst/>
              <a:latin typeface="Noto Sans" panose="020B0502040504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dirty="0">
                <a:effectLst/>
                <a:latin typeface="Noto Sans" panose="020B0502040504020204" pitchFamily="34" charset="0"/>
                <a:ea typeface="Arial" panose="020B0604020202020204" pitchFamily="34" charset="0"/>
                <a:cs typeface="Times New Roman" panose="02020603050405020304" pitchFamily="18" charset="0"/>
              </a:rPr>
              <a:t>Note: Depending on the number of students, consider asking students to collect their own organic waste prior to the activity.</a:t>
            </a:r>
            <a:endParaRPr lang="en-US" sz="1800" dirty="0">
              <a:effectLst/>
              <a:latin typeface="Noto Sans" panose="020B0502040504020204" pitchFamily="34" charset="0"/>
              <a:ea typeface="Arial" panose="020B0604020202020204" pitchFamily="34" charset="0"/>
              <a:cs typeface="Times New Roman" panose="02020603050405020304" pitchFamily="18" charset="0"/>
            </a:endParaRPr>
          </a:p>
          <a:p>
            <a:endParaRPr lang="en-US" dirty="0"/>
          </a:p>
          <a:p>
            <a:r>
              <a:rPr lang="en-US" dirty="0"/>
              <a:t>Image:</a:t>
            </a:r>
          </a:p>
          <a:p>
            <a:r>
              <a:rPr lang="en-US" dirty="0">
                <a:hlinkClick r:id="rId3"/>
              </a:rPr>
              <a:t>The Scrap Bucket - The Anglican Parish of Hamilton (hamiltonanglican.org.au)</a:t>
            </a:r>
            <a:r>
              <a:rPr lang="en-US" dirty="0"/>
              <a:t> </a:t>
            </a:r>
          </a:p>
        </p:txBody>
      </p:sp>
      <p:sp>
        <p:nvSpPr>
          <p:cNvPr id="4" name="Slide Number Placeholder 3"/>
          <p:cNvSpPr>
            <a:spLocks noGrp="1"/>
          </p:cNvSpPr>
          <p:nvPr>
            <p:ph type="sldNum" sz="quarter" idx="5"/>
          </p:nvPr>
        </p:nvSpPr>
        <p:spPr/>
        <p:txBody>
          <a:bodyPr/>
          <a:lstStyle/>
          <a:p>
            <a:fld id="{BEA15AED-36BF-4F20-AEEC-A3C657004F6A}" type="slidenum">
              <a:rPr lang="en-US" smtClean="0"/>
              <a:t>18</a:t>
            </a:fld>
            <a:endParaRPr lang="en-US"/>
          </a:p>
        </p:txBody>
      </p:sp>
    </p:spTree>
    <p:extLst>
      <p:ext uri="{BB962C8B-B14F-4D97-AF65-F5344CB8AC3E}">
        <p14:creationId xmlns:p14="http://schemas.microsoft.com/office/powerpoint/2010/main" val="9070954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1: Using the utility knife, cut off the top of the bottle, approximately 1-2 inches below the neck of the bottle. </a:t>
            </a:r>
            <a:r>
              <a:rPr lang="en-US" sz="1800" b="0" i="1" dirty="0">
                <a:solidFill>
                  <a:srgbClr val="000000"/>
                </a:solidFill>
                <a:effectLst/>
                <a:highlight>
                  <a:srgbClr val="FFFFFF"/>
                </a:highlight>
                <a:latin typeface="Noto Sans" panose="020B0502040504020204" pitchFamily="34" charset="0"/>
              </a:rPr>
              <a:t>Facilitators can perform this step ahead of the activity if preferred.</a:t>
            </a:r>
            <a:r>
              <a:rPr lang="en-US" sz="1800" b="0" i="0" dirty="0">
                <a:solidFill>
                  <a:srgbClr val="000000"/>
                </a:solidFill>
                <a:effectLst/>
                <a:highlight>
                  <a:srgbClr val="FFFFFF"/>
                </a:highlight>
                <a:latin typeface="Noto Sans" panose="020B0502040504020204" pitchFamily="34" charset="0"/>
              </a:rPr>
              <a:t>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2: Turn the top upside down and tape one edge of the top to the edge of the soda bottle. Use the tape as a hinge so you can open and close the top easily. Taping the top of the bottle upside down creates a funnel for water to easily enter the body of the soda bottle.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3: Use a pushpin to punch 8-10 small air and drainage holes along the sides and bottom of the bottle.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4: Put on latex gloves and sort through the organic material. Separate your green material into one bag and your brown material into the other. Use the empty grocery bags to help organize the organic material.  </a:t>
            </a:r>
          </a:p>
          <a:p>
            <a:endParaRPr lang="en-US" sz="1800" b="0" i="0" dirty="0">
              <a:solidFill>
                <a:srgbClr val="000000"/>
              </a:solidFill>
              <a:effectLst/>
              <a:highlight>
                <a:srgbClr val="FFFFFF"/>
              </a:highlight>
              <a:latin typeface="Noto Sans" panose="020B0502040504020204" pitchFamily="34" charset="0"/>
            </a:endParaRPr>
          </a:p>
          <a:p>
            <a:r>
              <a:rPr lang="en-US" sz="1800" b="0" i="0" dirty="0">
                <a:solidFill>
                  <a:srgbClr val="000000"/>
                </a:solidFill>
                <a:effectLst/>
                <a:highlight>
                  <a:srgbClr val="FFFFFF"/>
                </a:highlight>
                <a:latin typeface="Noto Sans" panose="020B0502040504020204" pitchFamily="34" charset="0"/>
              </a:rPr>
              <a:t>Step 5: Once sorted, use the chef’s knife and cutting board to cut the organic material into small 1-inch pieces. Ask students why they think the mini composter will work best if the organic material is cut into small pieces. </a:t>
            </a:r>
            <a:r>
              <a:rPr lang="en-US" sz="2800" dirty="0"/>
              <a:t>Cutting the material into smaller pieces will help speed up decomposition.</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endParaRPr lang="en-US" dirty="0"/>
          </a:p>
          <a:p>
            <a:r>
              <a:rPr lang="en-US" dirty="0"/>
              <a:t>Image:</a:t>
            </a:r>
          </a:p>
          <a:p>
            <a:r>
              <a:rPr lang="en-US" dirty="0">
                <a:hlinkClick r:id="rId3"/>
              </a:rPr>
              <a:t>Composting at Home: Everything You Need to Know | The Eco Experts</a:t>
            </a:r>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19</a:t>
            </a:fld>
            <a:endParaRPr lang="en-US"/>
          </a:p>
        </p:txBody>
      </p:sp>
    </p:spTree>
    <p:extLst>
      <p:ext uri="{BB962C8B-B14F-4D97-AF65-F5344CB8AC3E}">
        <p14:creationId xmlns:p14="http://schemas.microsoft.com/office/powerpoint/2010/main" val="3481919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6: If you choose to include soil, start your mini composter by adding a layer of soil to the bottom of the compost. Soil contains microbes that can help jumpstart the microbial activity that breaks down compost. </a:t>
            </a:r>
            <a:r>
              <a:rPr lang="en-US" sz="1800" b="0" i="1" dirty="0">
                <a:solidFill>
                  <a:srgbClr val="000000"/>
                </a:solidFill>
                <a:effectLst/>
                <a:highlight>
                  <a:srgbClr val="FFFFFF"/>
                </a:highlight>
                <a:latin typeface="Noto Sans" panose="020B0502040504020204" pitchFamily="34" charset="0"/>
              </a:rPr>
              <a:t>Keep in mind that this step is optional and not required for a successful compost but will help the process work more efficiently.</a:t>
            </a:r>
            <a:r>
              <a:rPr lang="en-US" sz="1800" b="0" i="0" dirty="0">
                <a:solidFill>
                  <a:srgbClr val="000000"/>
                </a:solidFill>
                <a:effectLst/>
                <a:highlight>
                  <a:srgbClr val="FFFFFF"/>
                </a:highlight>
                <a:latin typeface="Noto Sans" panose="020B0502040504020204" pitchFamily="34" charset="0"/>
              </a:rPr>
              <a:t>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7: Fill your soda bottle with organic layers by alternating between brown and green material. Remember that you want air to be able to diffuse through the pores in the compost, so make sure to keep your mix light and fluffy, do not pack it down.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8: Once your soda bottle is full of organic material, use a fine spray bottle and dampen the materials in your soda bottle with water.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9: Now your bottle is ready! Tape the top of the bottle closed to keep the moisture in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10: Place the bottle on top of the plate in case any of the moisture leaks out of the pushpin holes.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11: Use a marker to draw a line on the side on the bottle at the top of your organic material so you can see how much the volume changes over time. </a:t>
            </a:r>
          </a:p>
          <a:p>
            <a:pPr algn="l" rtl="0" fontAlgn="base">
              <a:buFont typeface="Arial" panose="020B0604020202020204" pitchFamily="34" charset="0"/>
              <a:buNone/>
            </a:pPr>
            <a:endParaRPr lang="en-US" sz="1800" b="0" i="0" dirty="0">
              <a:solidFill>
                <a:srgbClr val="000000"/>
              </a:solidFill>
              <a:effectLst/>
              <a:highlight>
                <a:srgbClr val="FFFFFF"/>
              </a:highlight>
              <a:latin typeface="Noto Sans" panose="020B0502040504020204" pitchFamily="34" charset="0"/>
            </a:endParaRPr>
          </a:p>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Step 12: Place your Soda Bottle Composter in a warm sunny place and observe. Explain to students that the sun increases the heat inside the mini composter, which will help microbes quickly break down the pile into useful soil fertilizer. </a:t>
            </a:r>
          </a:p>
          <a:p>
            <a:endParaRPr lang="en-US" dirty="0"/>
          </a:p>
          <a:p>
            <a:endParaRPr lang="en-US" dirty="0"/>
          </a:p>
          <a:p>
            <a:r>
              <a:rPr lang="en-US" dirty="0"/>
              <a:t>Image:</a:t>
            </a:r>
          </a:p>
          <a:p>
            <a:r>
              <a:rPr lang="en-US" dirty="0">
                <a:hlinkClick r:id="rId3"/>
              </a:rPr>
              <a:t>Make a Composter | Crafts for Kids | PBS KIDS for Parents</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20</a:t>
            </a:fld>
            <a:endParaRPr lang="en-US"/>
          </a:p>
        </p:txBody>
      </p:sp>
    </p:spTree>
    <p:extLst>
      <p:ext uri="{BB962C8B-B14F-4D97-AF65-F5344CB8AC3E}">
        <p14:creationId xmlns:p14="http://schemas.microsoft.com/office/powerpoint/2010/main" val="2539581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0" i="0" dirty="0">
                <a:solidFill>
                  <a:srgbClr val="000000"/>
                </a:solidFill>
                <a:effectLst/>
              </a:rPr>
              <a:t>Discuss the potential problems and solutions that could arise throughout the composting process.</a:t>
            </a:r>
          </a:p>
          <a:p>
            <a:pPr>
              <a:buFont typeface="Arial" panose="020B0604020202020204" pitchFamily="34" charset="0"/>
              <a:buNone/>
            </a:pP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Strange compost smell: Turn the compost pile and add some additional brown organic material.</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The compost is dry to the touch: Spray some water, add in greens, and mix the compost by gently shaking it.</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Fruit flies are present: Add more brown material and stir the compost to allow more air into the pile. </a:t>
            </a:r>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21</a:t>
            </a:fld>
            <a:endParaRPr lang="en-US"/>
          </a:p>
        </p:txBody>
      </p:sp>
    </p:spTree>
    <p:extLst>
      <p:ext uri="{BB962C8B-B14F-4D97-AF65-F5344CB8AC3E}">
        <p14:creationId xmlns:p14="http://schemas.microsoft.com/office/powerpoint/2010/main" val="1580551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latinLnBrk="0" hangingPunct="1">
              <a:spcBef>
                <a:spcPts val="0"/>
              </a:spcBef>
              <a:spcAft>
                <a:spcPts val="0"/>
              </a:spcAft>
              <a:buFont typeface="Arial" panose="020B0604020202020204" pitchFamily="34" charset="0"/>
              <a:buNone/>
            </a:pPr>
            <a:r>
              <a:rPr lang="en-US" sz="1200" b="0" i="0" kern="1200" dirty="0">
                <a:solidFill>
                  <a:srgbClr val="000000"/>
                </a:solidFill>
                <a:effectLst/>
                <a:latin typeface="+mn-lt"/>
                <a:ea typeface="+mn-ea"/>
                <a:cs typeface="+mn-cs"/>
              </a:rPr>
              <a:t>Explain that STEM2D refers to: Science, Technology, Engineering, Mathematics, Manufacturing, and Design. </a:t>
            </a:r>
          </a:p>
          <a:p>
            <a:pPr marL="0" marR="0" lvl="1" indent="0" algn="l" defTabSz="914400" rtl="0" eaLnBrk="1" latinLnBrk="0" hangingPunct="1">
              <a:spcBef>
                <a:spcPts val="0"/>
              </a:spcBef>
              <a:spcAft>
                <a:spcPts val="0"/>
              </a:spcAft>
              <a:buFont typeface="Arial" panose="020B0604020202020204" pitchFamily="34" charset="0"/>
              <a:buNone/>
            </a:pPr>
            <a:endParaRPr lang="en-US" sz="1200" b="0" i="0" kern="1200" dirty="0">
              <a:solidFill>
                <a:srgbClr val="000000"/>
              </a:solidFill>
              <a:effectLst/>
              <a:latin typeface="+mn-lt"/>
              <a:ea typeface="+mn-ea"/>
              <a:cs typeface="+mn-cs"/>
            </a:endParaRPr>
          </a:p>
          <a:p>
            <a:pPr marL="0" marR="0" lvl="1" indent="0" algn="l" defTabSz="914400" rtl="0" eaLnBrk="1" latinLnBrk="0" hangingPunct="1">
              <a:spcBef>
                <a:spcPts val="0"/>
              </a:spcBef>
              <a:spcAft>
                <a:spcPts val="0"/>
              </a:spcAft>
              <a:buFont typeface="Arial" panose="020B0604020202020204" pitchFamily="34" charset="0"/>
              <a:buNone/>
            </a:pPr>
            <a:r>
              <a:rPr lang="en-US" sz="1200" b="0" i="0" kern="1200" dirty="0">
                <a:solidFill>
                  <a:srgbClr val="000000"/>
                </a:solidFill>
                <a:effectLst/>
                <a:latin typeface="+mn-lt"/>
                <a:ea typeface="+mn-ea"/>
                <a:cs typeface="+mn-cs"/>
              </a:rPr>
              <a:t>Tell the students there is high growth among STEM2D careers and high demand in this area. Tell them your own career is only one of many in STEM2D fields. </a:t>
            </a:r>
          </a:p>
          <a:p>
            <a:pPr marL="0" marR="0" lvl="1" indent="0" algn="l" defTabSz="914400" rtl="0" eaLnBrk="1" latinLnBrk="0" hangingPunct="1">
              <a:spcBef>
                <a:spcPts val="0"/>
              </a:spcBef>
              <a:spcAft>
                <a:spcPts val="1000"/>
              </a:spcAft>
              <a:buFont typeface="Arial" panose="020B0604020202020204" pitchFamily="34" charset="0"/>
              <a:buNone/>
            </a:pPr>
            <a:endParaRPr lang="en-US" sz="1200" b="0" i="0" kern="1200" dirty="0">
              <a:solidFill>
                <a:srgbClr val="000000"/>
              </a:solidFill>
              <a:effectLst/>
              <a:latin typeface="+mn-lt"/>
              <a:ea typeface="+mn-ea"/>
              <a:cs typeface="+mn-cs"/>
            </a:endParaRPr>
          </a:p>
          <a:p>
            <a:pPr marL="0" marR="0" lvl="1" indent="0" algn="l" defTabSz="914400" rtl="0" eaLnBrk="1" latinLnBrk="0" hangingPunct="1">
              <a:spcBef>
                <a:spcPts val="0"/>
              </a:spcBef>
              <a:spcAft>
                <a:spcPts val="1000"/>
              </a:spcAft>
              <a:buFont typeface="Arial" panose="020B0604020202020204" pitchFamily="34" charset="0"/>
              <a:buNone/>
            </a:pPr>
            <a:r>
              <a:rPr lang="en-US" sz="1200" b="0" i="0" kern="1200" dirty="0">
                <a:solidFill>
                  <a:srgbClr val="000000"/>
                </a:solidFill>
                <a:effectLst/>
                <a:latin typeface="+mn-lt"/>
                <a:ea typeface="+mn-ea"/>
                <a:cs typeface="+mn-cs"/>
              </a:rPr>
              <a:t>Explain that some STEM2D careers do not require college degrees and still offer exciting, high-paying opportunities. Stress the importance of gaining mathematics skills to succeed in any STEM2D career</a:t>
            </a:r>
            <a:r>
              <a:rPr lang="en-US" sz="1800" dirty="0">
                <a:effectLst/>
                <a:latin typeface="Noto Sans" panose="020B0502040504020204" pitchFamily="34" charset="0"/>
                <a:ea typeface="Arial" panose="020B060402020202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3</a:t>
            </a:fld>
            <a:endParaRPr lang="en-US"/>
          </a:p>
        </p:txBody>
      </p:sp>
    </p:spTree>
    <p:extLst>
      <p:ext uri="{BB962C8B-B14F-4D97-AF65-F5344CB8AC3E}">
        <p14:creationId xmlns:p14="http://schemas.microsoft.com/office/powerpoint/2010/main" val="11820936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buFont typeface="Arial" panose="020B0604020202020204" pitchFamily="34" charset="0"/>
              <a:buNone/>
            </a:pPr>
            <a:r>
              <a:rPr lang="en-US" sz="1800" b="0" i="0" dirty="0">
                <a:solidFill>
                  <a:srgbClr val="000000"/>
                </a:solidFill>
                <a:effectLst/>
                <a:highlight>
                  <a:srgbClr val="FFFFFF"/>
                </a:highlight>
                <a:latin typeface="Noto Sans" panose="020B0502040504020204" pitchFamily="34" charset="0"/>
              </a:rPr>
              <a:t>Engage the students in a discussion around what they think will happen inside the Soda Bottle Composter. Consider asking the following questions: </a:t>
            </a:r>
          </a:p>
          <a:p>
            <a:pPr marL="285750" indent="-285750" algn="l" rtl="0" fontAlgn="base">
              <a:buFont typeface="Arial" panose="020B0604020202020204" pitchFamily="34" charset="0"/>
              <a:buChar char="•"/>
            </a:pPr>
            <a:r>
              <a:rPr lang="en-US" sz="1800" b="0" i="0" dirty="0">
                <a:solidFill>
                  <a:srgbClr val="000000"/>
                </a:solidFill>
                <a:effectLst/>
                <a:highlight>
                  <a:srgbClr val="FFFFFF"/>
                </a:highlight>
                <a:latin typeface="Noto Sans" panose="020B0502040504020204" pitchFamily="34" charset="0"/>
              </a:rPr>
              <a:t>How long do you think it will take for the materials to start decomposing? </a:t>
            </a:r>
            <a:r>
              <a:rPr lang="en-US" sz="1800" b="0" i="1" dirty="0">
                <a:solidFill>
                  <a:srgbClr val="000000"/>
                </a:solidFill>
                <a:effectLst/>
                <a:highlight>
                  <a:srgbClr val="FFFFFF"/>
                </a:highlight>
                <a:latin typeface="Noto Sans" panose="020B0502040504020204" pitchFamily="34" charset="0"/>
              </a:rPr>
              <a:t>Depending on the materials used, students could start to see changes as early as three weeks. Encourage students to look for changes in volume, color, temperature or moisture content. </a:t>
            </a:r>
          </a:p>
          <a:p>
            <a:pPr marL="285750" indent="-285750" algn="l" rtl="0" fontAlgn="base">
              <a:buFont typeface="Arial" panose="020B0604020202020204" pitchFamily="34" charset="0"/>
              <a:buChar char="•"/>
            </a:pPr>
            <a:endParaRPr lang="en-US" sz="1800" b="0" i="0" dirty="0">
              <a:solidFill>
                <a:srgbClr val="000000"/>
              </a:solidFill>
              <a:effectLst/>
              <a:highlight>
                <a:srgbClr val="FFFFFF"/>
              </a:highlight>
              <a:latin typeface="Noto Sans" panose="020B0502040504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highlight>
                  <a:srgbClr val="FFFFFF"/>
                </a:highlight>
                <a:latin typeface="Noto Sans" panose="020B0502040504020204" pitchFamily="34" charset="0"/>
              </a:rPr>
              <a:t>Do you think the volume of the compost will increase or decrease with time? </a:t>
            </a:r>
            <a:r>
              <a:rPr lang="en-US" sz="1800" b="0" i="1" dirty="0">
                <a:solidFill>
                  <a:srgbClr val="000000"/>
                </a:solidFill>
                <a:effectLst/>
                <a:highlight>
                  <a:srgbClr val="FFFFFF"/>
                </a:highlight>
                <a:latin typeface="Noto Sans" panose="020B0502040504020204" pitchFamily="34" charset="0"/>
              </a:rPr>
              <a:t>It’s possible for the volume to shrink by ½-2/3 of the original size.  </a:t>
            </a:r>
          </a:p>
          <a:p>
            <a:pPr marL="285750" indent="-285750" algn="l" rtl="0" fontAlgn="base">
              <a:buFont typeface="Arial" panose="020B0604020202020204" pitchFamily="34" charset="0"/>
              <a:buChar char="•"/>
            </a:pPr>
            <a:endParaRPr lang="en-US" sz="1800" b="0" i="0" dirty="0">
              <a:solidFill>
                <a:srgbClr val="000000"/>
              </a:solidFill>
              <a:effectLst/>
              <a:highlight>
                <a:srgbClr val="FFFFFF"/>
              </a:highlight>
              <a:latin typeface="Noto Sans" panose="020B0502040504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highlight>
                  <a:srgbClr val="FFFFFF"/>
                </a:highlight>
                <a:latin typeface="Noto Sans" panose="020B0502040504020204" pitchFamily="34" charset="0"/>
              </a:rPr>
              <a:t>Which items do you think will decompose first? </a:t>
            </a:r>
            <a:r>
              <a:rPr lang="en-US" sz="1800" b="0" i="1" dirty="0">
                <a:solidFill>
                  <a:srgbClr val="000000"/>
                </a:solidFill>
                <a:effectLst/>
                <a:highlight>
                  <a:srgbClr val="FFFFFF"/>
                </a:highlight>
                <a:latin typeface="Noto Sans" panose="020B0502040504020204" pitchFamily="34" charset="0"/>
              </a:rPr>
              <a:t>Students will know that decomposition has occurred when the original organic materials are no longer recognizable, and the compost has a dark, crumbly, soil-like texture. Leaves can take anywhere from a few weeks to a few years.</a:t>
            </a:r>
            <a:r>
              <a:rPr lang="en-US" sz="1800" b="0" i="1" dirty="0">
                <a:solidFill>
                  <a:srgbClr val="464650"/>
                </a:solidFill>
                <a:effectLst/>
                <a:highlight>
                  <a:srgbClr val="FFFFFF"/>
                </a:highlight>
                <a:latin typeface="Roboto" panose="02000000000000000000" pitchFamily="2" charset="0"/>
              </a:rPr>
              <a:t> </a:t>
            </a:r>
            <a:r>
              <a:rPr lang="en-US" sz="1800" b="0" i="1" dirty="0">
                <a:solidFill>
                  <a:srgbClr val="000000"/>
                </a:solidFill>
                <a:effectLst/>
                <a:highlight>
                  <a:srgbClr val="FFFFFF"/>
                </a:highlight>
                <a:latin typeface="Noto Sans" panose="020B0502040504020204" pitchFamily="34" charset="0"/>
              </a:rPr>
              <a:t>Fruit and vegetable scraps like peels and cores can take between two weeks and a month to decompose. Small pieces of eggshells and toilet paper rolls can decompose within a few months.  </a:t>
            </a:r>
          </a:p>
          <a:p>
            <a:pPr marL="285750" indent="-285750" algn="l" rtl="0" fontAlgn="base">
              <a:buFont typeface="Arial" panose="020B0604020202020204" pitchFamily="34" charset="0"/>
              <a:buChar char="•"/>
            </a:pPr>
            <a:endParaRPr lang="en-US" sz="1800" b="0" i="0" dirty="0">
              <a:solidFill>
                <a:srgbClr val="000000"/>
              </a:solidFill>
              <a:effectLst/>
              <a:highlight>
                <a:srgbClr val="FFFFFF"/>
              </a:highlight>
              <a:latin typeface="Noto Sans" panose="020B0502040504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highlight>
                  <a:srgbClr val="FFFFFF"/>
                </a:highlight>
                <a:latin typeface="Noto Sans" panose="020B0502040504020204" pitchFamily="34" charset="0"/>
              </a:rPr>
              <a:t>Are there materials that don’t decompose? </a:t>
            </a:r>
            <a:r>
              <a:rPr lang="en-US" sz="1800" b="0" i="1" dirty="0">
                <a:solidFill>
                  <a:srgbClr val="000000"/>
                </a:solidFill>
                <a:effectLst/>
                <a:highlight>
                  <a:srgbClr val="FFFFFF"/>
                </a:highlight>
                <a:latin typeface="Noto Sans" panose="020B0502040504020204" pitchFamily="34" charset="0"/>
              </a:rPr>
              <a:t>Inorganic materials like glass, metal, stones, and plastics cannot decompose.  </a:t>
            </a:r>
          </a:p>
          <a:p>
            <a:pPr marL="285750" indent="-285750" algn="l" rtl="0" fontAlgn="base">
              <a:buFont typeface="Arial" panose="020B0604020202020204" pitchFamily="34" charset="0"/>
              <a:buChar char="•"/>
            </a:pPr>
            <a:endParaRPr lang="en-US" sz="1800" b="0" i="0" dirty="0">
              <a:solidFill>
                <a:srgbClr val="000000"/>
              </a:solidFill>
              <a:effectLst/>
              <a:highlight>
                <a:srgbClr val="FFFFFF"/>
              </a:highlight>
              <a:latin typeface="Noto Sans" panose="020B0502040504020204" pitchFamily="34" charset="0"/>
            </a:endParaRPr>
          </a:p>
          <a:p>
            <a:pPr marL="285750" indent="-285750" algn="l" rtl="0" fontAlgn="base">
              <a:buFont typeface="Arial" panose="020B0604020202020204" pitchFamily="34" charset="0"/>
              <a:buChar char="•"/>
            </a:pPr>
            <a:r>
              <a:rPr lang="en-US" sz="1800" b="0" i="0" dirty="0">
                <a:solidFill>
                  <a:srgbClr val="000000"/>
                </a:solidFill>
                <a:effectLst/>
                <a:highlight>
                  <a:srgbClr val="FFFFFF"/>
                </a:highlight>
                <a:latin typeface="Noto Sans" panose="020B0502040504020204" pitchFamily="34" charset="0"/>
              </a:rPr>
              <a:t>How do you think water plays a role in decomposition? </a:t>
            </a:r>
            <a:r>
              <a:rPr lang="en-US" sz="1800" b="0" i="1" dirty="0">
                <a:solidFill>
                  <a:srgbClr val="000000"/>
                </a:solidFill>
                <a:effectLst/>
                <a:highlight>
                  <a:srgbClr val="FFFFFF"/>
                </a:highlight>
                <a:latin typeface="Noto Sans" panose="020B0502040504020204" pitchFamily="34" charset="0"/>
              </a:rPr>
              <a:t>When there is little or no water, decomposers may not be able to survive, which can slow down decomposition. Too much water slows down the composting process by limiting oxygen availability for microorganisms and can cause harmful bacteria growth. Proper moisture encourages the growth of microorganisms that break down organic matter. </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22</a:t>
            </a:fld>
            <a:endParaRPr lang="en-US"/>
          </a:p>
        </p:txBody>
      </p:sp>
    </p:spTree>
    <p:extLst>
      <p:ext uri="{BB962C8B-B14F-4D97-AF65-F5344CB8AC3E}">
        <p14:creationId xmlns:p14="http://schemas.microsoft.com/office/powerpoint/2010/main" val="10161483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YACgEQzTv38 0"/>
              </a:rPr>
              <a:t>Complete the table in the handout based on what students see inside the Soda Bottle Composter.</a:t>
            </a:r>
          </a:p>
          <a:p>
            <a:endParaRPr lang="en-US" b="0" i="0" dirty="0">
              <a:solidFill>
                <a:srgbClr val="000000"/>
              </a:solidFill>
              <a:effectLst/>
              <a:latin typeface="YACgEQzTv38 0"/>
            </a:endParaRPr>
          </a:p>
          <a:p>
            <a:pPr marL="171450" indent="-171450">
              <a:buFont typeface="Arial" panose="020B0604020202020204" pitchFamily="34" charset="0"/>
              <a:buChar char="•"/>
            </a:pPr>
            <a:r>
              <a:rPr lang="en-US" b="0" i="0" dirty="0">
                <a:solidFill>
                  <a:srgbClr val="000000"/>
                </a:solidFill>
                <a:effectLst/>
              </a:rPr>
              <a:t>Compost Color: The color of your compost will change with time. Record how the colors fade or get brighter with time. </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Volume: Use a marker to draw a line at the top of the compost pile each week. Note whether the compost pile volume is increasing or decreasing with time.</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Material Not Present (Decomposition Rate): Identify the week you can no longer see specific organic material inside the Soda Bottle Composter. </a:t>
            </a:r>
            <a:endParaRPr lang="en-US" b="0" i="0" dirty="0">
              <a:solidFill>
                <a:schemeClr val="tx1"/>
              </a:solidFill>
              <a:effectLst/>
            </a:endParaRPr>
          </a:p>
          <a:p>
            <a:pPr marL="171450" indent="-171450">
              <a:buFont typeface="Arial" panose="020B0604020202020204" pitchFamily="34" charset="0"/>
              <a:buChar char="•"/>
            </a:pPr>
            <a:r>
              <a:rPr lang="en-US" b="0" i="0" dirty="0">
                <a:solidFill>
                  <a:srgbClr val="000000"/>
                </a:solidFill>
                <a:effectLst/>
              </a:rPr>
              <a:t>Notes: Use this column for additional notes (e.g., odor, moisture level, temperature, etc.)</a:t>
            </a:r>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23</a:t>
            </a:fld>
            <a:endParaRPr lang="en-US"/>
          </a:p>
        </p:txBody>
      </p:sp>
    </p:spTree>
    <p:extLst>
      <p:ext uri="{BB962C8B-B14F-4D97-AF65-F5344CB8AC3E}">
        <p14:creationId xmlns:p14="http://schemas.microsoft.com/office/powerpoint/2010/main" val="17460068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highlight>
                  <a:srgbClr val="FFFFFF"/>
                </a:highlight>
                <a:latin typeface="Noto Sans" panose="020B0502040504020204" pitchFamily="34" charset="0"/>
              </a:rPr>
              <a:t>Review the list of STEM</a:t>
            </a:r>
            <a:r>
              <a:rPr lang="en-US" sz="1800" b="0" i="0" baseline="30000" dirty="0">
                <a:solidFill>
                  <a:srgbClr val="000000"/>
                </a:solidFill>
                <a:effectLst/>
                <a:highlight>
                  <a:srgbClr val="FFFFFF"/>
                </a:highlight>
                <a:latin typeface="Noto Sans" panose="020B0502040504020204" pitchFamily="34" charset="0"/>
              </a:rPr>
              <a:t>2</a:t>
            </a:r>
            <a:r>
              <a:rPr lang="en-US" sz="1800" b="0" i="0" dirty="0">
                <a:solidFill>
                  <a:srgbClr val="000000"/>
                </a:solidFill>
                <a:effectLst/>
                <a:highlight>
                  <a:srgbClr val="FFFFFF"/>
                </a:highlight>
                <a:latin typeface="Noto Sans" panose="020B0502040504020204" pitchFamily="34" charset="0"/>
              </a:rPr>
              <a:t>D careers that are connected to composting. Encourage students to research some of the careers listed to determine if one of them might be a match based on their interests.  </a:t>
            </a:r>
          </a:p>
          <a:p>
            <a:endParaRPr lang="en-US" dirty="0"/>
          </a:p>
          <a:p>
            <a:r>
              <a:rPr lang="en-US" dirty="0"/>
              <a:t>Image: </a:t>
            </a:r>
          </a:p>
          <a:p>
            <a:r>
              <a:rPr lang="en-US" dirty="0">
                <a:hlinkClick r:id="rId3"/>
              </a:rPr>
              <a:t>What Is Environmental Science? Courses, Jobs, Salaries (thoughtco.com)</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24</a:t>
            </a:fld>
            <a:endParaRPr lang="en-US"/>
          </a:p>
        </p:txBody>
      </p:sp>
    </p:spTree>
    <p:extLst>
      <p:ext uri="{BB962C8B-B14F-4D97-AF65-F5344CB8AC3E}">
        <p14:creationId xmlns:p14="http://schemas.microsoft.com/office/powerpoint/2010/main" val="2631751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Ask students to reflect on the activity. Have students spend a few minutes thinking about the listed questions and then ask for volunteers to share their thoughts on any of the topics.</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25</a:t>
            </a:fld>
            <a:endParaRPr lang="en-US"/>
          </a:p>
        </p:txBody>
      </p:sp>
    </p:spTree>
    <p:extLst>
      <p:ext uri="{BB962C8B-B14F-4D97-AF65-F5344CB8AC3E}">
        <p14:creationId xmlns:p14="http://schemas.microsoft.com/office/powerpoint/2010/main" val="12473362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rPr>
              <a:t>Thank students for joining you today and encourage them to continue exploring careers in STEM²D.</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26</a:t>
            </a:fld>
            <a:endParaRPr lang="en-US"/>
          </a:p>
        </p:txBody>
      </p:sp>
    </p:spTree>
    <p:extLst>
      <p:ext uri="{BB962C8B-B14F-4D97-AF65-F5344CB8AC3E}">
        <p14:creationId xmlns:p14="http://schemas.microsoft.com/office/powerpoint/2010/main" val="3542361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Noto Sans" panose="020B0502040504020204" pitchFamily="34" charset="0"/>
                <a:ea typeface="Arial" panose="020B0604020202020204" pitchFamily="34" charset="0"/>
                <a:cs typeface="Times New Roman" panose="02020603050405020304" pitchFamily="18" charset="0"/>
              </a:rPr>
              <a:t>Continue the introductions by talking about your educational and career path. </a:t>
            </a:r>
          </a:p>
          <a:p>
            <a:endParaRPr lang="en-US" dirty="0"/>
          </a:p>
          <a:p>
            <a:r>
              <a:rPr lang="en-US" dirty="0"/>
              <a:t>Delete this slide if not needed.</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4</a:t>
            </a:fld>
            <a:endParaRPr lang="en-US"/>
          </a:p>
        </p:txBody>
      </p:sp>
    </p:spTree>
    <p:extLst>
      <p:ext uri="{BB962C8B-B14F-4D97-AF65-F5344CB8AC3E}">
        <p14:creationId xmlns:p14="http://schemas.microsoft.com/office/powerpoint/2010/main" val="199715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Duplicate this slide for multiple volunteers.</a:t>
            </a:r>
          </a:p>
          <a:p>
            <a:endParaRPr lang="en-US" dirty="0"/>
          </a:p>
          <a:p>
            <a:pPr marL="457200" marR="0" lvl="1" indent="0">
              <a:spcBef>
                <a:spcPts val="0"/>
              </a:spcBef>
              <a:spcAft>
                <a:spcPts val="0"/>
              </a:spcAft>
              <a:buFont typeface="Symbol" panose="05050102010706020507" pitchFamily="18" charset="2"/>
              <a:buNone/>
            </a:pPr>
            <a:r>
              <a:rPr lang="en-US" sz="1800" dirty="0">
                <a:effectLst/>
                <a:latin typeface="Noto Sans" panose="020B0502040504020204" pitchFamily="34" charset="0"/>
                <a:ea typeface="Arial" panose="020B0604020202020204" pitchFamily="34" charset="0"/>
                <a:cs typeface="Times New Roman" panose="02020603050405020304" pitchFamily="18" charset="0"/>
              </a:rPr>
              <a:t>Be prepared to describe your job or a typical day and provide information about your background including:</a:t>
            </a:r>
          </a:p>
          <a:p>
            <a:pPr marL="742950" marR="0" lvl="1" indent="-285750">
              <a:spcBef>
                <a:spcPts val="0"/>
              </a:spcBef>
              <a:spcAft>
                <a:spcPts val="0"/>
              </a:spcAft>
              <a:buFont typeface="Courier New" panose="02070309020205020404" pitchFamily="49" charset="0"/>
              <a:buChar char="o"/>
            </a:pPr>
            <a:r>
              <a:rPr lang="en-US" sz="1800" dirty="0">
                <a:effectLst/>
                <a:latin typeface="Noto Sans" panose="020B0502040504020204" pitchFamily="34" charset="0"/>
                <a:ea typeface="Arial" panose="020B0604020202020204" pitchFamily="34" charset="0"/>
                <a:cs typeface="Times New Roman" panose="02020603050405020304" pitchFamily="18" charset="0"/>
              </a:rPr>
              <a:t>When/why you developed an interest in your field. </a:t>
            </a:r>
          </a:p>
          <a:p>
            <a:pPr marL="742950" marR="0" lvl="1" indent="-285750">
              <a:spcBef>
                <a:spcPts val="0"/>
              </a:spcBef>
              <a:spcAft>
                <a:spcPts val="0"/>
              </a:spcAft>
              <a:buFont typeface="Courier New" panose="02070309020205020404" pitchFamily="49" charset="0"/>
              <a:buChar char="o"/>
            </a:pPr>
            <a:r>
              <a:rPr lang="en-US" sz="1800" dirty="0">
                <a:effectLst/>
                <a:latin typeface="Noto Sans" panose="020B0502040504020204" pitchFamily="34" charset="0"/>
                <a:ea typeface="Arial" panose="020B0604020202020204" pitchFamily="34" charset="0"/>
                <a:cs typeface="Times New Roman" panose="02020603050405020304" pitchFamily="18" charset="0"/>
              </a:rPr>
              <a:t>The classes/courses you took in secondary school. </a:t>
            </a:r>
          </a:p>
          <a:p>
            <a:pPr marL="742950" marR="0" lvl="1" indent="-285750">
              <a:spcBef>
                <a:spcPts val="0"/>
              </a:spcBef>
              <a:spcAft>
                <a:spcPts val="0"/>
              </a:spcAft>
              <a:buFont typeface="Courier New" panose="02070309020205020404" pitchFamily="49" charset="0"/>
              <a:buChar char="o"/>
            </a:pPr>
            <a:r>
              <a:rPr lang="en-US" sz="1800" dirty="0">
                <a:effectLst/>
                <a:latin typeface="Noto Sans" panose="020B0502040504020204" pitchFamily="34" charset="0"/>
                <a:ea typeface="Arial" panose="020B0604020202020204" pitchFamily="34" charset="0"/>
                <a:cs typeface="Times New Roman" panose="02020603050405020304" pitchFamily="18" charset="0"/>
              </a:rPr>
              <a:t>Your post-secondary path, including any university and non-university institutions, certificates, or degrees. </a:t>
            </a:r>
            <a:r>
              <a:rPr lang="en-US" sz="1800" i="1" dirty="0">
                <a:effectLst/>
                <a:latin typeface="Noto Sans" panose="020B0502040504020204" pitchFamily="34" charset="0"/>
                <a:ea typeface="Arial" panose="020B0604020202020204" pitchFamily="34" charset="0"/>
                <a:cs typeface="Times New Roman" panose="02020603050405020304" pitchFamily="18" charset="0"/>
              </a:rPr>
              <a:t>If you switched disciplines, make sure you explain why to the students</a:t>
            </a:r>
            <a:r>
              <a:rPr lang="en-US" sz="1800" dirty="0">
                <a:effectLst/>
                <a:latin typeface="Noto Sans" panose="020B0502040504020204" pitchFamily="34" charset="0"/>
                <a:ea typeface="Arial" panose="020B0604020202020204" pitchFamily="34" charset="0"/>
                <a:cs typeface="Times New Roman" panose="02020603050405020304" pitchFamily="18" charset="0"/>
              </a:rPr>
              <a:t>. </a:t>
            </a:r>
          </a:p>
          <a:p>
            <a:pPr marL="742950" marR="0" lvl="1" indent="-285750">
              <a:spcBef>
                <a:spcPts val="0"/>
              </a:spcBef>
              <a:spcAft>
                <a:spcPts val="1000"/>
              </a:spcAft>
              <a:buFont typeface="Courier New" panose="02070309020205020404" pitchFamily="49" charset="0"/>
              <a:buChar char="o"/>
            </a:pPr>
            <a:r>
              <a:rPr lang="en-US" sz="1800" dirty="0">
                <a:effectLst/>
                <a:latin typeface="Noto Sans" panose="020B0502040504020204" pitchFamily="34" charset="0"/>
                <a:ea typeface="Arial" panose="020B0604020202020204" pitchFamily="34" charset="0"/>
                <a:cs typeface="Times New Roman" panose="02020603050405020304" pitchFamily="18" charset="0"/>
              </a:rPr>
              <a:t>What your current position entails. </a:t>
            </a:r>
            <a:r>
              <a:rPr lang="en-US" sz="1800" i="1" dirty="0">
                <a:effectLst/>
                <a:latin typeface="Noto Sans" panose="020B0502040504020204" pitchFamily="34" charset="0"/>
                <a:ea typeface="Arial" panose="020B0604020202020204" pitchFamily="34" charset="0"/>
                <a:cs typeface="Times New Roman" panose="02020603050405020304" pitchFamily="18" charset="0"/>
              </a:rPr>
              <a:t>Be sure to include how you use STEM</a:t>
            </a:r>
            <a:r>
              <a:rPr lang="en-US" sz="1800" i="1" baseline="30000" dirty="0">
                <a:effectLst/>
                <a:latin typeface="Noto Sans" panose="020B0502040504020204" pitchFamily="34" charset="0"/>
                <a:ea typeface="Arial" panose="020B0604020202020204" pitchFamily="34" charset="0"/>
                <a:cs typeface="Times New Roman" panose="02020603050405020304" pitchFamily="18" charset="0"/>
              </a:rPr>
              <a:t>2</a:t>
            </a:r>
            <a:r>
              <a:rPr lang="en-US" sz="1800" i="1" dirty="0">
                <a:effectLst/>
                <a:latin typeface="Noto Sans" panose="020B0502040504020204" pitchFamily="34" charset="0"/>
                <a:ea typeface="Arial" panose="020B0604020202020204" pitchFamily="34" charset="0"/>
                <a:cs typeface="Times New Roman" panose="02020603050405020304" pitchFamily="18" charset="0"/>
              </a:rPr>
              <a:t>D concepts and skills and what you do on a typical workday.</a:t>
            </a:r>
            <a:endParaRPr lang="en-US" sz="1800" dirty="0">
              <a:effectLst/>
              <a:latin typeface="Noto Sans" panose="020B0502040504020204" pitchFamily="34" charset="0"/>
              <a:ea typeface="Arial" panose="020B060402020202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5</a:t>
            </a:fld>
            <a:endParaRPr lang="en-US"/>
          </a:p>
        </p:txBody>
      </p:sp>
    </p:spTree>
    <p:extLst>
      <p:ext uri="{BB962C8B-B14F-4D97-AF65-F5344CB8AC3E}">
        <p14:creationId xmlns:p14="http://schemas.microsoft.com/office/powerpoint/2010/main" val="1283394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11111"/>
                </a:solidFill>
                <a:effectLst/>
                <a:highlight>
                  <a:srgbClr val="F7F7F7"/>
                </a:highlight>
                <a:latin typeface="-apple-system"/>
              </a:rPr>
              <a:t>According to the US Environmental Protection Agency, </a:t>
            </a:r>
            <a:r>
              <a:rPr lang="en-US" b="1" i="0" dirty="0">
                <a:solidFill>
                  <a:srgbClr val="111111"/>
                </a:solidFill>
                <a:effectLst/>
                <a:highlight>
                  <a:srgbClr val="F7F7F7"/>
                </a:highlight>
                <a:latin typeface="-apple-system"/>
              </a:rPr>
              <a:t>environmental sustainability </a:t>
            </a:r>
            <a:r>
              <a:rPr lang="en-US" b="0" i="0" dirty="0">
                <a:solidFill>
                  <a:srgbClr val="111111"/>
                </a:solidFill>
                <a:effectLst/>
                <a:highlight>
                  <a:srgbClr val="F7F7F7"/>
                </a:highlight>
                <a:latin typeface="-apple-system"/>
              </a:rPr>
              <a:t>refers to long-term maintenance of ecosystem components and functions for future generations. </a:t>
            </a:r>
            <a:r>
              <a:rPr lang="en-US" b="0" i="0" dirty="0">
                <a:solidFill>
                  <a:srgbClr val="1B1B1B"/>
                </a:solidFill>
                <a:effectLst/>
                <a:highlight>
                  <a:srgbClr val="FFFFFF"/>
                </a:highlight>
                <a:latin typeface="Source Sans Pro Web"/>
              </a:rPr>
              <a:t>Sustainability is based on a simple principle: Everything that we need for our survival and well-being depends, either directly or indirectly, on our natural environment. To pursue sustainability is to create and maintain the conditions under which humans and nature can exist in productive harmony to support present and future generations.</a:t>
            </a:r>
            <a:endParaRPr lang="en-US" b="0" i="0" dirty="0">
              <a:solidFill>
                <a:srgbClr val="111111"/>
              </a:solidFill>
              <a:effectLst/>
              <a:highlight>
                <a:srgbClr val="F7F7F7"/>
              </a:highlight>
              <a:latin typeface="-apple-system"/>
            </a:endParaRPr>
          </a:p>
          <a:p>
            <a:endParaRPr lang="en-US" b="0" i="0" dirty="0">
              <a:solidFill>
                <a:srgbClr val="111111"/>
              </a:solidFill>
              <a:effectLst/>
              <a:highlight>
                <a:srgbClr val="F7F7F7"/>
              </a:highlight>
              <a:latin typeface="-apple-system"/>
            </a:endParaRPr>
          </a:p>
          <a:p>
            <a:r>
              <a:rPr lang="en-US" b="1" i="0" dirty="0">
                <a:solidFill>
                  <a:srgbClr val="111111"/>
                </a:solidFill>
                <a:effectLst/>
                <a:highlight>
                  <a:srgbClr val="F7F7F7"/>
                </a:highlight>
                <a:latin typeface="-apple-system"/>
              </a:rPr>
              <a:t>Careers in environmental sustainability</a:t>
            </a:r>
            <a:r>
              <a:rPr lang="en-US" b="0" i="0" dirty="0">
                <a:solidFill>
                  <a:srgbClr val="111111"/>
                </a:solidFill>
                <a:effectLst/>
                <a:highlight>
                  <a:srgbClr val="F7F7F7"/>
                </a:highlight>
                <a:latin typeface="-apple-system"/>
              </a:rPr>
              <a:t>: Environmental Scientist, Geologist, Ecologist, Urban Planner, Landscape Architect, Environmental Consultant, Air Quality Engineer, Environmental Engineer and many, many, more!</a:t>
            </a:r>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6</a:t>
            </a:fld>
            <a:endParaRPr lang="en-US"/>
          </a:p>
        </p:txBody>
      </p:sp>
    </p:spTree>
    <p:extLst>
      <p:ext uri="{BB962C8B-B14F-4D97-AF65-F5344CB8AC3E}">
        <p14:creationId xmlns:p14="http://schemas.microsoft.com/office/powerpoint/2010/main" val="28618052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000000"/>
                </a:solidFill>
                <a:effectLst/>
              </a:rPr>
              <a:t>Begin by asking what the students already know about compost. Explain what composting is and how composting can contribute to environmental sustainability. </a:t>
            </a:r>
            <a:endParaRPr lang="en-US" b="0" i="0" dirty="0">
              <a:solidFill>
                <a:srgbClr val="00263D"/>
              </a:solidFill>
              <a:effectLst/>
              <a:highlight>
                <a:srgbClr val="F9F9F6"/>
              </a:highlight>
              <a:latin typeface="Gotham SSm A"/>
            </a:endParaRPr>
          </a:p>
          <a:p>
            <a:pPr marL="0" indent="0">
              <a:buFont typeface="Arial" panose="020B0604020202020204" pitchFamily="34" charset="0"/>
              <a:buNone/>
            </a:pPr>
            <a:endParaRPr lang="en-US" b="0" i="0" dirty="0">
              <a:solidFill>
                <a:srgbClr val="00263D"/>
              </a:solidFill>
              <a:effectLst/>
              <a:highlight>
                <a:srgbClr val="F9F9F6"/>
              </a:highlight>
              <a:latin typeface="Gotham SSm A"/>
            </a:endParaRPr>
          </a:p>
          <a:p>
            <a:pPr marL="0" indent="0">
              <a:buFont typeface="Arial" panose="020B0604020202020204" pitchFamily="34" charset="0"/>
              <a:buNone/>
            </a:pPr>
            <a:r>
              <a:rPr lang="en-US" b="0" i="0" dirty="0">
                <a:solidFill>
                  <a:srgbClr val="00263D"/>
                </a:solidFill>
                <a:effectLst/>
                <a:highlight>
                  <a:srgbClr val="F9F9F6"/>
                </a:highlight>
                <a:latin typeface="Gotham SSm A"/>
              </a:rPr>
              <a:t>Compost is organic material that has decomposed. </a:t>
            </a:r>
            <a:endParaRPr lang="en-US" sz="1200" b="0" i="0" dirty="0">
              <a:solidFill>
                <a:srgbClr val="00263D"/>
              </a:solidFill>
              <a:effectLst/>
              <a:highlight>
                <a:srgbClr val="F9F9F6"/>
              </a:highlight>
              <a:latin typeface="Gotham SSm A"/>
              <a:ea typeface="+mn-ea"/>
              <a:cs typeface="+mn-cs"/>
            </a:endParaRPr>
          </a:p>
          <a:p>
            <a:pPr marL="628650" lvl="1" indent="-171450">
              <a:buFont typeface="Arial" panose="020B0604020202020204" pitchFamily="34" charset="0"/>
              <a:buChar char="•"/>
            </a:pPr>
            <a:r>
              <a:rPr lang="en-US" sz="1800" dirty="0">
                <a:effectLst/>
                <a:latin typeface="Noto Sans" panose="020B0502040504020204" pitchFamily="34" charset="0"/>
                <a:ea typeface="Arial" panose="020B0604020202020204" pitchFamily="34" charset="0"/>
                <a:cs typeface="Times New Roman" panose="02020603050405020304" pitchFamily="18" charset="0"/>
              </a:rPr>
              <a:t>In nature, composting happens as part of the decomposition process. Organic materials like leaves, dead plants, and animal matter break down over time through the action of microorganisms, insects, and other decomposers.</a:t>
            </a:r>
          </a:p>
          <a:p>
            <a:pPr marL="628650" lvl="1" indent="-171450">
              <a:buFont typeface="Arial" panose="020B0604020202020204" pitchFamily="34" charset="0"/>
              <a:buChar char="•"/>
            </a:pPr>
            <a:r>
              <a:rPr lang="en-US" sz="1800" dirty="0">
                <a:effectLst/>
                <a:latin typeface="Noto Sans" panose="020B0502040504020204" pitchFamily="34" charset="0"/>
                <a:ea typeface="Arial" panose="020B0604020202020204" pitchFamily="34" charset="0"/>
                <a:cs typeface="Times New Roman" panose="02020603050405020304" pitchFamily="18" charset="0"/>
              </a:rPr>
              <a:t>In a controlled environment, composting is an accelerated, aerobic (oxygen-using) biological decomposition process in which humans use specific kinds of microorganisms and other decomposers to turn organic materials like food waste into soil.</a:t>
            </a:r>
            <a:endParaRPr lang="en-US" b="0" i="0" dirty="0">
              <a:solidFill>
                <a:srgbClr val="00263D"/>
              </a:solidFill>
              <a:effectLst/>
              <a:highlight>
                <a:srgbClr val="F9F9F6"/>
              </a:highlight>
              <a:latin typeface="Gotham SSm A"/>
            </a:endParaRPr>
          </a:p>
          <a:p>
            <a:pPr marL="0" indent="0">
              <a:buFont typeface="Arial" panose="020B0604020202020204" pitchFamily="34" charset="0"/>
              <a:buNone/>
            </a:pPr>
            <a:endParaRPr lang="en-US" b="0" i="0" dirty="0">
              <a:solidFill>
                <a:srgbClr val="111111"/>
              </a:solidFill>
              <a:effectLst/>
              <a:latin typeface="Roboto" panose="02000000000000000000" pitchFamily="2" charset="0"/>
            </a:endParaRPr>
          </a:p>
          <a:p>
            <a:pPr marL="0" indent="0">
              <a:buFont typeface="Arial" panose="020B0604020202020204" pitchFamily="34" charset="0"/>
              <a:buNone/>
            </a:pPr>
            <a:r>
              <a:rPr lang="en-US" b="0" i="0" dirty="0">
                <a:solidFill>
                  <a:srgbClr val="111111"/>
                </a:solidFill>
                <a:effectLst/>
                <a:latin typeface="Roboto" panose="02000000000000000000" pitchFamily="2" charset="0"/>
              </a:rPr>
              <a:t>Anything that grows decomposes eventually;</a:t>
            </a:r>
            <a:r>
              <a:rPr lang="en-US" b="0" i="0" dirty="0">
                <a:solidFill>
                  <a:srgbClr val="111111"/>
                </a:solidFill>
                <a:effectLst/>
                <a:highlight>
                  <a:srgbClr val="FFFFFF"/>
                </a:highlight>
                <a:latin typeface="Roboto" panose="02000000000000000000" pitchFamily="2" charset="0"/>
              </a:rPr>
              <a:t> composting simply speeds up the process by providing an ideal environment for bacteria, fungi, and other decomposing organisms (such as worms, sowbugs, and nematodes) to do their work. The resulting decomposed matter, which often ends up looking like fertile garden soil, is called compost.</a:t>
            </a:r>
            <a:endParaRPr lang="en-US" b="0" i="0" dirty="0">
              <a:solidFill>
                <a:srgbClr val="00263D"/>
              </a:solidFill>
              <a:effectLst/>
              <a:highlight>
                <a:srgbClr val="F9F9F6"/>
              </a:highlight>
              <a:latin typeface="Gotham SSm A"/>
            </a:endParaRPr>
          </a:p>
          <a:p>
            <a:pPr marL="0" indent="0">
              <a:buFont typeface="Arial" panose="020B0604020202020204" pitchFamily="34" charset="0"/>
              <a:buNone/>
            </a:pPr>
            <a:endParaRPr lang="en-US" b="0" i="0" dirty="0">
              <a:solidFill>
                <a:srgbClr val="00263D"/>
              </a:solidFill>
              <a:effectLst/>
              <a:highlight>
                <a:srgbClr val="F9F9F6"/>
              </a:highlight>
              <a:latin typeface="Gotham SSm A"/>
            </a:endParaRPr>
          </a:p>
          <a:p>
            <a:pPr marL="0" indent="0">
              <a:buFont typeface="Arial" panose="020B0604020202020204" pitchFamily="34" charset="0"/>
              <a:buNone/>
            </a:pPr>
            <a:r>
              <a:rPr lang="en-US" b="0" i="0" dirty="0">
                <a:solidFill>
                  <a:srgbClr val="00263D"/>
                </a:solidFill>
                <a:effectLst/>
                <a:highlight>
                  <a:srgbClr val="F9F9F6"/>
                </a:highlight>
                <a:latin typeface="Gotham SSm A"/>
              </a:rPr>
              <a:t>It is made by combining “green” items like food scraps and grass cuttings with “brown” items like leaves and wood chips, which then break down over time. </a:t>
            </a:r>
          </a:p>
          <a:p>
            <a:pPr marL="0" indent="0">
              <a:buFont typeface="Arial" panose="020B0604020202020204" pitchFamily="34" charset="0"/>
              <a:buNone/>
            </a:pPr>
            <a:endParaRPr lang="en-US" sz="1800" b="0" i="0" dirty="0">
              <a:solidFill>
                <a:srgbClr val="00263D"/>
              </a:solidFill>
              <a:effectLst/>
              <a:highlight>
                <a:srgbClr val="F9F9F6"/>
              </a:highlight>
              <a:latin typeface="Gotham SSm A"/>
              <a:ea typeface="Arial" panose="020B0604020202020204" pitchFamily="34" charset="0"/>
              <a:cs typeface="Times New Roman" panose="02020603050405020304" pitchFamily="18" charset="0"/>
            </a:endParaRPr>
          </a:p>
          <a:p>
            <a:pPr marL="0" indent="0">
              <a:buFont typeface="Arial" panose="020B0604020202020204" pitchFamily="34" charset="0"/>
              <a:buNone/>
            </a:pPr>
            <a:r>
              <a:rPr lang="en-US" sz="1800" dirty="0">
                <a:effectLst/>
                <a:latin typeface="Noto Sans" panose="020B0502040504020204" pitchFamily="34" charset="0"/>
                <a:ea typeface="Arial" panose="020B0604020202020204" pitchFamily="34" charset="0"/>
                <a:cs typeface="Times New Roman" panose="02020603050405020304" pitchFamily="18" charset="0"/>
              </a:rPr>
              <a:t>Adding compost to a garden or creating optimal conditions for creating compost through vegetative blankets and reduced tilling enhances soil life. </a:t>
            </a:r>
          </a:p>
          <a:p>
            <a:pPr marL="0" indent="0">
              <a:buFont typeface="Arial" panose="020B0604020202020204" pitchFamily="34" charset="0"/>
              <a:buNone/>
            </a:pPr>
            <a:endParaRPr lang="en-US" b="0" i="0" dirty="0">
              <a:solidFill>
                <a:srgbClr val="00263D"/>
              </a:solidFill>
              <a:effectLst/>
              <a:highlight>
                <a:srgbClr val="F9F9F6"/>
              </a:highlight>
              <a:latin typeface="Gotham SSm A"/>
            </a:endParaRPr>
          </a:p>
          <a:p>
            <a:endParaRPr lang="en-US" dirty="0"/>
          </a:p>
          <a:p>
            <a:r>
              <a:rPr lang="en-US" dirty="0"/>
              <a:t>Images:</a:t>
            </a:r>
          </a:p>
          <a:p>
            <a:r>
              <a:rPr lang="en-US" dirty="0"/>
              <a:t>https://lifehacker.com/the-five-laziest-ways-to-compost-1850602707 </a:t>
            </a:r>
          </a:p>
          <a:p>
            <a:r>
              <a:rPr lang="en-US" dirty="0"/>
              <a:t>https://www.healthline.com/nutrition/composting-beginners-guide </a:t>
            </a:r>
          </a:p>
          <a:p>
            <a:r>
              <a:rPr lang="en-US" dirty="0"/>
              <a:t>https://sustainability.yale.edu/explainers/yale-experts-explain-compost </a:t>
            </a:r>
          </a:p>
          <a:p>
            <a:r>
              <a:rPr lang="en-US" dirty="0"/>
              <a:t>https://www.worldcentric.com/journal/compost-at-home</a:t>
            </a:r>
          </a:p>
          <a:p>
            <a:endParaRPr lang="en-US" dirty="0"/>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8</a:t>
            </a:fld>
            <a:endParaRPr lang="en-US"/>
          </a:p>
        </p:txBody>
      </p:sp>
    </p:spTree>
    <p:extLst>
      <p:ext uri="{BB962C8B-B14F-4D97-AF65-F5344CB8AC3E}">
        <p14:creationId xmlns:p14="http://schemas.microsoft.com/office/powerpoint/2010/main" val="1151339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latinLnBrk="0" hangingPunct="1">
              <a:spcBef>
                <a:spcPts val="0"/>
              </a:spcBef>
              <a:spcAft>
                <a:spcPts val="0"/>
              </a:spcAft>
              <a:buFont typeface="Arial" panose="020B0604020202020204" pitchFamily="34" charset="0"/>
              <a:buNone/>
            </a:pPr>
            <a:r>
              <a:rPr lang="en-US" sz="1200" b="0" i="0" kern="1200" dirty="0">
                <a:solidFill>
                  <a:srgbClr val="000000"/>
                </a:solidFill>
                <a:effectLst/>
                <a:latin typeface="+mn-lt"/>
                <a:ea typeface="+mn-ea"/>
                <a:cs typeface="+mn-cs"/>
              </a:rPr>
              <a:t>Indicate that composting doesn’t have to be intentional, and that composting is nature’s way of recycling. The mechanics of intentional or planned composting are very similar to the natural decomposition of dead organics that happens everywhere, all the time. When plants, leaves, and other organic materials fall to the ground, they begin to break down and decompose. </a:t>
            </a:r>
          </a:p>
          <a:p>
            <a:pPr marL="0" marR="0" lvl="1" indent="0" algn="l" defTabSz="914400" rtl="0" eaLnBrk="1" latinLnBrk="0" hangingPunct="1">
              <a:spcBef>
                <a:spcPts val="0"/>
              </a:spcBef>
              <a:spcAft>
                <a:spcPts val="0"/>
              </a:spcAft>
              <a:buFont typeface="Arial" panose="020B0604020202020204" pitchFamily="34" charset="0"/>
              <a:buNone/>
            </a:pPr>
            <a:endParaRPr lang="en-US" sz="1200" b="0" i="0" kern="1200" dirty="0">
              <a:solidFill>
                <a:srgbClr val="000000"/>
              </a:solidFill>
              <a:effectLst/>
              <a:latin typeface="+mn-lt"/>
              <a:ea typeface="+mn-ea"/>
              <a:cs typeface="+mn-cs"/>
            </a:endParaRPr>
          </a:p>
          <a:p>
            <a:pPr marL="171450" marR="0" lvl="1" indent="-171450" algn="l" defTabSz="914400" rtl="0" eaLnBrk="1" latinLnBrk="0" hangingPunct="1">
              <a:spcBef>
                <a:spcPts val="0"/>
              </a:spcBef>
              <a:spcAft>
                <a:spcPts val="0"/>
              </a:spcAft>
              <a:buFont typeface="Arial" panose="020B0604020202020204" pitchFamily="34" charset="0"/>
              <a:buChar char="•"/>
            </a:pPr>
            <a:r>
              <a:rPr lang="en-US" sz="1100" dirty="0">
                <a:effectLst/>
                <a:latin typeface="Noto Sans" panose="020B0502040504020204" pitchFamily="34" charset="0"/>
                <a:ea typeface="Arial" panose="020B0604020202020204" pitchFamily="34" charset="0"/>
                <a:cs typeface="Times New Roman" panose="02020603050405020304" pitchFamily="18" charset="0"/>
              </a:rPr>
              <a:t>Millions of tiny organisms, such as bacteria, fungi, and insects, play a crucial role in breaking down these materials. As organic materials decay and accumulate, different kinds of organisms are needed to keep the process going. Different organisms work to break down organic molecules of different sizes and complexity. As these organisms feed on the organic matter, they release nutrients such as nitrogen and phosphorus back into the soil. These nutrients become available for new plant growth. </a:t>
            </a:r>
          </a:p>
          <a:p>
            <a:pPr marL="171450" marR="0" lvl="1" indent="-171450" algn="l" defTabSz="914400" rtl="0" eaLnBrk="1" latinLnBrk="0" hangingPunct="1">
              <a:spcBef>
                <a:spcPts val="0"/>
              </a:spcBef>
              <a:spcAft>
                <a:spcPts val="0"/>
              </a:spcAft>
              <a:buFont typeface="Arial" panose="020B0604020202020204" pitchFamily="34" charset="0"/>
              <a:buChar char="•"/>
            </a:pPr>
            <a:r>
              <a:rPr lang="en-US" sz="1100" dirty="0">
                <a:effectLst/>
                <a:latin typeface="Noto Sans" panose="020B0502040504020204" pitchFamily="34" charset="0"/>
                <a:ea typeface="Arial" panose="020B0604020202020204" pitchFamily="34" charset="0"/>
                <a:cs typeface="Times New Roman" panose="02020603050405020304" pitchFamily="18" charset="0"/>
              </a:rPr>
              <a:t>Composting is essentially nature’s recycling process, but when we intentionally create ideal conditions—such as temperature, moisture, and aeration—we can accelerate decomposition. The end result is nutrient-rich compost that enriches soil and supports plant growth.</a:t>
            </a:r>
          </a:p>
          <a:p>
            <a:pPr marL="171450" marR="0" lvl="1" indent="-171450" algn="l" defTabSz="914400" rtl="0" eaLnBrk="1" latinLnBrk="0" hangingPunct="1">
              <a:spcBef>
                <a:spcPts val="0"/>
              </a:spcBef>
              <a:spcAft>
                <a:spcPts val="0"/>
              </a:spcAft>
              <a:buFont typeface="Arial" panose="020B0604020202020204" pitchFamily="34" charset="0"/>
              <a:buChar char="•"/>
            </a:pPr>
            <a:r>
              <a:rPr lang="en-US" sz="1100" dirty="0">
                <a:effectLst/>
                <a:latin typeface="Noto Sans" panose="020B0502040504020204" pitchFamily="34" charset="0"/>
                <a:ea typeface="Arial" panose="020B0604020202020204" pitchFamily="34" charset="0"/>
                <a:cs typeface="Times New Roman" panose="02020603050405020304" pitchFamily="18" charset="0"/>
              </a:rPr>
              <a:t>Composting has a positive impact on creating healthy ecosystems and sustaining life on our planet. Plus it gives us a way to recycle our food waste right at home!</a:t>
            </a:r>
          </a:p>
        </p:txBody>
      </p:sp>
      <p:sp>
        <p:nvSpPr>
          <p:cNvPr id="4" name="Slide Number Placeholder 3"/>
          <p:cNvSpPr>
            <a:spLocks noGrp="1"/>
          </p:cNvSpPr>
          <p:nvPr>
            <p:ph type="sldNum" sz="quarter" idx="5"/>
          </p:nvPr>
        </p:nvSpPr>
        <p:spPr/>
        <p:txBody>
          <a:bodyPr/>
          <a:lstStyle/>
          <a:p>
            <a:fld id="{BEA15AED-36BF-4F20-AEEC-A3C657004F6A}" type="slidenum">
              <a:rPr lang="en-US" smtClean="0"/>
              <a:t>9</a:t>
            </a:fld>
            <a:endParaRPr lang="en-US"/>
          </a:p>
        </p:txBody>
      </p:sp>
    </p:spTree>
    <p:extLst>
      <p:ext uri="{BB962C8B-B14F-4D97-AF65-F5344CB8AC3E}">
        <p14:creationId xmlns:p14="http://schemas.microsoft.com/office/powerpoint/2010/main" val="861090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a:buFont typeface="Arial" panose="020B0604020202020204" pitchFamily="34" charset="0"/>
              <a:buNone/>
            </a:pPr>
            <a:r>
              <a:rPr lang="en-US" b="0" i="0" dirty="0">
                <a:solidFill>
                  <a:srgbClr val="000000"/>
                </a:solidFill>
                <a:effectLst/>
              </a:rPr>
              <a:t>Review the life cycle of compost illustrated on this slide. </a:t>
            </a:r>
          </a:p>
          <a:p>
            <a:pPr marL="0" indent="0" algn="l">
              <a:buFont typeface="Arial" panose="020B0604020202020204" pitchFamily="34" charset="0"/>
              <a:buNone/>
            </a:pPr>
            <a:endParaRPr lang="en-US" b="0" i="0" dirty="0">
              <a:solidFill>
                <a:srgbClr val="000000"/>
              </a:solidFill>
              <a:effectLst/>
            </a:endParaRPr>
          </a:p>
          <a:p>
            <a:pPr marL="171450" indent="-171450" algn="l">
              <a:buFont typeface="Arial" panose="020B0604020202020204" pitchFamily="34" charset="0"/>
              <a:buChar char="•"/>
            </a:pPr>
            <a:r>
              <a:rPr lang="en-US" b="0" i="0" dirty="0">
                <a:solidFill>
                  <a:srgbClr val="005231"/>
                </a:solidFill>
                <a:effectLst/>
                <a:highlight>
                  <a:srgbClr val="FFFFFF"/>
                </a:highlight>
                <a:latin typeface="europa"/>
              </a:rPr>
              <a:t>By composting you are not just dealing with food waste, but also creating a valuable product which helps to build healthy soils. </a:t>
            </a:r>
          </a:p>
          <a:p>
            <a:pPr marL="171450" indent="-171450" algn="l">
              <a:buFont typeface="Arial" panose="020B0604020202020204" pitchFamily="34" charset="0"/>
              <a:buChar char="•"/>
            </a:pPr>
            <a:r>
              <a:rPr lang="en-US" b="0" i="0" dirty="0">
                <a:solidFill>
                  <a:srgbClr val="005231"/>
                </a:solidFill>
                <a:effectLst/>
                <a:highlight>
                  <a:srgbClr val="FFFFFF"/>
                </a:highlight>
                <a:latin typeface="europa"/>
              </a:rPr>
              <a:t>So, when leftover food scraps, peelings, leaves and other organic material go through a composting process, they are broken down and eaten by billions of microscopic bacteria, fungi and organisms. </a:t>
            </a:r>
          </a:p>
          <a:p>
            <a:pPr marL="171450" indent="-171450" algn="l">
              <a:buFont typeface="Arial" panose="020B0604020202020204" pitchFamily="34" charset="0"/>
              <a:buChar char="•"/>
            </a:pPr>
            <a:r>
              <a:rPr lang="en-US" b="0" i="0" dirty="0">
                <a:solidFill>
                  <a:srgbClr val="005231"/>
                </a:solidFill>
                <a:effectLst/>
                <a:highlight>
                  <a:srgbClr val="FFFFFF"/>
                </a:highlight>
                <a:latin typeface="europa"/>
              </a:rPr>
              <a:t>The resulting compost is a rich source of nutrients for plants. </a:t>
            </a:r>
          </a:p>
          <a:p>
            <a:pPr marL="628650" lvl="1" indent="-171450" algn="l">
              <a:buFont typeface="Arial" panose="020B0604020202020204" pitchFamily="34" charset="0"/>
              <a:buChar char="•"/>
            </a:pPr>
            <a:r>
              <a:rPr lang="en-US" b="0" i="0" dirty="0">
                <a:solidFill>
                  <a:srgbClr val="005231"/>
                </a:solidFill>
                <a:effectLst/>
                <a:highlight>
                  <a:srgbClr val="FFFFFF"/>
                </a:highlight>
                <a:latin typeface="europa"/>
              </a:rPr>
              <a:t>Other benefits of compost for plants are that it improves the drainage of soil, improves the amount of oxygen getting to plant roots, improves the pH, the soil structure and the beneficial microorganisms. </a:t>
            </a:r>
          </a:p>
          <a:p>
            <a:pPr marL="628650" lvl="1" indent="-171450" algn="l">
              <a:buFont typeface="Arial" panose="020B0604020202020204" pitchFamily="34" charset="0"/>
              <a:buChar char="•"/>
            </a:pPr>
            <a:r>
              <a:rPr lang="en-US" b="0" i="0" dirty="0">
                <a:solidFill>
                  <a:srgbClr val="005231"/>
                </a:solidFill>
                <a:effectLst/>
                <a:highlight>
                  <a:srgbClr val="FFFFFF"/>
                </a:highlight>
                <a:latin typeface="europa"/>
              </a:rPr>
              <a:t>The microorganisms living in soil (including worms) are the great recyclers of the natural world. </a:t>
            </a:r>
          </a:p>
          <a:p>
            <a:endParaRPr lang="en-US" dirty="0"/>
          </a:p>
          <a:p>
            <a:endParaRPr lang="en-US" dirty="0"/>
          </a:p>
          <a:p>
            <a:r>
              <a:rPr lang="en-US" dirty="0"/>
              <a:t>Images:</a:t>
            </a:r>
          </a:p>
          <a:p>
            <a:r>
              <a:rPr lang="en-US" dirty="0"/>
              <a:t>https://www.fast-growing-trees.com/pages/composting-guide </a:t>
            </a:r>
          </a:p>
          <a:p>
            <a:endParaRPr lang="en-US" dirty="0"/>
          </a:p>
          <a:p>
            <a:r>
              <a:rPr lang="en-US" dirty="0"/>
              <a:t>Resources:</a:t>
            </a:r>
          </a:p>
          <a:p>
            <a:r>
              <a:rPr lang="en-US" dirty="0"/>
              <a:t>https://sustainability.yale.edu/explainers/yale-experts-explain-compost </a:t>
            </a:r>
          </a:p>
          <a:p>
            <a:r>
              <a:rPr lang="en-US" dirty="0">
                <a:hlinkClick r:id="rId3"/>
              </a:rPr>
              <a:t>Composting as Food and Climate Action | Glasgow Community Food Network (glasgowfood.net)</a:t>
            </a:r>
            <a:r>
              <a:rPr lang="en-US" dirty="0"/>
              <a:t> </a:t>
            </a:r>
          </a:p>
        </p:txBody>
      </p:sp>
      <p:sp>
        <p:nvSpPr>
          <p:cNvPr id="4" name="Slide Number Placeholder 3"/>
          <p:cNvSpPr>
            <a:spLocks noGrp="1"/>
          </p:cNvSpPr>
          <p:nvPr>
            <p:ph type="sldNum" sz="quarter" idx="5"/>
          </p:nvPr>
        </p:nvSpPr>
        <p:spPr/>
        <p:txBody>
          <a:bodyPr/>
          <a:lstStyle/>
          <a:p>
            <a:fld id="{BEA15AED-36BF-4F20-AEEC-A3C657004F6A}" type="slidenum">
              <a:rPr lang="en-US" smtClean="0"/>
              <a:t>10</a:t>
            </a:fld>
            <a:endParaRPr lang="en-US"/>
          </a:p>
        </p:txBody>
      </p:sp>
    </p:spTree>
    <p:extLst>
      <p:ext uri="{BB962C8B-B14F-4D97-AF65-F5344CB8AC3E}">
        <p14:creationId xmlns:p14="http://schemas.microsoft.com/office/powerpoint/2010/main" val="3338315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Explain that there is a decomposition process that organic matter goes through in order to create compost.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000000"/>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rPr>
              <a:t>Rotting organic matter in a compost heap goes through three distinct aerobic phases of decomposition. Through these phases, simpler to more complicated and smaller to larger organic molecules are broken down. The three decomposition phases include: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rPr>
              <a:t>Mesophilic: During this initial phase, decomposition speeds up, and heat is generated. It typically lasts a short amount of time.</a:t>
            </a:r>
            <a:endParaRPr lang="en-US" b="0" i="0" dirty="0">
              <a:solidFill>
                <a:schemeClr val="tx1"/>
              </a:solidFill>
              <a:effectLs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rPr>
              <a:t>Thermophilic: In this more active phase, high temperatures break down organic waste further. It usually lasts a couple of weeks.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00000"/>
                </a:solidFill>
                <a:effectLst/>
              </a:rPr>
              <a:t>Curing: The final stage involves cooling down and maturing. Composting materials reach their nutrient-rich state during this longer phase.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Resource:</a:t>
            </a:r>
          </a:p>
          <a:p>
            <a:r>
              <a:rPr lang="en-US" dirty="0">
                <a:hlinkClick r:id="rId3"/>
              </a:rPr>
              <a:t>Stages Of Composting (How Composting Works) (helpmecompost.com)</a:t>
            </a:r>
            <a:endParaRPr lang="en-US" dirty="0"/>
          </a:p>
          <a:p>
            <a:endParaRPr lang="en-US" dirty="0"/>
          </a:p>
          <a:p>
            <a:r>
              <a:rPr lang="en-US" dirty="0"/>
              <a:t>Images:</a:t>
            </a:r>
          </a:p>
          <a:p>
            <a:r>
              <a:rPr lang="en-US" dirty="0"/>
              <a:t>https://untamedscience.com/biology/ecology/ecology-articles/the-science-of-compost/ </a:t>
            </a:r>
          </a:p>
          <a:p>
            <a:endParaRPr lang="en-US" dirty="0"/>
          </a:p>
        </p:txBody>
      </p:sp>
      <p:sp>
        <p:nvSpPr>
          <p:cNvPr id="4" name="Slide Number Placeholder 3"/>
          <p:cNvSpPr>
            <a:spLocks noGrp="1"/>
          </p:cNvSpPr>
          <p:nvPr>
            <p:ph type="sldNum" sz="quarter" idx="5"/>
          </p:nvPr>
        </p:nvSpPr>
        <p:spPr/>
        <p:txBody>
          <a:bodyPr/>
          <a:lstStyle/>
          <a:p>
            <a:fld id="{BEA15AED-36BF-4F20-AEEC-A3C657004F6A}" type="slidenum">
              <a:rPr lang="en-US" smtClean="0"/>
              <a:t>11</a:t>
            </a:fld>
            <a:endParaRPr lang="en-US"/>
          </a:p>
        </p:txBody>
      </p:sp>
    </p:spTree>
    <p:extLst>
      <p:ext uri="{BB962C8B-B14F-4D97-AF65-F5344CB8AC3E}">
        <p14:creationId xmlns:p14="http://schemas.microsoft.com/office/powerpoint/2010/main" val="1491272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F11613-1B9A-D978-DD12-17E9A9D6E6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35A771-F1D0-9E57-6031-8EFDE411AA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BD747E-2F48-3812-07D6-CC0B5B546AA9}"/>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5" name="Footer Placeholder 4">
            <a:extLst>
              <a:ext uri="{FF2B5EF4-FFF2-40B4-BE49-F238E27FC236}">
                <a16:creationId xmlns:a16="http://schemas.microsoft.com/office/drawing/2014/main" id="{A77734B3-20CD-E7DF-8D5F-4601E5194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91C574-9F48-E4DB-9656-ED7579807FEC}"/>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18247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977FB-3DA6-32C4-40CD-BBC994BFCD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6BF1948-5839-F950-28BF-F1F799DF56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5F262-47B3-BDFC-D982-3ABBA4C731C7}"/>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5" name="Footer Placeholder 4">
            <a:extLst>
              <a:ext uri="{FF2B5EF4-FFF2-40B4-BE49-F238E27FC236}">
                <a16:creationId xmlns:a16="http://schemas.microsoft.com/office/drawing/2014/main" id="{EFB2C380-0750-13C0-C88B-FDCAFC3E16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F7B6A0-FA61-3F60-1CF3-96515E0A5990}"/>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1549494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2ABC03-2B36-7013-09B7-ECC51D71FF7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EA5412C-935D-1740-F671-ECB93229E5D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F2541D-9FD7-34D1-DF95-A810C9C46D97}"/>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5" name="Footer Placeholder 4">
            <a:extLst>
              <a:ext uri="{FF2B5EF4-FFF2-40B4-BE49-F238E27FC236}">
                <a16:creationId xmlns:a16="http://schemas.microsoft.com/office/drawing/2014/main" id="{3EA90F1B-3139-29E2-BB54-2C6E5D6268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A90F55-E78F-958A-E417-61AA799E1925}"/>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3766180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190F-957B-F9FA-D647-E1474192D3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4D44F2-2E0D-552D-A98B-82941E9C6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4528E-FFED-813D-3B60-EA9742D23839}"/>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5" name="Footer Placeholder 4">
            <a:extLst>
              <a:ext uri="{FF2B5EF4-FFF2-40B4-BE49-F238E27FC236}">
                <a16:creationId xmlns:a16="http://schemas.microsoft.com/office/drawing/2014/main" id="{B9AD1799-2051-7C83-2AA7-8B8E0607DC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689304-FE93-98D8-6DA2-8905C46447A2}"/>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3244768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F698-3EDA-D09E-F725-D1BDB590B70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66647-9A3E-5598-2093-8F1275DB128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3AE5CF-A151-0AD5-E70A-D6600548C09E}"/>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5" name="Footer Placeholder 4">
            <a:extLst>
              <a:ext uri="{FF2B5EF4-FFF2-40B4-BE49-F238E27FC236}">
                <a16:creationId xmlns:a16="http://schemas.microsoft.com/office/drawing/2014/main" id="{1C730375-2B2E-0160-9D82-64D22DE2B1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F7F3B-E41A-B1D8-F22D-144E49E6936E}"/>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1527198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59A939-5C55-1705-B349-DD847800D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8248B0-647F-6F8E-654B-BED150577A8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B8B76E-BDD1-7839-6FB0-B80EE6BC815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9FCFAE-2DFB-64A4-4B1F-02EB22908F92}"/>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6" name="Footer Placeholder 5">
            <a:extLst>
              <a:ext uri="{FF2B5EF4-FFF2-40B4-BE49-F238E27FC236}">
                <a16:creationId xmlns:a16="http://schemas.microsoft.com/office/drawing/2014/main" id="{66099AC0-FB61-5AE0-D921-4411F22A82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2CDA33-59C7-D47C-3DF0-511103B2E93F}"/>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910456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C66891-2F29-2C47-EE8D-393F9B2BF1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DFD5AC1-2B84-3243-D460-35C2D99097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4758228-1AA7-C3EF-39C1-B01AAA580E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5DC362-64A7-4619-4DE7-9E63DA6B3E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4BE3CE-A880-259A-C2A6-6DEE398258A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3A259CF-1D4C-1925-43DE-5D8E5A03CAB9}"/>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8" name="Footer Placeholder 7">
            <a:extLst>
              <a:ext uri="{FF2B5EF4-FFF2-40B4-BE49-F238E27FC236}">
                <a16:creationId xmlns:a16="http://schemas.microsoft.com/office/drawing/2014/main" id="{CF702E38-2A99-837C-49A0-E03085A3372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7AAA82-7C6B-30D1-3AFA-45AF2583839E}"/>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1892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17D831-2036-71AC-C28A-B46BC26262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CEC115F-106D-58FC-1BAF-92200346348B}"/>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4" name="Footer Placeholder 3">
            <a:extLst>
              <a:ext uri="{FF2B5EF4-FFF2-40B4-BE49-F238E27FC236}">
                <a16:creationId xmlns:a16="http://schemas.microsoft.com/office/drawing/2014/main" id="{623ECA69-D6E1-18A1-FD84-497B251A83E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F0BDA5-7F74-EFFC-F258-5C2EB2A85FF9}"/>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3534444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31D832-0CB4-964B-FF15-3C5004098C4A}"/>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3" name="Footer Placeholder 2">
            <a:extLst>
              <a:ext uri="{FF2B5EF4-FFF2-40B4-BE49-F238E27FC236}">
                <a16:creationId xmlns:a16="http://schemas.microsoft.com/office/drawing/2014/main" id="{F4A1CAF8-BE03-4924-830F-50FBC589A4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1F75B0C-54F8-BA8A-0D57-4C28207B6611}"/>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426964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7CD47-44C0-31F5-6309-1FB973D1857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55D028-6569-CD16-D8F3-EB726EFF5A2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DAB4F6-63DF-E8E6-5A6F-38F2ECE4FA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463C03-DE08-ADA1-584D-21E6AAE33AE8}"/>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6" name="Footer Placeholder 5">
            <a:extLst>
              <a:ext uri="{FF2B5EF4-FFF2-40B4-BE49-F238E27FC236}">
                <a16:creationId xmlns:a16="http://schemas.microsoft.com/office/drawing/2014/main" id="{F6B1279D-CC93-1D3E-91A1-23F9ABB1EB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E00F0E-EEF4-4FC4-D32C-3DF52381B054}"/>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3016621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F78C9-F09A-4100-09E9-759A787EE8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328A8A0-6A13-6D73-8FAF-011E26159F9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B0E528-25E2-CC96-84D2-52DE2D3512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AB66160-090B-8B8A-0B5A-0439CA8E359A}"/>
              </a:ext>
            </a:extLst>
          </p:cNvPr>
          <p:cNvSpPr>
            <a:spLocks noGrp="1"/>
          </p:cNvSpPr>
          <p:nvPr>
            <p:ph type="dt" sz="half" idx="10"/>
          </p:nvPr>
        </p:nvSpPr>
        <p:spPr/>
        <p:txBody>
          <a:bodyPr/>
          <a:lstStyle/>
          <a:p>
            <a:fld id="{2FBEF571-6BA0-4E6E-9517-F4B0E8B3B6B5}" type="datetimeFigureOut">
              <a:rPr lang="en-US" smtClean="0"/>
              <a:t>2/16/2026</a:t>
            </a:fld>
            <a:endParaRPr lang="en-US"/>
          </a:p>
        </p:txBody>
      </p:sp>
      <p:sp>
        <p:nvSpPr>
          <p:cNvPr id="6" name="Footer Placeholder 5">
            <a:extLst>
              <a:ext uri="{FF2B5EF4-FFF2-40B4-BE49-F238E27FC236}">
                <a16:creationId xmlns:a16="http://schemas.microsoft.com/office/drawing/2014/main" id="{97B360B5-3EC7-675E-0633-93B2BED766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D243B2-9813-D475-7937-6B4D19D9881A}"/>
              </a:ext>
            </a:extLst>
          </p:cNvPr>
          <p:cNvSpPr>
            <a:spLocks noGrp="1"/>
          </p:cNvSpPr>
          <p:nvPr>
            <p:ph type="sldNum" sz="quarter" idx="12"/>
          </p:nvPr>
        </p:nvSpPr>
        <p:spPr/>
        <p:txBody>
          <a:bodyPr/>
          <a:lstStyle/>
          <a:p>
            <a:fld id="{A3C91388-2BC4-4339-A708-1818127AC10A}" type="slidenum">
              <a:rPr lang="en-US" smtClean="0"/>
              <a:t>‹#›</a:t>
            </a:fld>
            <a:endParaRPr lang="en-US"/>
          </a:p>
        </p:txBody>
      </p:sp>
    </p:spTree>
    <p:extLst>
      <p:ext uri="{BB962C8B-B14F-4D97-AF65-F5344CB8AC3E}">
        <p14:creationId xmlns:p14="http://schemas.microsoft.com/office/powerpoint/2010/main" val="5414775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6C78E1-CAF3-E0D6-23E7-40134BAF86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D7D512B-4DA0-8595-0705-BEB2585221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0BD36B-1A3E-1009-113B-5C8829DB55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FBEF571-6BA0-4E6E-9517-F4B0E8B3B6B5}" type="datetimeFigureOut">
              <a:rPr lang="en-US" smtClean="0"/>
              <a:t>2/16/2026</a:t>
            </a:fld>
            <a:endParaRPr lang="en-US"/>
          </a:p>
        </p:txBody>
      </p:sp>
      <p:sp>
        <p:nvSpPr>
          <p:cNvPr id="5" name="Footer Placeholder 4">
            <a:extLst>
              <a:ext uri="{FF2B5EF4-FFF2-40B4-BE49-F238E27FC236}">
                <a16:creationId xmlns:a16="http://schemas.microsoft.com/office/drawing/2014/main" id="{9AC2FEBC-C0C1-104D-9277-2C564AB063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44C66B8A-8857-E4A5-2D20-5995D06937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3C91388-2BC4-4339-A708-1818127AC10A}" type="slidenum">
              <a:rPr lang="en-US" smtClean="0"/>
              <a:t>‹#›</a:t>
            </a:fld>
            <a:endParaRPr lang="en-US"/>
          </a:p>
        </p:txBody>
      </p:sp>
    </p:spTree>
    <p:extLst>
      <p:ext uri="{BB962C8B-B14F-4D97-AF65-F5344CB8AC3E}">
        <p14:creationId xmlns:p14="http://schemas.microsoft.com/office/powerpoint/2010/main" val="3200960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5.sv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svg"/><Relationship Id="rId9"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5.sv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5.sv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image" Target="../media/image5.sv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sv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2.png"/><Relationship Id="rId4" Type="http://schemas.openxmlformats.org/officeDocument/2006/relationships/image" Target="../media/image5.sv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sv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2.png"/><Relationship Id="rId4" Type="http://schemas.openxmlformats.org/officeDocument/2006/relationships/image" Target="../media/image5.svg"/></Relationships>
</file>

<file path=ppt/slides/_rels/slide27.xml.rels><?xml version="1.0" encoding="UTF-8" standalone="yes"?>
<Relationships xmlns="http://schemas.openxmlformats.org/package/2006/relationships"><Relationship Id="rId8" Type="http://schemas.openxmlformats.org/officeDocument/2006/relationships/hyperlink" Target="https://plantgrow.co.uk/the-benefits-of-composting-for-the-environment/" TargetMode="External"/><Relationship Id="rId3" Type="http://schemas.openxmlformats.org/officeDocument/2006/relationships/image" Target="../media/image5.svg"/><Relationship Id="rId7" Type="http://schemas.openxmlformats.org/officeDocument/2006/relationships/hyperlink" Target="https://www.treehugger.com/cold-composting-step-by-step-guide-5186100" TargetMode="External"/><Relationship Id="rId12" Type="http://schemas.openxmlformats.org/officeDocument/2006/relationships/hyperlink" Target="https://www.worldatlas.com/articles/5-major-fields-of-environmental-science.html"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hyperlink" Target="https://www.farmersalmanac.com/gardening/gardening-basics/soil-fertilizing" TargetMode="External"/><Relationship Id="rId11" Type="http://schemas.openxmlformats.org/officeDocument/2006/relationships/hyperlink" Target="https://www.theecoexperts.co.uk/home-hub/composting" TargetMode="External"/><Relationship Id="rId5" Type="http://schemas.openxmlformats.org/officeDocument/2006/relationships/hyperlink" Target="https://untamedscience.com/biology/ecology/ecology-articles/the-science-of-compost/" TargetMode="External"/><Relationship Id="rId10" Type="http://schemas.openxmlformats.org/officeDocument/2006/relationships/hyperlink" Target="https://hamiltonanglican.org.au/2022/06/01/the-scrap-bucket/" TargetMode="External"/><Relationship Id="rId4" Type="http://schemas.openxmlformats.org/officeDocument/2006/relationships/hyperlink" Target="https://ngorisefoundation.com/2022/06/28/chemistry-of-aerobic-composting/" TargetMode="External"/><Relationship Id="rId9" Type="http://schemas.openxmlformats.org/officeDocument/2006/relationships/hyperlink" Target="https://www.pbs.org/parents/crafts-and-experiments/make-a-composter"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4.png"/><Relationship Id="rId7"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5.svg"/><Relationship Id="rId10" Type="http://schemas.openxmlformats.org/officeDocument/2006/relationships/image" Target="../media/image23.png"/><Relationship Id="rId4" Type="http://schemas.openxmlformats.org/officeDocument/2006/relationships/image" Target="../media/image4.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448B22A-7E1D-D700-10FB-68E52FBD54D3}"/>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0555F5-F659-AEA9-280A-1B89F830A826}"/>
              </a:ext>
            </a:extLst>
          </p:cNvPr>
          <p:cNvSpPr>
            <a:spLocks noGrp="1"/>
          </p:cNvSpPr>
          <p:nvPr>
            <p:ph type="ctrTitle"/>
          </p:nvPr>
        </p:nvSpPr>
        <p:spPr>
          <a:xfrm>
            <a:off x="1103376" y="501904"/>
            <a:ext cx="9144000" cy="2387600"/>
          </a:xfrm>
        </p:spPr>
        <p:txBody>
          <a:bodyPr/>
          <a:lstStyle/>
          <a:p>
            <a:r>
              <a:rPr lang="en-US" dirty="0">
                <a:latin typeface="Abadi" panose="020B0604020104020204" pitchFamily="34" charset="0"/>
              </a:rPr>
              <a:t>Eco-Enrichment Expedition</a:t>
            </a:r>
          </a:p>
        </p:txBody>
      </p:sp>
      <p:sp>
        <p:nvSpPr>
          <p:cNvPr id="3" name="Subtitle 2">
            <a:extLst>
              <a:ext uri="{FF2B5EF4-FFF2-40B4-BE49-F238E27FC236}">
                <a16:creationId xmlns:a16="http://schemas.microsoft.com/office/drawing/2014/main" id="{D9F7EB77-3331-3018-4223-B5B138962388}"/>
              </a:ext>
            </a:extLst>
          </p:cNvPr>
          <p:cNvSpPr>
            <a:spLocks noGrp="1"/>
          </p:cNvSpPr>
          <p:nvPr>
            <p:ph type="subTitle" idx="1"/>
          </p:nvPr>
        </p:nvSpPr>
        <p:spPr>
          <a:xfrm>
            <a:off x="1304544" y="2889504"/>
            <a:ext cx="9144000" cy="1655762"/>
          </a:xfrm>
        </p:spPr>
        <p:txBody>
          <a:bodyPr/>
          <a:lstStyle/>
          <a:p>
            <a:pPr algn="l"/>
            <a:r>
              <a:rPr lang="en-US" dirty="0"/>
              <a:t>STEM</a:t>
            </a:r>
            <a:r>
              <a:rPr lang="en-US" baseline="30000" dirty="0"/>
              <a:t>2</a:t>
            </a:r>
            <a:r>
              <a:rPr lang="en-US" dirty="0"/>
              <a:t>D Topics: Science, Engineering</a:t>
            </a:r>
          </a:p>
        </p:txBody>
      </p:sp>
      <p:sp>
        <p:nvSpPr>
          <p:cNvPr id="4" name="TextBox 3">
            <a:extLst>
              <a:ext uri="{FF2B5EF4-FFF2-40B4-BE49-F238E27FC236}">
                <a16:creationId xmlns:a16="http://schemas.microsoft.com/office/drawing/2014/main" id="{46737364-70AF-1537-CD38-A55BE17AF87D}"/>
              </a:ext>
            </a:extLst>
          </p:cNvPr>
          <p:cNvSpPr txBox="1"/>
          <p:nvPr/>
        </p:nvSpPr>
        <p:spPr>
          <a:xfrm>
            <a:off x="1304544" y="4714225"/>
            <a:ext cx="5093208" cy="1125757"/>
          </a:xfrm>
          <a:prstGeom prst="rect">
            <a:avLst/>
          </a:prstGeom>
          <a:noFill/>
        </p:spPr>
        <p:txBody>
          <a:bodyPr wrap="square" rtlCol="0">
            <a:spAutoFit/>
          </a:bodyPr>
          <a:lstStyle/>
          <a:p>
            <a:pPr>
              <a:lnSpc>
                <a:spcPct val="200000"/>
              </a:lnSpc>
            </a:pPr>
            <a:r>
              <a:rPr lang="en-US" dirty="0"/>
              <a:t>Presenter:</a:t>
            </a:r>
          </a:p>
          <a:p>
            <a:pPr>
              <a:lnSpc>
                <a:spcPct val="200000"/>
              </a:lnSpc>
            </a:pPr>
            <a:r>
              <a:rPr lang="en-US" dirty="0"/>
              <a:t>Date:</a:t>
            </a:r>
          </a:p>
        </p:txBody>
      </p:sp>
      <p:pic>
        <p:nvPicPr>
          <p:cNvPr id="6" name="Picture 5" descr="A wooden box with dirt and vegetables&#10;&#10;Description automatically generated">
            <a:extLst>
              <a:ext uri="{FF2B5EF4-FFF2-40B4-BE49-F238E27FC236}">
                <a16:creationId xmlns:a16="http://schemas.microsoft.com/office/drawing/2014/main" id="{26684763-B78F-4B72-40D9-00B98DA2B29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6271" y="2801098"/>
            <a:ext cx="5839982" cy="5839982"/>
          </a:xfrm>
          <a:prstGeom prst="rect">
            <a:avLst/>
          </a:prstGeom>
        </p:spPr>
      </p:pic>
      <p:pic>
        <p:nvPicPr>
          <p:cNvPr id="5" name="Picture 4" descr="A person in a lab coat holding a magnifying glass&#10;&#10;AI-generated content may be incorrect.">
            <a:extLst>
              <a:ext uri="{FF2B5EF4-FFF2-40B4-BE49-F238E27FC236}">
                <a16:creationId xmlns:a16="http://schemas.microsoft.com/office/drawing/2014/main" id="{720D4403-E8DC-7CA9-255E-5ABC614E611C}"/>
              </a:ext>
            </a:extLst>
          </p:cNvPr>
          <p:cNvPicPr>
            <a:picLocks noChangeAspect="1"/>
          </p:cNvPicPr>
          <p:nvPr/>
        </p:nvPicPr>
        <p:blipFill>
          <a:blip r:embed="rId4"/>
          <a:stretch>
            <a:fillRect/>
          </a:stretch>
        </p:blipFill>
        <p:spPr>
          <a:xfrm>
            <a:off x="9064652" y="3608917"/>
            <a:ext cx="3979280" cy="3333750"/>
          </a:xfrm>
          <a:prstGeom prst="rect">
            <a:avLst/>
          </a:prstGeom>
        </p:spPr>
      </p:pic>
    </p:spTree>
    <p:extLst>
      <p:ext uri="{BB962C8B-B14F-4D97-AF65-F5344CB8AC3E}">
        <p14:creationId xmlns:p14="http://schemas.microsoft.com/office/powerpoint/2010/main" val="1004905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Composting Life Cycle</a:t>
            </a:r>
          </a:p>
        </p:txBody>
      </p:sp>
      <p:cxnSp>
        <p:nvCxnSpPr>
          <p:cNvPr id="4" name="Straight Connector 3">
            <a:extLst>
              <a:ext uri="{FF2B5EF4-FFF2-40B4-BE49-F238E27FC236}">
                <a16:creationId xmlns:a16="http://schemas.microsoft.com/office/drawing/2014/main" id="{646208BE-391F-400E-DFF5-A7584E1E783A}"/>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5" name="Graphic 4" descr="Plant outline">
            <a:extLst>
              <a:ext uri="{FF2B5EF4-FFF2-40B4-BE49-F238E27FC236}">
                <a16:creationId xmlns:a16="http://schemas.microsoft.com/office/drawing/2014/main" id="{01F43BFD-875B-F81E-6E88-3B107C138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pic>
        <p:nvPicPr>
          <p:cNvPr id="9" name="Picture 8" descr="A person working on a tree&#10;&#10;Description automatically generated">
            <a:extLst>
              <a:ext uri="{FF2B5EF4-FFF2-40B4-BE49-F238E27FC236}">
                <a16:creationId xmlns:a16="http://schemas.microsoft.com/office/drawing/2014/main" id="{68CF23F7-F597-7E69-4179-ECD8F2BB1978}"/>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352153" y="-62112"/>
            <a:ext cx="7537143" cy="7537143"/>
          </a:xfrm>
          <a:prstGeom prst="rect">
            <a:avLst/>
          </a:prstGeom>
        </p:spPr>
      </p:pic>
      <p:sp>
        <p:nvSpPr>
          <p:cNvPr id="10" name="TextBox 9">
            <a:extLst>
              <a:ext uri="{FF2B5EF4-FFF2-40B4-BE49-F238E27FC236}">
                <a16:creationId xmlns:a16="http://schemas.microsoft.com/office/drawing/2014/main" id="{8B9DB2C5-453C-A112-C083-D73B1D4E99DF}"/>
              </a:ext>
            </a:extLst>
          </p:cNvPr>
          <p:cNvSpPr txBox="1"/>
          <p:nvPr/>
        </p:nvSpPr>
        <p:spPr>
          <a:xfrm>
            <a:off x="6411509" y="5892710"/>
            <a:ext cx="2840775" cy="923330"/>
          </a:xfrm>
          <a:prstGeom prst="rect">
            <a:avLst/>
          </a:prstGeom>
          <a:noFill/>
        </p:spPr>
        <p:txBody>
          <a:bodyPr wrap="square" rtlCol="0">
            <a:spAutoFit/>
          </a:bodyPr>
          <a:lstStyle/>
          <a:p>
            <a:r>
              <a:rPr lang="en-US" dirty="0"/>
              <a:t>When decomposed compost is mixed with soil it supports plant growth</a:t>
            </a:r>
          </a:p>
        </p:txBody>
      </p:sp>
      <p:sp>
        <p:nvSpPr>
          <p:cNvPr id="11" name="TextBox 10">
            <a:extLst>
              <a:ext uri="{FF2B5EF4-FFF2-40B4-BE49-F238E27FC236}">
                <a16:creationId xmlns:a16="http://schemas.microsoft.com/office/drawing/2014/main" id="{F82091A0-0AB3-2C63-9418-ED1A90D16520}"/>
              </a:ext>
            </a:extLst>
          </p:cNvPr>
          <p:cNvSpPr txBox="1"/>
          <p:nvPr/>
        </p:nvSpPr>
        <p:spPr>
          <a:xfrm>
            <a:off x="8659409" y="3429000"/>
            <a:ext cx="2057400" cy="923330"/>
          </a:xfrm>
          <a:prstGeom prst="rect">
            <a:avLst/>
          </a:prstGeom>
          <a:noFill/>
        </p:spPr>
        <p:txBody>
          <a:bodyPr wrap="square" rtlCol="0">
            <a:spAutoFit/>
          </a:bodyPr>
          <a:lstStyle/>
          <a:p>
            <a:r>
              <a:rPr lang="en-US" dirty="0"/>
              <a:t>Organic material goes in the compost bin</a:t>
            </a:r>
          </a:p>
        </p:txBody>
      </p:sp>
      <p:sp>
        <p:nvSpPr>
          <p:cNvPr id="12" name="TextBox 11">
            <a:extLst>
              <a:ext uri="{FF2B5EF4-FFF2-40B4-BE49-F238E27FC236}">
                <a16:creationId xmlns:a16="http://schemas.microsoft.com/office/drawing/2014/main" id="{978E8FA1-45E7-1445-16FE-9D992BC65612}"/>
              </a:ext>
            </a:extLst>
          </p:cNvPr>
          <p:cNvSpPr txBox="1"/>
          <p:nvPr/>
        </p:nvSpPr>
        <p:spPr>
          <a:xfrm>
            <a:off x="1824107" y="5080492"/>
            <a:ext cx="1785367" cy="646331"/>
          </a:xfrm>
          <a:prstGeom prst="rect">
            <a:avLst/>
          </a:prstGeom>
          <a:noFill/>
        </p:spPr>
        <p:txBody>
          <a:bodyPr wrap="square" rtlCol="0">
            <a:spAutoFit/>
          </a:bodyPr>
          <a:lstStyle/>
          <a:p>
            <a:pPr algn="r"/>
            <a:r>
              <a:rPr lang="en-US" dirty="0"/>
              <a:t>New plant growth</a:t>
            </a:r>
          </a:p>
        </p:txBody>
      </p:sp>
      <p:sp>
        <p:nvSpPr>
          <p:cNvPr id="13" name="TextBox 12">
            <a:extLst>
              <a:ext uri="{FF2B5EF4-FFF2-40B4-BE49-F238E27FC236}">
                <a16:creationId xmlns:a16="http://schemas.microsoft.com/office/drawing/2014/main" id="{9EF4A591-522F-6653-CEF3-2DF9A830B9E3}"/>
              </a:ext>
            </a:extLst>
          </p:cNvPr>
          <p:cNvSpPr txBox="1"/>
          <p:nvPr/>
        </p:nvSpPr>
        <p:spPr>
          <a:xfrm>
            <a:off x="7367347" y="1735480"/>
            <a:ext cx="2057400" cy="923330"/>
          </a:xfrm>
          <a:prstGeom prst="rect">
            <a:avLst/>
          </a:prstGeom>
          <a:noFill/>
        </p:spPr>
        <p:txBody>
          <a:bodyPr wrap="square" rtlCol="0">
            <a:spAutoFit/>
          </a:bodyPr>
          <a:lstStyle/>
          <a:p>
            <a:r>
              <a:rPr lang="en-US" dirty="0"/>
              <a:t>Leftover food scraps and other organic material</a:t>
            </a:r>
          </a:p>
        </p:txBody>
      </p:sp>
      <p:sp>
        <p:nvSpPr>
          <p:cNvPr id="14" name="TextBox 13">
            <a:extLst>
              <a:ext uri="{FF2B5EF4-FFF2-40B4-BE49-F238E27FC236}">
                <a16:creationId xmlns:a16="http://schemas.microsoft.com/office/drawing/2014/main" id="{5120BF3D-111F-2E32-4753-39024595F722}"/>
              </a:ext>
            </a:extLst>
          </p:cNvPr>
          <p:cNvSpPr txBox="1"/>
          <p:nvPr/>
        </p:nvSpPr>
        <p:spPr>
          <a:xfrm>
            <a:off x="3747173" y="1690688"/>
            <a:ext cx="1344851" cy="646331"/>
          </a:xfrm>
          <a:prstGeom prst="rect">
            <a:avLst/>
          </a:prstGeom>
          <a:noFill/>
        </p:spPr>
        <p:txBody>
          <a:bodyPr wrap="square" rtlCol="0">
            <a:spAutoFit/>
          </a:bodyPr>
          <a:lstStyle/>
          <a:p>
            <a:pPr algn="r"/>
            <a:r>
              <a:rPr lang="en-US" dirty="0"/>
              <a:t>Fruits and vegetables</a:t>
            </a:r>
          </a:p>
        </p:txBody>
      </p:sp>
    </p:spTree>
    <p:extLst>
      <p:ext uri="{BB962C8B-B14F-4D97-AF65-F5344CB8AC3E}">
        <p14:creationId xmlns:p14="http://schemas.microsoft.com/office/powerpoint/2010/main" val="550346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Compost Decomposition Phases</a:t>
            </a:r>
          </a:p>
        </p:txBody>
      </p:sp>
      <p:cxnSp>
        <p:nvCxnSpPr>
          <p:cNvPr id="4" name="Straight Connector 3">
            <a:extLst>
              <a:ext uri="{FF2B5EF4-FFF2-40B4-BE49-F238E27FC236}">
                <a16:creationId xmlns:a16="http://schemas.microsoft.com/office/drawing/2014/main" id="{646208BE-391F-400E-DFF5-A7584E1E783A}"/>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5" name="Graphic 4" descr="Plant outline">
            <a:extLst>
              <a:ext uri="{FF2B5EF4-FFF2-40B4-BE49-F238E27FC236}">
                <a16:creationId xmlns:a16="http://schemas.microsoft.com/office/drawing/2014/main" id="{01F43BFD-875B-F81E-6E88-3B107C138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6" name="TextBox 5">
            <a:extLst>
              <a:ext uri="{FF2B5EF4-FFF2-40B4-BE49-F238E27FC236}">
                <a16:creationId xmlns:a16="http://schemas.microsoft.com/office/drawing/2014/main" id="{DCF45E26-633B-2F64-FABC-2B203260FA8D}"/>
              </a:ext>
            </a:extLst>
          </p:cNvPr>
          <p:cNvSpPr txBox="1"/>
          <p:nvPr/>
        </p:nvSpPr>
        <p:spPr>
          <a:xfrm>
            <a:off x="381000" y="2554953"/>
            <a:ext cx="6197600" cy="3908762"/>
          </a:xfrm>
          <a:prstGeom prst="rect">
            <a:avLst/>
          </a:prstGeom>
          <a:noFill/>
        </p:spPr>
        <p:txBody>
          <a:bodyPr wrap="square">
            <a:spAutoFit/>
          </a:bodyPr>
          <a:lstStyle/>
          <a:p>
            <a:pPr algn="l"/>
            <a:endParaRPr lang="en-US" sz="2000" b="1" i="0" dirty="0">
              <a:effectLst/>
            </a:endParaRPr>
          </a:p>
          <a:p>
            <a:pPr algn="l">
              <a:buFont typeface="+mj-lt"/>
              <a:buAutoNum type="arabicPeriod"/>
            </a:pPr>
            <a:r>
              <a:rPr lang="en-US" sz="1600" b="1" i="0" dirty="0">
                <a:solidFill>
                  <a:srgbClr val="F4CA21"/>
                </a:solidFill>
                <a:effectLst/>
              </a:rPr>
              <a:t> Mesophilic</a:t>
            </a:r>
            <a:r>
              <a:rPr lang="en-US" sz="1600" b="0" i="0" dirty="0">
                <a:solidFill>
                  <a:srgbClr val="F4CA21"/>
                </a:solidFill>
                <a:effectLst/>
              </a:rPr>
              <a:t>: </a:t>
            </a:r>
            <a:r>
              <a:rPr lang="en-US" sz="1600" b="0" i="0" dirty="0">
                <a:effectLst/>
              </a:rPr>
              <a:t>During this initial phase, decomposition speeds up, and heat is generated. It typically lasts a short amount of time.</a:t>
            </a:r>
          </a:p>
          <a:p>
            <a:pPr algn="l">
              <a:buFont typeface="+mj-lt"/>
              <a:buAutoNum type="arabicPeriod"/>
            </a:pPr>
            <a:endParaRPr lang="en-US" sz="1600" b="0" i="0" dirty="0">
              <a:effectLst/>
            </a:endParaRPr>
          </a:p>
          <a:p>
            <a:pPr algn="l">
              <a:buFont typeface="+mj-lt"/>
              <a:buAutoNum type="arabicPeriod"/>
            </a:pPr>
            <a:r>
              <a:rPr lang="en-US" sz="1600" b="1" i="0" dirty="0">
                <a:solidFill>
                  <a:srgbClr val="BF6628"/>
                </a:solidFill>
                <a:effectLst/>
              </a:rPr>
              <a:t> Thermophilic</a:t>
            </a:r>
            <a:r>
              <a:rPr lang="en-US" sz="1600" b="0" i="0" dirty="0">
                <a:effectLst/>
              </a:rPr>
              <a:t>: In this more active phase, high temperatures break down organic waste further. It usually lasts a couple of weeks.</a:t>
            </a:r>
          </a:p>
          <a:p>
            <a:pPr algn="l">
              <a:buFont typeface="+mj-lt"/>
              <a:buAutoNum type="arabicPeriod"/>
            </a:pPr>
            <a:endParaRPr lang="en-US" sz="1600" b="0" i="0" dirty="0">
              <a:solidFill>
                <a:srgbClr val="8CC63F"/>
              </a:solidFill>
              <a:effectLst/>
            </a:endParaRPr>
          </a:p>
          <a:p>
            <a:pPr algn="l">
              <a:buFont typeface="+mj-lt"/>
              <a:buAutoNum type="arabicPeriod"/>
            </a:pPr>
            <a:r>
              <a:rPr lang="en-US" sz="1600" b="1" i="0" dirty="0">
                <a:solidFill>
                  <a:srgbClr val="8CC63F"/>
                </a:solidFill>
                <a:effectLst/>
              </a:rPr>
              <a:t> Curing</a:t>
            </a:r>
            <a:r>
              <a:rPr lang="en-US" sz="1600" b="0" i="0" dirty="0">
                <a:solidFill>
                  <a:srgbClr val="8CC63F"/>
                </a:solidFill>
                <a:effectLst/>
              </a:rPr>
              <a:t>: </a:t>
            </a:r>
            <a:r>
              <a:rPr lang="en-US" sz="1600" b="0" i="0" dirty="0">
                <a:effectLst/>
              </a:rPr>
              <a:t>The final stage involves cooling down and maturing. Composting materials reach their nutrient-ric</a:t>
            </a:r>
            <a:r>
              <a:rPr lang="en-US" sz="1600" dirty="0"/>
              <a:t>h state during this longer phase.</a:t>
            </a:r>
            <a:r>
              <a:rPr lang="en-US" sz="1600" b="0" i="0" dirty="0">
                <a:effectLst/>
              </a:rPr>
              <a:t> </a:t>
            </a:r>
          </a:p>
          <a:p>
            <a:endParaRPr lang="en-US" sz="1600" dirty="0"/>
          </a:p>
          <a:p>
            <a:r>
              <a:rPr lang="en-US" sz="1600" b="0" i="0" dirty="0">
                <a:effectLst/>
                <a:highlight>
                  <a:srgbClr val="FFFFFF"/>
                </a:highlight>
              </a:rPr>
              <a:t>It should be noted that these stages refer to </a:t>
            </a:r>
            <a:r>
              <a:rPr lang="en-US" sz="1600" b="1" i="0" dirty="0">
                <a:effectLst/>
                <a:highlight>
                  <a:srgbClr val="FFFFFF"/>
                </a:highlight>
              </a:rPr>
              <a:t>“aerobic” decomposition</a:t>
            </a:r>
            <a:r>
              <a:rPr lang="en-US" sz="1600" b="0" i="0" dirty="0">
                <a:effectLst/>
                <a:highlight>
                  <a:srgbClr val="FFFFFF"/>
                </a:highlight>
              </a:rPr>
              <a:t> (with oxygen), which is the preferred and more efficient method of making compost.</a:t>
            </a:r>
            <a:endParaRPr lang="en-US" sz="1600" dirty="0"/>
          </a:p>
          <a:p>
            <a:pPr algn="l">
              <a:buFont typeface="+mj-lt"/>
              <a:buAutoNum type="arabicPeriod"/>
            </a:pPr>
            <a:endParaRPr lang="en-US" sz="2000" b="0" i="0" dirty="0">
              <a:solidFill>
                <a:srgbClr val="111111"/>
              </a:solidFill>
              <a:effectLst/>
            </a:endParaRPr>
          </a:p>
        </p:txBody>
      </p:sp>
      <p:sp>
        <p:nvSpPr>
          <p:cNvPr id="15" name="TextBox 14">
            <a:extLst>
              <a:ext uri="{FF2B5EF4-FFF2-40B4-BE49-F238E27FC236}">
                <a16:creationId xmlns:a16="http://schemas.microsoft.com/office/drawing/2014/main" id="{BD6124FD-B6C5-0EEB-F942-2AE4DF44B099}"/>
              </a:ext>
            </a:extLst>
          </p:cNvPr>
          <p:cNvSpPr txBox="1"/>
          <p:nvPr/>
        </p:nvSpPr>
        <p:spPr>
          <a:xfrm>
            <a:off x="381000" y="1690688"/>
            <a:ext cx="8590547" cy="1107996"/>
          </a:xfrm>
          <a:prstGeom prst="rect">
            <a:avLst/>
          </a:prstGeom>
          <a:noFill/>
        </p:spPr>
        <p:txBody>
          <a:bodyPr wrap="square" rtlCol="0">
            <a:spAutoFit/>
          </a:bodyPr>
          <a:lstStyle/>
          <a:p>
            <a:r>
              <a:rPr lang="en-US" sz="2400" dirty="0"/>
              <a:t>Rotting organic matter in a compost heap goes through three distinct phases of decomposition:</a:t>
            </a:r>
          </a:p>
          <a:p>
            <a:endParaRPr lang="en-US" dirty="0"/>
          </a:p>
        </p:txBody>
      </p:sp>
      <p:pic>
        <p:nvPicPr>
          <p:cNvPr id="7" name="Picture 6">
            <a:extLst>
              <a:ext uri="{FF2B5EF4-FFF2-40B4-BE49-F238E27FC236}">
                <a16:creationId xmlns:a16="http://schemas.microsoft.com/office/drawing/2014/main" id="{F8CDB0DF-F142-EC94-BE7A-84857FB12419}"/>
              </a:ext>
            </a:extLst>
          </p:cNvPr>
          <p:cNvPicPr>
            <a:picLocks noChangeAspect="1"/>
          </p:cNvPicPr>
          <p:nvPr/>
        </p:nvPicPr>
        <p:blipFill>
          <a:blip r:embed="rId5"/>
          <a:stretch>
            <a:fillRect/>
          </a:stretch>
        </p:blipFill>
        <p:spPr>
          <a:xfrm>
            <a:off x="6807995" y="2652025"/>
            <a:ext cx="5003005" cy="3782960"/>
          </a:xfrm>
          <a:prstGeom prst="rect">
            <a:avLst/>
          </a:prstGeom>
        </p:spPr>
      </p:pic>
    </p:spTree>
    <p:extLst>
      <p:ext uri="{BB962C8B-B14F-4D97-AF65-F5344CB8AC3E}">
        <p14:creationId xmlns:p14="http://schemas.microsoft.com/office/powerpoint/2010/main" val="2819908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descr="A green grass with a black background&#10;&#10;Description automatically generated">
            <a:extLst>
              <a:ext uri="{FF2B5EF4-FFF2-40B4-BE49-F238E27FC236}">
                <a16:creationId xmlns:a16="http://schemas.microsoft.com/office/drawing/2014/main" id="{2D5DCE78-8218-5E14-4E58-1A4DD47D9A6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34000" y="0"/>
            <a:ext cx="6858000" cy="6858000"/>
          </a:xfrm>
          <a:prstGeom prst="rect">
            <a:avLst/>
          </a:prstGeom>
        </p:spPr>
      </p:pic>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Why is Composting Important?</a:t>
            </a:r>
          </a:p>
        </p:txBody>
      </p:sp>
      <p:cxnSp>
        <p:nvCxnSpPr>
          <p:cNvPr id="3" name="Straight Connector 2">
            <a:extLst>
              <a:ext uri="{FF2B5EF4-FFF2-40B4-BE49-F238E27FC236}">
                <a16:creationId xmlns:a16="http://schemas.microsoft.com/office/drawing/2014/main" id="{17148F61-2136-FF07-5FBA-8A5C4A34A8D0}"/>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5606C7A9-C35B-618C-0FD8-4DEA5DF1CA1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488410"/>
            <a:ext cx="914400" cy="914400"/>
          </a:xfrm>
          <a:prstGeom prst="rect">
            <a:avLst/>
          </a:prstGeom>
        </p:spPr>
      </p:pic>
      <p:sp>
        <p:nvSpPr>
          <p:cNvPr id="10" name="TextBox 9">
            <a:extLst>
              <a:ext uri="{FF2B5EF4-FFF2-40B4-BE49-F238E27FC236}">
                <a16:creationId xmlns:a16="http://schemas.microsoft.com/office/drawing/2014/main" id="{A51CD4BF-C8CC-5FC7-D49C-BF4AD6AC0D43}"/>
              </a:ext>
            </a:extLst>
          </p:cNvPr>
          <p:cNvSpPr txBox="1"/>
          <p:nvPr/>
        </p:nvSpPr>
        <p:spPr>
          <a:xfrm>
            <a:off x="681789" y="5281261"/>
            <a:ext cx="9857873" cy="646331"/>
          </a:xfrm>
          <a:prstGeom prst="rect">
            <a:avLst/>
          </a:prstGeom>
          <a:noFill/>
        </p:spPr>
        <p:txBody>
          <a:bodyPr wrap="square">
            <a:spAutoFit/>
          </a:bodyPr>
          <a:lstStyle/>
          <a:p>
            <a:endParaRPr lang="en-US" dirty="0">
              <a:solidFill>
                <a:srgbClr val="666666"/>
              </a:solidFill>
              <a:highlight>
                <a:srgbClr val="FFFFFF"/>
              </a:highlight>
              <a:latin typeface="Roboto" panose="02000000000000000000" pitchFamily="2" charset="0"/>
            </a:endParaRPr>
          </a:p>
          <a:p>
            <a:endParaRPr lang="en-US" dirty="0"/>
          </a:p>
        </p:txBody>
      </p:sp>
      <p:sp>
        <p:nvSpPr>
          <p:cNvPr id="20" name="Rectangle: Rounded Corners 19">
            <a:extLst>
              <a:ext uri="{FF2B5EF4-FFF2-40B4-BE49-F238E27FC236}">
                <a16:creationId xmlns:a16="http://schemas.microsoft.com/office/drawing/2014/main" id="{4564D9C3-2598-C4F0-01D0-9D466879D5E2}"/>
              </a:ext>
            </a:extLst>
          </p:cNvPr>
          <p:cNvSpPr/>
          <p:nvPr/>
        </p:nvSpPr>
        <p:spPr>
          <a:xfrm>
            <a:off x="681789" y="2136635"/>
            <a:ext cx="1760621" cy="2849120"/>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DB7C11CA-5839-EAFE-B0FB-B264D508D88D}"/>
              </a:ext>
            </a:extLst>
          </p:cNvPr>
          <p:cNvSpPr/>
          <p:nvPr/>
        </p:nvSpPr>
        <p:spPr>
          <a:xfrm>
            <a:off x="2955257" y="2136635"/>
            <a:ext cx="1760621" cy="2849120"/>
          </a:xfrm>
          <a:prstGeom prst="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Rounded Corners 21">
            <a:extLst>
              <a:ext uri="{FF2B5EF4-FFF2-40B4-BE49-F238E27FC236}">
                <a16:creationId xmlns:a16="http://schemas.microsoft.com/office/drawing/2014/main" id="{32126231-573F-1746-C1A9-281FFD93D433}"/>
              </a:ext>
            </a:extLst>
          </p:cNvPr>
          <p:cNvSpPr/>
          <p:nvPr/>
        </p:nvSpPr>
        <p:spPr>
          <a:xfrm>
            <a:off x="5228725" y="2136635"/>
            <a:ext cx="1760621" cy="2849120"/>
          </a:xfrm>
          <a:prstGeom prst="roundRect">
            <a:avLst/>
          </a:prstGeom>
          <a:solidFill>
            <a:schemeClr val="accent6">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1ED5AB4B-0EF8-CD4F-177A-4A5570CC1FF9}"/>
              </a:ext>
            </a:extLst>
          </p:cNvPr>
          <p:cNvSpPr/>
          <p:nvPr/>
        </p:nvSpPr>
        <p:spPr>
          <a:xfrm>
            <a:off x="7502193" y="2136635"/>
            <a:ext cx="1760621" cy="2849120"/>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Rounded Corners 23">
            <a:extLst>
              <a:ext uri="{FF2B5EF4-FFF2-40B4-BE49-F238E27FC236}">
                <a16:creationId xmlns:a16="http://schemas.microsoft.com/office/drawing/2014/main" id="{C5387A51-A2A3-43A4-CCD7-4178CD5CD176}"/>
              </a:ext>
            </a:extLst>
          </p:cNvPr>
          <p:cNvSpPr/>
          <p:nvPr/>
        </p:nvSpPr>
        <p:spPr>
          <a:xfrm>
            <a:off x="9775659" y="2136635"/>
            <a:ext cx="1760621" cy="2849120"/>
          </a:xfrm>
          <a:prstGeom prst="roundRect">
            <a:avLst/>
          </a:prstGeom>
          <a:solidFill>
            <a:srgbClr val="8CC6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B10E1605-ED7A-ED4A-8F50-BE7786A4F9EC}"/>
              </a:ext>
            </a:extLst>
          </p:cNvPr>
          <p:cNvSpPr txBox="1"/>
          <p:nvPr/>
        </p:nvSpPr>
        <p:spPr>
          <a:xfrm>
            <a:off x="810125" y="2559165"/>
            <a:ext cx="1503947" cy="1938992"/>
          </a:xfrm>
          <a:prstGeom prst="rect">
            <a:avLst/>
          </a:prstGeom>
          <a:noFill/>
        </p:spPr>
        <p:txBody>
          <a:bodyPr wrap="square" rtlCol="0">
            <a:spAutoFit/>
          </a:bodyPr>
          <a:lstStyle/>
          <a:p>
            <a:pPr algn="ctr"/>
            <a:r>
              <a:rPr lang="en-US" sz="2400" dirty="0"/>
              <a:t>Reduces waste that enters landfills</a:t>
            </a:r>
          </a:p>
        </p:txBody>
      </p:sp>
      <p:sp>
        <p:nvSpPr>
          <p:cNvPr id="26" name="TextBox 25">
            <a:extLst>
              <a:ext uri="{FF2B5EF4-FFF2-40B4-BE49-F238E27FC236}">
                <a16:creationId xmlns:a16="http://schemas.microsoft.com/office/drawing/2014/main" id="{BE3EEDB1-E4DD-4396-69A2-0D464B8F97CE}"/>
              </a:ext>
            </a:extLst>
          </p:cNvPr>
          <p:cNvSpPr txBox="1"/>
          <p:nvPr/>
        </p:nvSpPr>
        <p:spPr>
          <a:xfrm>
            <a:off x="9913020" y="2928497"/>
            <a:ext cx="1503947" cy="1200329"/>
          </a:xfrm>
          <a:prstGeom prst="rect">
            <a:avLst/>
          </a:prstGeom>
          <a:noFill/>
        </p:spPr>
        <p:txBody>
          <a:bodyPr wrap="square" rtlCol="0">
            <a:spAutoFit/>
          </a:bodyPr>
          <a:lstStyle/>
          <a:p>
            <a:pPr algn="ctr"/>
            <a:r>
              <a:rPr lang="en-US" sz="2400" dirty="0"/>
              <a:t>Brings people together</a:t>
            </a:r>
          </a:p>
        </p:txBody>
      </p:sp>
      <p:sp>
        <p:nvSpPr>
          <p:cNvPr id="27" name="TextBox 26">
            <a:extLst>
              <a:ext uri="{FF2B5EF4-FFF2-40B4-BE49-F238E27FC236}">
                <a16:creationId xmlns:a16="http://schemas.microsoft.com/office/drawing/2014/main" id="{A0063D30-2D99-2FBE-093D-2540339040FB}"/>
              </a:ext>
            </a:extLst>
          </p:cNvPr>
          <p:cNvSpPr txBox="1"/>
          <p:nvPr/>
        </p:nvSpPr>
        <p:spPr>
          <a:xfrm>
            <a:off x="7637297" y="2559165"/>
            <a:ext cx="1503947" cy="1938992"/>
          </a:xfrm>
          <a:prstGeom prst="rect">
            <a:avLst/>
          </a:prstGeom>
          <a:noFill/>
        </p:spPr>
        <p:txBody>
          <a:bodyPr wrap="square" rtlCol="0">
            <a:spAutoFit/>
          </a:bodyPr>
          <a:lstStyle/>
          <a:p>
            <a:pPr algn="ctr"/>
            <a:r>
              <a:rPr lang="en-US" sz="2400" dirty="0"/>
              <a:t>Healthier and more nutritious vegetable growth</a:t>
            </a:r>
          </a:p>
        </p:txBody>
      </p:sp>
      <p:sp>
        <p:nvSpPr>
          <p:cNvPr id="28" name="TextBox 27">
            <a:extLst>
              <a:ext uri="{FF2B5EF4-FFF2-40B4-BE49-F238E27FC236}">
                <a16:creationId xmlns:a16="http://schemas.microsoft.com/office/drawing/2014/main" id="{D3031FE8-716A-83DF-0DA6-046233EC3BE7}"/>
              </a:ext>
            </a:extLst>
          </p:cNvPr>
          <p:cNvSpPr txBox="1"/>
          <p:nvPr/>
        </p:nvSpPr>
        <p:spPr>
          <a:xfrm>
            <a:off x="5361573" y="2559165"/>
            <a:ext cx="1503947" cy="1938992"/>
          </a:xfrm>
          <a:prstGeom prst="rect">
            <a:avLst/>
          </a:prstGeom>
          <a:noFill/>
        </p:spPr>
        <p:txBody>
          <a:bodyPr wrap="square" rtlCol="0">
            <a:spAutoFit/>
          </a:bodyPr>
          <a:lstStyle/>
          <a:p>
            <a:pPr algn="ctr"/>
            <a:r>
              <a:rPr lang="en-US" sz="2400" dirty="0"/>
              <a:t>Increases soils’ ability to absorb carbon</a:t>
            </a:r>
          </a:p>
        </p:txBody>
      </p:sp>
      <p:sp>
        <p:nvSpPr>
          <p:cNvPr id="29" name="TextBox 28">
            <a:extLst>
              <a:ext uri="{FF2B5EF4-FFF2-40B4-BE49-F238E27FC236}">
                <a16:creationId xmlns:a16="http://schemas.microsoft.com/office/drawing/2014/main" id="{6B47AB06-3E3A-9DC4-F9B6-AE4D831EED8E}"/>
              </a:ext>
            </a:extLst>
          </p:cNvPr>
          <p:cNvSpPr txBox="1"/>
          <p:nvPr/>
        </p:nvSpPr>
        <p:spPr>
          <a:xfrm>
            <a:off x="3085849" y="2928497"/>
            <a:ext cx="1503947" cy="1200329"/>
          </a:xfrm>
          <a:prstGeom prst="rect">
            <a:avLst/>
          </a:prstGeom>
          <a:noFill/>
        </p:spPr>
        <p:txBody>
          <a:bodyPr wrap="square" rtlCol="0">
            <a:spAutoFit/>
          </a:bodyPr>
          <a:lstStyle/>
          <a:p>
            <a:pPr algn="ctr"/>
            <a:r>
              <a:rPr lang="en-US" sz="2400" dirty="0"/>
              <a:t>Saves taxpayers money</a:t>
            </a:r>
          </a:p>
        </p:txBody>
      </p:sp>
      <p:pic>
        <p:nvPicPr>
          <p:cNvPr id="31" name="Picture 30" descr="A green grass with a black background&#10;&#10;Description automatically generated">
            <a:extLst>
              <a:ext uri="{FF2B5EF4-FFF2-40B4-BE49-F238E27FC236}">
                <a16:creationId xmlns:a16="http://schemas.microsoft.com/office/drawing/2014/main" id="{81650A24-8DE7-C0F2-5489-763BBF4900B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0"/>
            <a:ext cx="6858000" cy="6858000"/>
          </a:xfrm>
          <a:prstGeom prst="rect">
            <a:avLst/>
          </a:prstGeom>
        </p:spPr>
      </p:pic>
      <p:pic>
        <p:nvPicPr>
          <p:cNvPr id="34" name="Picture 33" descr="A pile of dirt with grass&#10;&#10;Description automatically generated">
            <a:extLst>
              <a:ext uri="{FF2B5EF4-FFF2-40B4-BE49-F238E27FC236}">
                <a16:creationId xmlns:a16="http://schemas.microsoft.com/office/drawing/2014/main" id="{F98BDCB3-BB2C-D397-D5F0-E970B20264D1}"/>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1368" t="52497" r="15012" b="16933"/>
          <a:stretch/>
        </p:blipFill>
        <p:spPr>
          <a:xfrm>
            <a:off x="7881685" y="5076046"/>
            <a:ext cx="4415590" cy="1833463"/>
          </a:xfrm>
          <a:prstGeom prst="rect">
            <a:avLst/>
          </a:prstGeom>
        </p:spPr>
      </p:pic>
    </p:spTree>
    <p:extLst>
      <p:ext uri="{BB962C8B-B14F-4D97-AF65-F5344CB8AC3E}">
        <p14:creationId xmlns:p14="http://schemas.microsoft.com/office/powerpoint/2010/main" val="3316919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Traditional Composting Methods</a:t>
            </a:r>
          </a:p>
        </p:txBody>
      </p:sp>
      <p:cxnSp>
        <p:nvCxnSpPr>
          <p:cNvPr id="3" name="Straight Connector 2">
            <a:extLst>
              <a:ext uri="{FF2B5EF4-FFF2-40B4-BE49-F238E27FC236}">
                <a16:creationId xmlns:a16="http://schemas.microsoft.com/office/drawing/2014/main" id="{505528B4-E75B-4B56-F83A-1DA3DC34F90C}"/>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C5B6088F-22BE-DE80-176F-C2CD1DCEDC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13" name="TextBox 12">
            <a:extLst>
              <a:ext uri="{FF2B5EF4-FFF2-40B4-BE49-F238E27FC236}">
                <a16:creationId xmlns:a16="http://schemas.microsoft.com/office/drawing/2014/main" id="{51F4A5FB-AF77-F969-D643-3D71383EC4C6}"/>
              </a:ext>
            </a:extLst>
          </p:cNvPr>
          <p:cNvSpPr txBox="1"/>
          <p:nvPr/>
        </p:nvSpPr>
        <p:spPr>
          <a:xfrm>
            <a:off x="933326" y="1570287"/>
            <a:ext cx="2542674" cy="369332"/>
          </a:xfrm>
          <a:prstGeom prst="rect">
            <a:avLst/>
          </a:prstGeom>
          <a:noFill/>
        </p:spPr>
        <p:txBody>
          <a:bodyPr wrap="square" rtlCol="0">
            <a:spAutoFit/>
          </a:bodyPr>
          <a:lstStyle/>
          <a:p>
            <a:r>
              <a:rPr lang="en-US" b="1" dirty="0">
                <a:solidFill>
                  <a:srgbClr val="BF6628"/>
                </a:solidFill>
              </a:rPr>
              <a:t>Hot Composting</a:t>
            </a:r>
            <a:endParaRPr lang="en-US" dirty="0"/>
          </a:p>
        </p:txBody>
      </p:sp>
      <p:sp>
        <p:nvSpPr>
          <p:cNvPr id="14" name="TextBox 13">
            <a:extLst>
              <a:ext uri="{FF2B5EF4-FFF2-40B4-BE49-F238E27FC236}">
                <a16:creationId xmlns:a16="http://schemas.microsoft.com/office/drawing/2014/main" id="{95716F89-4ED0-B167-A7F7-6776018B6BE2}"/>
              </a:ext>
            </a:extLst>
          </p:cNvPr>
          <p:cNvSpPr txBox="1"/>
          <p:nvPr/>
        </p:nvSpPr>
        <p:spPr>
          <a:xfrm>
            <a:off x="4824663" y="1561876"/>
            <a:ext cx="2542674" cy="369332"/>
          </a:xfrm>
          <a:prstGeom prst="rect">
            <a:avLst/>
          </a:prstGeom>
          <a:noFill/>
        </p:spPr>
        <p:txBody>
          <a:bodyPr wrap="square" rtlCol="0">
            <a:spAutoFit/>
          </a:bodyPr>
          <a:lstStyle/>
          <a:p>
            <a:r>
              <a:rPr lang="en-US" b="1" dirty="0">
                <a:solidFill>
                  <a:srgbClr val="BF6628"/>
                </a:solidFill>
              </a:rPr>
              <a:t>Cold Composting</a:t>
            </a:r>
          </a:p>
        </p:txBody>
      </p:sp>
      <p:sp>
        <p:nvSpPr>
          <p:cNvPr id="15" name="TextBox 14">
            <a:extLst>
              <a:ext uri="{FF2B5EF4-FFF2-40B4-BE49-F238E27FC236}">
                <a16:creationId xmlns:a16="http://schemas.microsoft.com/office/drawing/2014/main" id="{87DA5B99-BBDA-5D5C-2224-F8BE23A483E9}"/>
              </a:ext>
            </a:extLst>
          </p:cNvPr>
          <p:cNvSpPr txBox="1"/>
          <p:nvPr/>
        </p:nvSpPr>
        <p:spPr>
          <a:xfrm>
            <a:off x="8588935" y="1556026"/>
            <a:ext cx="2542674" cy="369332"/>
          </a:xfrm>
          <a:prstGeom prst="rect">
            <a:avLst/>
          </a:prstGeom>
          <a:noFill/>
        </p:spPr>
        <p:txBody>
          <a:bodyPr wrap="square" rtlCol="0">
            <a:spAutoFit/>
          </a:bodyPr>
          <a:lstStyle/>
          <a:p>
            <a:r>
              <a:rPr lang="en-US" b="1" dirty="0">
                <a:solidFill>
                  <a:srgbClr val="BF6628"/>
                </a:solidFill>
              </a:rPr>
              <a:t>Sheet Composting</a:t>
            </a:r>
          </a:p>
        </p:txBody>
      </p:sp>
      <p:sp>
        <p:nvSpPr>
          <p:cNvPr id="16" name="TextBox 15">
            <a:extLst>
              <a:ext uri="{FF2B5EF4-FFF2-40B4-BE49-F238E27FC236}">
                <a16:creationId xmlns:a16="http://schemas.microsoft.com/office/drawing/2014/main" id="{9AD17633-B9CC-1E8A-33D4-A3FE6D473398}"/>
              </a:ext>
            </a:extLst>
          </p:cNvPr>
          <p:cNvSpPr txBox="1"/>
          <p:nvPr/>
        </p:nvSpPr>
        <p:spPr>
          <a:xfrm>
            <a:off x="2699187" y="4200599"/>
            <a:ext cx="2542674" cy="369332"/>
          </a:xfrm>
          <a:prstGeom prst="rect">
            <a:avLst/>
          </a:prstGeom>
          <a:noFill/>
        </p:spPr>
        <p:txBody>
          <a:bodyPr wrap="square" rtlCol="0">
            <a:spAutoFit/>
          </a:bodyPr>
          <a:lstStyle/>
          <a:p>
            <a:r>
              <a:rPr lang="en-US" b="1" dirty="0">
                <a:solidFill>
                  <a:srgbClr val="BF6628"/>
                </a:solidFill>
              </a:rPr>
              <a:t>Trench Composting</a:t>
            </a:r>
          </a:p>
        </p:txBody>
      </p:sp>
      <p:sp>
        <p:nvSpPr>
          <p:cNvPr id="17" name="TextBox 16">
            <a:extLst>
              <a:ext uri="{FF2B5EF4-FFF2-40B4-BE49-F238E27FC236}">
                <a16:creationId xmlns:a16="http://schemas.microsoft.com/office/drawing/2014/main" id="{7950D3B8-E438-6246-C3BA-7CA1C985CD63}"/>
              </a:ext>
            </a:extLst>
          </p:cNvPr>
          <p:cNvSpPr txBox="1"/>
          <p:nvPr/>
        </p:nvSpPr>
        <p:spPr>
          <a:xfrm>
            <a:off x="7064934" y="4217864"/>
            <a:ext cx="2542674" cy="369332"/>
          </a:xfrm>
          <a:prstGeom prst="rect">
            <a:avLst/>
          </a:prstGeom>
          <a:noFill/>
        </p:spPr>
        <p:txBody>
          <a:bodyPr wrap="square" rtlCol="0">
            <a:spAutoFit/>
          </a:bodyPr>
          <a:lstStyle/>
          <a:p>
            <a:r>
              <a:rPr lang="en-US" b="1" dirty="0">
                <a:solidFill>
                  <a:srgbClr val="BF6628"/>
                </a:solidFill>
              </a:rPr>
              <a:t>Vermicomposting</a:t>
            </a:r>
            <a:endParaRPr lang="en-US" dirty="0"/>
          </a:p>
        </p:txBody>
      </p:sp>
      <p:pic>
        <p:nvPicPr>
          <p:cNvPr id="9" name="Picture 8">
            <a:extLst>
              <a:ext uri="{FF2B5EF4-FFF2-40B4-BE49-F238E27FC236}">
                <a16:creationId xmlns:a16="http://schemas.microsoft.com/office/drawing/2014/main" id="{C4931E61-A217-3293-4B56-84977C55136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99187" y="4707189"/>
            <a:ext cx="2067372" cy="178568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1" name="Picture 10">
            <a:extLst>
              <a:ext uri="{FF2B5EF4-FFF2-40B4-BE49-F238E27FC236}">
                <a16:creationId xmlns:a16="http://schemas.microsoft.com/office/drawing/2014/main" id="{DE53CB52-4384-3A64-42C8-1F8ED570001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950139" y="4756348"/>
            <a:ext cx="2131554" cy="1700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1" name="Picture 20">
            <a:extLst>
              <a:ext uri="{FF2B5EF4-FFF2-40B4-BE49-F238E27FC236}">
                <a16:creationId xmlns:a16="http://schemas.microsoft.com/office/drawing/2014/main" id="{DF527680-B900-CD8F-C739-225BF08B8DBA}"/>
              </a:ext>
            </a:extLst>
          </p:cNvPr>
          <p:cNvPicPr>
            <a:picLocks noChangeAspect="1"/>
          </p:cNvPicPr>
          <p:nvPr/>
        </p:nvPicPr>
        <p:blipFill>
          <a:blip r:embed="rId7"/>
          <a:stretch>
            <a:fillRect/>
          </a:stretch>
        </p:blipFill>
        <p:spPr>
          <a:xfrm>
            <a:off x="884358" y="2129970"/>
            <a:ext cx="2060212" cy="1700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3" name="Picture 22">
            <a:extLst>
              <a:ext uri="{FF2B5EF4-FFF2-40B4-BE49-F238E27FC236}">
                <a16:creationId xmlns:a16="http://schemas.microsoft.com/office/drawing/2014/main" id="{283E2857-56D6-B9E4-AED4-2CA7D68CE05B}"/>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712136" y="2102770"/>
            <a:ext cx="2238003" cy="170060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5" name="Picture 24">
            <a:extLst>
              <a:ext uri="{FF2B5EF4-FFF2-40B4-BE49-F238E27FC236}">
                <a16:creationId xmlns:a16="http://schemas.microsoft.com/office/drawing/2014/main" id="{340E1111-F712-9B5A-3AD4-8A251D7A703E}"/>
              </a:ext>
            </a:extLst>
          </p:cNvPr>
          <p:cNvPicPr>
            <a:picLocks noChangeAspect="1"/>
          </p:cNvPicPr>
          <p:nvPr/>
        </p:nvPicPr>
        <p:blipFill>
          <a:blip r:embed="rId9"/>
          <a:stretch>
            <a:fillRect/>
          </a:stretch>
        </p:blipFill>
        <p:spPr>
          <a:xfrm>
            <a:off x="8488607" y="2129970"/>
            <a:ext cx="2238003" cy="18332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75114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Best Materials for Composting</a:t>
            </a:r>
          </a:p>
        </p:txBody>
      </p:sp>
      <p:cxnSp>
        <p:nvCxnSpPr>
          <p:cNvPr id="3" name="Straight Connector 2">
            <a:extLst>
              <a:ext uri="{FF2B5EF4-FFF2-40B4-BE49-F238E27FC236}">
                <a16:creationId xmlns:a16="http://schemas.microsoft.com/office/drawing/2014/main" id="{19402642-2968-835A-8C66-1CCD5AD5723B}"/>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9685CAA1-697F-8ABF-E18C-C898DC05237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pic>
        <p:nvPicPr>
          <p:cNvPr id="6" name="Picture 5" descr="A diagram of composting and composting&#10;&#10;Description automatically generated">
            <a:extLst>
              <a:ext uri="{FF2B5EF4-FFF2-40B4-BE49-F238E27FC236}">
                <a16:creationId xmlns:a16="http://schemas.microsoft.com/office/drawing/2014/main" id="{0781CFB6-290E-E1F9-F305-550527DCBB5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67"/>
          <a:stretch/>
        </p:blipFill>
        <p:spPr>
          <a:xfrm>
            <a:off x="5661692" y="1995075"/>
            <a:ext cx="5692108" cy="4055062"/>
          </a:xfrm>
          <a:prstGeom prst="rect">
            <a:avLst/>
          </a:prstGeom>
          <a:ln>
            <a:noFill/>
          </a:ln>
          <a:effectLst>
            <a:outerShdw blurRad="190500" algn="tl" rotWithShape="0">
              <a:srgbClr val="000000">
                <a:alpha val="70000"/>
              </a:srgbClr>
            </a:outerShdw>
          </a:effectLst>
        </p:spPr>
      </p:pic>
      <p:sp>
        <p:nvSpPr>
          <p:cNvPr id="7" name="TextBox 6">
            <a:extLst>
              <a:ext uri="{FF2B5EF4-FFF2-40B4-BE49-F238E27FC236}">
                <a16:creationId xmlns:a16="http://schemas.microsoft.com/office/drawing/2014/main" id="{A069DE23-6E39-FE33-0331-2F173A05928C}"/>
              </a:ext>
            </a:extLst>
          </p:cNvPr>
          <p:cNvSpPr txBox="1"/>
          <p:nvPr/>
        </p:nvSpPr>
        <p:spPr>
          <a:xfrm>
            <a:off x="838200" y="1995075"/>
            <a:ext cx="4379976" cy="2677656"/>
          </a:xfrm>
          <a:prstGeom prst="rect">
            <a:avLst/>
          </a:prstGeom>
          <a:noFill/>
        </p:spPr>
        <p:txBody>
          <a:bodyPr wrap="square" rtlCol="0">
            <a:spAutoFit/>
          </a:bodyPr>
          <a:lstStyle/>
          <a:p>
            <a:r>
              <a:rPr lang="en-US" sz="2400" dirty="0"/>
              <a:t>The best compost is produced from a combination of </a:t>
            </a:r>
            <a:r>
              <a:rPr lang="en-US" sz="2400" dirty="0">
                <a:solidFill>
                  <a:srgbClr val="92D050"/>
                </a:solidFill>
              </a:rPr>
              <a:t>green </a:t>
            </a:r>
            <a:r>
              <a:rPr lang="en-US" sz="2400" i="1" dirty="0">
                <a:solidFill>
                  <a:srgbClr val="92D050"/>
                </a:solidFill>
              </a:rPr>
              <a:t>(source of nitrogen) </a:t>
            </a:r>
            <a:r>
              <a:rPr lang="en-US" sz="2400" dirty="0"/>
              <a:t>and </a:t>
            </a:r>
            <a:r>
              <a:rPr lang="en-US" sz="2400" dirty="0">
                <a:solidFill>
                  <a:srgbClr val="CF967D"/>
                </a:solidFill>
              </a:rPr>
              <a:t>brown </a:t>
            </a:r>
            <a:r>
              <a:rPr lang="en-US" sz="2400" i="1" dirty="0">
                <a:solidFill>
                  <a:srgbClr val="CF967D"/>
                </a:solidFill>
              </a:rPr>
              <a:t>(source of carbon) </a:t>
            </a:r>
            <a:r>
              <a:rPr lang="en-US" sz="2400" dirty="0"/>
              <a:t>waste. </a:t>
            </a:r>
          </a:p>
          <a:p>
            <a:endParaRPr lang="en-US" sz="2400" dirty="0"/>
          </a:p>
          <a:p>
            <a:r>
              <a:rPr lang="en-US" sz="2400" dirty="0"/>
              <a:t>Alternate layers of green and brown waste in your compost.</a:t>
            </a:r>
          </a:p>
        </p:txBody>
      </p:sp>
    </p:spTree>
    <p:extLst>
      <p:ext uri="{BB962C8B-B14F-4D97-AF65-F5344CB8AC3E}">
        <p14:creationId xmlns:p14="http://schemas.microsoft.com/office/powerpoint/2010/main" val="159914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What to Keep Out of Composting</a:t>
            </a:r>
          </a:p>
        </p:txBody>
      </p:sp>
      <p:cxnSp>
        <p:nvCxnSpPr>
          <p:cNvPr id="3" name="Straight Connector 2">
            <a:extLst>
              <a:ext uri="{FF2B5EF4-FFF2-40B4-BE49-F238E27FC236}">
                <a16:creationId xmlns:a16="http://schemas.microsoft.com/office/drawing/2014/main" id="{C0EE067E-973A-84CE-6E78-3268F9538840}"/>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550B1A14-540B-ABA6-C21D-FF37994279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5" name="Rectangle: Rounded Corners 4">
            <a:extLst>
              <a:ext uri="{FF2B5EF4-FFF2-40B4-BE49-F238E27FC236}">
                <a16:creationId xmlns:a16="http://schemas.microsoft.com/office/drawing/2014/main" id="{7CB1F0F0-B47A-6A94-F42B-387586D5FB47}"/>
              </a:ext>
            </a:extLst>
          </p:cNvPr>
          <p:cNvSpPr/>
          <p:nvPr/>
        </p:nvSpPr>
        <p:spPr>
          <a:xfrm>
            <a:off x="941832" y="1819656"/>
            <a:ext cx="9884664" cy="1325563"/>
          </a:xfrm>
          <a:prstGeom prst="roundRect">
            <a:avLst/>
          </a:prstGeom>
          <a:solidFill>
            <a:schemeClr val="accent6">
              <a:lumMod val="20000"/>
              <a:lumOff val="80000"/>
            </a:schemeClr>
          </a:solidFill>
          <a:ln>
            <a:solidFill>
              <a:srgbClr val="CF96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6" name="Rectangle: Rounded Corners 5">
            <a:extLst>
              <a:ext uri="{FF2B5EF4-FFF2-40B4-BE49-F238E27FC236}">
                <a16:creationId xmlns:a16="http://schemas.microsoft.com/office/drawing/2014/main" id="{73F3E8C3-7317-A33F-BCF9-1543C190511F}"/>
              </a:ext>
            </a:extLst>
          </p:cNvPr>
          <p:cNvSpPr/>
          <p:nvPr/>
        </p:nvSpPr>
        <p:spPr>
          <a:xfrm>
            <a:off x="941832" y="3429000"/>
            <a:ext cx="9884664" cy="1325563"/>
          </a:xfrm>
          <a:prstGeom prst="roundRect">
            <a:avLst/>
          </a:prstGeom>
          <a:solidFill>
            <a:schemeClr val="accent6">
              <a:lumMod val="20000"/>
              <a:lumOff val="80000"/>
            </a:schemeClr>
          </a:solidFill>
          <a:ln>
            <a:solidFill>
              <a:srgbClr val="CF96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7" name="Rectangle: Rounded Corners 6">
            <a:extLst>
              <a:ext uri="{FF2B5EF4-FFF2-40B4-BE49-F238E27FC236}">
                <a16:creationId xmlns:a16="http://schemas.microsoft.com/office/drawing/2014/main" id="{6233B8DA-F3C6-771F-61E6-1084A56D8B5A}"/>
              </a:ext>
            </a:extLst>
          </p:cNvPr>
          <p:cNvSpPr/>
          <p:nvPr/>
        </p:nvSpPr>
        <p:spPr>
          <a:xfrm>
            <a:off x="941832" y="5038344"/>
            <a:ext cx="9884664" cy="1325563"/>
          </a:xfrm>
          <a:prstGeom prst="roundRect">
            <a:avLst/>
          </a:prstGeom>
          <a:solidFill>
            <a:schemeClr val="accent6">
              <a:lumMod val="20000"/>
              <a:lumOff val="80000"/>
            </a:schemeClr>
          </a:solidFill>
          <a:ln>
            <a:solidFill>
              <a:srgbClr val="CF967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lumMod val="20000"/>
                  <a:lumOff val="80000"/>
                </a:schemeClr>
              </a:solidFill>
            </a:endParaRPr>
          </a:p>
        </p:txBody>
      </p:sp>
      <p:sp>
        <p:nvSpPr>
          <p:cNvPr id="8" name="TextBox 7">
            <a:extLst>
              <a:ext uri="{FF2B5EF4-FFF2-40B4-BE49-F238E27FC236}">
                <a16:creationId xmlns:a16="http://schemas.microsoft.com/office/drawing/2014/main" id="{F338227E-1E4B-2F58-D332-78FAE5B5A0E5}"/>
              </a:ext>
            </a:extLst>
          </p:cNvPr>
          <p:cNvSpPr txBox="1"/>
          <p:nvPr/>
        </p:nvSpPr>
        <p:spPr>
          <a:xfrm>
            <a:off x="1280160" y="1896650"/>
            <a:ext cx="9546336" cy="1338828"/>
          </a:xfrm>
          <a:prstGeom prst="rect">
            <a:avLst/>
          </a:prstGeom>
          <a:noFill/>
        </p:spPr>
        <p:txBody>
          <a:bodyPr wrap="square" rtlCol="0">
            <a:spAutoFit/>
          </a:bodyPr>
          <a:lstStyle/>
          <a:p>
            <a:pPr algn="l">
              <a:lnSpc>
                <a:spcPct val="150000"/>
              </a:lnSpc>
            </a:pPr>
            <a:r>
              <a:rPr lang="en-US" b="1" i="0" dirty="0">
                <a:solidFill>
                  <a:srgbClr val="410007"/>
                </a:solidFill>
                <a:effectLst/>
              </a:rPr>
              <a:t>Animal Products</a:t>
            </a:r>
            <a:endParaRPr lang="en-US" b="0" i="0" dirty="0">
              <a:solidFill>
                <a:srgbClr val="410007"/>
              </a:solidFill>
              <a:effectLst/>
            </a:endParaRPr>
          </a:p>
          <a:p>
            <a:pPr algn="l"/>
            <a:r>
              <a:rPr lang="en-US" b="0" i="0" dirty="0">
                <a:solidFill>
                  <a:srgbClr val="410007"/>
                </a:solidFill>
                <a:effectLst/>
              </a:rPr>
              <a:t>Meat, fish, dairy, eggs, fatty foods, grease, and cooked foods with lots of salt or preservatives can decompose slowly, smell bad, and attract animals.</a:t>
            </a:r>
          </a:p>
          <a:p>
            <a:endParaRPr lang="en-US" dirty="0"/>
          </a:p>
        </p:txBody>
      </p:sp>
      <p:sp>
        <p:nvSpPr>
          <p:cNvPr id="9" name="TextBox 8">
            <a:extLst>
              <a:ext uri="{FF2B5EF4-FFF2-40B4-BE49-F238E27FC236}">
                <a16:creationId xmlns:a16="http://schemas.microsoft.com/office/drawing/2014/main" id="{5EFE149B-A9E0-F2D2-35AB-6BE913B97120}"/>
              </a:ext>
            </a:extLst>
          </p:cNvPr>
          <p:cNvSpPr txBox="1"/>
          <p:nvPr/>
        </p:nvSpPr>
        <p:spPr>
          <a:xfrm>
            <a:off x="1280160" y="3418675"/>
            <a:ext cx="9198864" cy="1615827"/>
          </a:xfrm>
          <a:prstGeom prst="rect">
            <a:avLst/>
          </a:prstGeom>
          <a:noFill/>
        </p:spPr>
        <p:txBody>
          <a:bodyPr wrap="square" rtlCol="0">
            <a:spAutoFit/>
          </a:bodyPr>
          <a:lstStyle/>
          <a:p>
            <a:pPr algn="l">
              <a:lnSpc>
                <a:spcPct val="150000"/>
              </a:lnSpc>
            </a:pPr>
            <a:r>
              <a:rPr lang="en-US" b="1" dirty="0">
                <a:solidFill>
                  <a:srgbClr val="410007"/>
                </a:solidFill>
              </a:rPr>
              <a:t>Some </a:t>
            </a:r>
            <a:r>
              <a:rPr lang="en-US" b="1" i="0" dirty="0">
                <a:solidFill>
                  <a:srgbClr val="410007"/>
                </a:solidFill>
                <a:effectLst/>
              </a:rPr>
              <a:t>Plants</a:t>
            </a:r>
          </a:p>
          <a:p>
            <a:pPr algn="l"/>
            <a:r>
              <a:rPr lang="en-US" b="0" i="0" dirty="0">
                <a:solidFill>
                  <a:srgbClr val="410007"/>
                </a:solidFill>
                <a:effectLst/>
              </a:rPr>
              <a:t>Diseased plants, plants treated with pesticides or preservatives, and weeds that have gone to seed should not be composted. Some leaves, like black walnut, horse chestnut, beech, and holly, should also be avoided because they contain toxins.</a:t>
            </a:r>
          </a:p>
          <a:p>
            <a:endParaRPr lang="en-US" dirty="0"/>
          </a:p>
        </p:txBody>
      </p:sp>
      <p:sp>
        <p:nvSpPr>
          <p:cNvPr id="10" name="TextBox 9">
            <a:extLst>
              <a:ext uri="{FF2B5EF4-FFF2-40B4-BE49-F238E27FC236}">
                <a16:creationId xmlns:a16="http://schemas.microsoft.com/office/drawing/2014/main" id="{3FCFD40F-60B2-EC35-61F9-4587A4BD8C70}"/>
              </a:ext>
            </a:extLst>
          </p:cNvPr>
          <p:cNvSpPr txBox="1"/>
          <p:nvPr/>
        </p:nvSpPr>
        <p:spPr>
          <a:xfrm>
            <a:off x="1280160" y="5170210"/>
            <a:ext cx="9198864" cy="1061829"/>
          </a:xfrm>
          <a:prstGeom prst="rect">
            <a:avLst/>
          </a:prstGeom>
          <a:noFill/>
        </p:spPr>
        <p:txBody>
          <a:bodyPr wrap="square" rtlCol="0">
            <a:spAutoFit/>
          </a:bodyPr>
          <a:lstStyle/>
          <a:p>
            <a:pPr algn="l">
              <a:lnSpc>
                <a:spcPct val="150000"/>
              </a:lnSpc>
            </a:pPr>
            <a:r>
              <a:rPr lang="en-US" b="1" i="0" dirty="0">
                <a:solidFill>
                  <a:srgbClr val="410007"/>
                </a:solidFill>
                <a:effectLst/>
              </a:rPr>
              <a:t>Other Materials</a:t>
            </a:r>
          </a:p>
          <a:p>
            <a:pPr algn="l"/>
            <a:r>
              <a:rPr lang="en-US" b="0" i="0" dirty="0">
                <a:solidFill>
                  <a:srgbClr val="554241"/>
                </a:solidFill>
                <a:effectLst/>
              </a:rPr>
              <a:t>Plastic, bioplastics, </a:t>
            </a:r>
            <a:r>
              <a:rPr lang="en-US" dirty="0">
                <a:solidFill>
                  <a:srgbClr val="554241"/>
                </a:solidFill>
              </a:rPr>
              <a:t>polystyrene </a:t>
            </a:r>
            <a:r>
              <a:rPr lang="en-US" b="0" i="0" dirty="0">
                <a:solidFill>
                  <a:srgbClr val="554241"/>
                </a:solidFill>
                <a:effectLst/>
              </a:rPr>
              <a:t>foam, treated wood, </a:t>
            </a:r>
            <a:r>
              <a:rPr lang="en-US" dirty="0">
                <a:solidFill>
                  <a:srgbClr val="554241"/>
                </a:solidFill>
              </a:rPr>
              <a:t>p</a:t>
            </a:r>
            <a:r>
              <a:rPr lang="en-US" b="0" i="0" dirty="0">
                <a:solidFill>
                  <a:srgbClr val="554241"/>
                </a:solidFill>
                <a:effectLst/>
              </a:rPr>
              <a:t>et feces, and charcoal ash</a:t>
            </a:r>
            <a:r>
              <a:rPr lang="en-US" dirty="0">
                <a:solidFill>
                  <a:srgbClr val="554241"/>
                </a:solidFill>
              </a:rPr>
              <a:t> </a:t>
            </a:r>
            <a:r>
              <a:rPr lang="en-US" b="0" i="0" dirty="0">
                <a:solidFill>
                  <a:srgbClr val="554241"/>
                </a:solidFill>
                <a:effectLst/>
              </a:rPr>
              <a:t>can also harm your compost.</a:t>
            </a:r>
            <a:endParaRPr lang="en-US" dirty="0"/>
          </a:p>
        </p:txBody>
      </p:sp>
      <p:pic>
        <p:nvPicPr>
          <p:cNvPr id="16" name="Picture 15" descr="A yellow triangle with a black exclamation mark&#10;&#10;Description automatically generated">
            <a:extLst>
              <a:ext uri="{FF2B5EF4-FFF2-40B4-BE49-F238E27FC236}">
                <a16:creationId xmlns:a16="http://schemas.microsoft.com/office/drawing/2014/main" id="{517A2DCF-80FE-45F4-7E87-24857053787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465132" y="4438341"/>
            <a:ext cx="3149949" cy="3149949"/>
          </a:xfrm>
          <a:prstGeom prst="rect">
            <a:avLst/>
          </a:prstGeom>
        </p:spPr>
      </p:pic>
    </p:spTree>
    <p:extLst>
      <p:ext uri="{BB962C8B-B14F-4D97-AF65-F5344CB8AC3E}">
        <p14:creationId xmlns:p14="http://schemas.microsoft.com/office/powerpoint/2010/main" val="1649575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Who Uses Compost?</a:t>
            </a:r>
          </a:p>
        </p:txBody>
      </p:sp>
      <p:cxnSp>
        <p:nvCxnSpPr>
          <p:cNvPr id="3" name="Straight Connector 2">
            <a:extLst>
              <a:ext uri="{FF2B5EF4-FFF2-40B4-BE49-F238E27FC236}">
                <a16:creationId xmlns:a16="http://schemas.microsoft.com/office/drawing/2014/main" id="{E65AF77F-D96C-FAA3-00FB-097DBB280D51}"/>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5DC03520-2BF9-E319-C225-8BA0697054E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6" name="Rectangle: Rounded Corners 5">
            <a:extLst>
              <a:ext uri="{FF2B5EF4-FFF2-40B4-BE49-F238E27FC236}">
                <a16:creationId xmlns:a16="http://schemas.microsoft.com/office/drawing/2014/main" id="{3DB0214F-720A-04E5-1C94-B3D4EADC01B8}"/>
              </a:ext>
            </a:extLst>
          </p:cNvPr>
          <p:cNvSpPr/>
          <p:nvPr/>
        </p:nvSpPr>
        <p:spPr>
          <a:xfrm>
            <a:off x="944478" y="1946219"/>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E08C5962-A134-317A-C328-CEB39C16281F}"/>
              </a:ext>
            </a:extLst>
          </p:cNvPr>
          <p:cNvSpPr/>
          <p:nvPr/>
        </p:nvSpPr>
        <p:spPr>
          <a:xfrm>
            <a:off x="944478" y="2846905"/>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38EDE920-3F48-8944-9DB7-2F78428235F5}"/>
              </a:ext>
            </a:extLst>
          </p:cNvPr>
          <p:cNvSpPr/>
          <p:nvPr/>
        </p:nvSpPr>
        <p:spPr>
          <a:xfrm>
            <a:off x="944478" y="3747592"/>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88F16588-765E-F8E5-6118-1496FA9D7AB7}"/>
              </a:ext>
            </a:extLst>
          </p:cNvPr>
          <p:cNvSpPr/>
          <p:nvPr/>
        </p:nvSpPr>
        <p:spPr>
          <a:xfrm>
            <a:off x="944478" y="4648279"/>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09BB12C-CB4C-D4BF-843B-5D24FFCE44CE}"/>
              </a:ext>
            </a:extLst>
          </p:cNvPr>
          <p:cNvSpPr/>
          <p:nvPr/>
        </p:nvSpPr>
        <p:spPr>
          <a:xfrm>
            <a:off x="944478" y="5548965"/>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EFFE928E-43FF-FF7C-A574-C18D6141B626}"/>
              </a:ext>
            </a:extLst>
          </p:cNvPr>
          <p:cNvSpPr/>
          <p:nvPr/>
        </p:nvSpPr>
        <p:spPr>
          <a:xfrm>
            <a:off x="8629308" y="1977734"/>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634985F5-DB64-0853-09AA-3C69DE9FE74B}"/>
              </a:ext>
            </a:extLst>
          </p:cNvPr>
          <p:cNvSpPr/>
          <p:nvPr/>
        </p:nvSpPr>
        <p:spPr>
          <a:xfrm>
            <a:off x="8629308" y="2878420"/>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AD32A73-C5BF-C11B-2716-F59872ACDB4B}"/>
              </a:ext>
            </a:extLst>
          </p:cNvPr>
          <p:cNvSpPr/>
          <p:nvPr/>
        </p:nvSpPr>
        <p:spPr>
          <a:xfrm>
            <a:off x="8629308" y="3779107"/>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658865C1-6097-DC57-EA15-9D757749598E}"/>
              </a:ext>
            </a:extLst>
          </p:cNvPr>
          <p:cNvSpPr/>
          <p:nvPr/>
        </p:nvSpPr>
        <p:spPr>
          <a:xfrm>
            <a:off x="8629308" y="4679794"/>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77E52592-509E-D35B-2805-F97CD67A4F4F}"/>
              </a:ext>
            </a:extLst>
          </p:cNvPr>
          <p:cNvSpPr/>
          <p:nvPr/>
        </p:nvSpPr>
        <p:spPr>
          <a:xfrm>
            <a:off x="8629308" y="5580480"/>
            <a:ext cx="2298032" cy="745958"/>
          </a:xfrm>
          <a:prstGeom prst="round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3C40BA34-94AA-37D6-C0AF-EF7ABC58C12D}"/>
              </a:ext>
            </a:extLst>
          </p:cNvPr>
          <p:cNvSpPr txBox="1"/>
          <p:nvPr/>
        </p:nvSpPr>
        <p:spPr>
          <a:xfrm>
            <a:off x="1161046" y="1996032"/>
            <a:ext cx="1864895" cy="646331"/>
          </a:xfrm>
          <a:prstGeom prst="rect">
            <a:avLst/>
          </a:prstGeom>
          <a:noFill/>
        </p:spPr>
        <p:txBody>
          <a:bodyPr wrap="square" rtlCol="0">
            <a:spAutoFit/>
          </a:bodyPr>
          <a:lstStyle/>
          <a:p>
            <a:pPr algn="ctr"/>
            <a:r>
              <a:rPr lang="en-US" dirty="0">
                <a:solidFill>
                  <a:schemeClr val="bg1"/>
                </a:solidFill>
              </a:rPr>
              <a:t>Agriculture and Horticulture</a:t>
            </a:r>
          </a:p>
        </p:txBody>
      </p:sp>
      <p:sp>
        <p:nvSpPr>
          <p:cNvPr id="17" name="TextBox 16">
            <a:extLst>
              <a:ext uri="{FF2B5EF4-FFF2-40B4-BE49-F238E27FC236}">
                <a16:creationId xmlns:a16="http://schemas.microsoft.com/office/drawing/2014/main" id="{BDC2E57B-4582-7E1B-D380-BEEA9EC47B14}"/>
              </a:ext>
            </a:extLst>
          </p:cNvPr>
          <p:cNvSpPr txBox="1"/>
          <p:nvPr/>
        </p:nvSpPr>
        <p:spPr>
          <a:xfrm>
            <a:off x="1161046" y="2896718"/>
            <a:ext cx="1864895" cy="646331"/>
          </a:xfrm>
          <a:prstGeom prst="rect">
            <a:avLst/>
          </a:prstGeom>
          <a:noFill/>
        </p:spPr>
        <p:txBody>
          <a:bodyPr wrap="square" rtlCol="0">
            <a:spAutoFit/>
          </a:bodyPr>
          <a:lstStyle/>
          <a:p>
            <a:pPr algn="ctr"/>
            <a:r>
              <a:rPr lang="en-US" dirty="0">
                <a:solidFill>
                  <a:schemeClr val="bg1"/>
                </a:solidFill>
              </a:rPr>
              <a:t>Landscape and Nursery</a:t>
            </a:r>
          </a:p>
        </p:txBody>
      </p:sp>
      <p:sp>
        <p:nvSpPr>
          <p:cNvPr id="18" name="TextBox 17">
            <a:extLst>
              <a:ext uri="{FF2B5EF4-FFF2-40B4-BE49-F238E27FC236}">
                <a16:creationId xmlns:a16="http://schemas.microsoft.com/office/drawing/2014/main" id="{C33B73C4-99E0-20B1-F25A-339F54E50756}"/>
              </a:ext>
            </a:extLst>
          </p:cNvPr>
          <p:cNvSpPr txBox="1"/>
          <p:nvPr/>
        </p:nvSpPr>
        <p:spPr>
          <a:xfrm>
            <a:off x="1161045" y="3797405"/>
            <a:ext cx="1864895" cy="646331"/>
          </a:xfrm>
          <a:prstGeom prst="rect">
            <a:avLst/>
          </a:prstGeom>
          <a:noFill/>
        </p:spPr>
        <p:txBody>
          <a:bodyPr wrap="square" rtlCol="0">
            <a:spAutoFit/>
          </a:bodyPr>
          <a:lstStyle/>
          <a:p>
            <a:pPr algn="ctr"/>
            <a:r>
              <a:rPr lang="en-US" dirty="0">
                <a:solidFill>
                  <a:schemeClr val="bg1"/>
                </a:solidFill>
              </a:rPr>
              <a:t>Vegetable and Flower Gardens</a:t>
            </a:r>
          </a:p>
        </p:txBody>
      </p:sp>
      <p:sp>
        <p:nvSpPr>
          <p:cNvPr id="19" name="TextBox 18">
            <a:extLst>
              <a:ext uri="{FF2B5EF4-FFF2-40B4-BE49-F238E27FC236}">
                <a16:creationId xmlns:a16="http://schemas.microsoft.com/office/drawing/2014/main" id="{18D9EC26-7FEC-9206-BFEC-5DDE2B2B1EC6}"/>
              </a:ext>
            </a:extLst>
          </p:cNvPr>
          <p:cNvSpPr txBox="1"/>
          <p:nvPr/>
        </p:nvSpPr>
        <p:spPr>
          <a:xfrm>
            <a:off x="995609" y="4698092"/>
            <a:ext cx="2195766" cy="646331"/>
          </a:xfrm>
          <a:prstGeom prst="rect">
            <a:avLst/>
          </a:prstGeom>
          <a:noFill/>
        </p:spPr>
        <p:txBody>
          <a:bodyPr wrap="square" rtlCol="0">
            <a:spAutoFit/>
          </a:bodyPr>
          <a:lstStyle/>
          <a:p>
            <a:pPr algn="ctr"/>
            <a:r>
              <a:rPr lang="en-US" dirty="0">
                <a:solidFill>
                  <a:schemeClr val="bg1"/>
                </a:solidFill>
              </a:rPr>
              <a:t>Sod Production and Roadside Projects</a:t>
            </a:r>
          </a:p>
        </p:txBody>
      </p:sp>
      <p:sp>
        <p:nvSpPr>
          <p:cNvPr id="20" name="TextBox 19">
            <a:extLst>
              <a:ext uri="{FF2B5EF4-FFF2-40B4-BE49-F238E27FC236}">
                <a16:creationId xmlns:a16="http://schemas.microsoft.com/office/drawing/2014/main" id="{97559E8D-957F-BB24-53AD-E5BFDD4D04CF}"/>
              </a:ext>
            </a:extLst>
          </p:cNvPr>
          <p:cNvSpPr txBox="1"/>
          <p:nvPr/>
        </p:nvSpPr>
        <p:spPr>
          <a:xfrm>
            <a:off x="995609" y="5598778"/>
            <a:ext cx="2195766" cy="646331"/>
          </a:xfrm>
          <a:prstGeom prst="rect">
            <a:avLst/>
          </a:prstGeom>
          <a:noFill/>
        </p:spPr>
        <p:txBody>
          <a:bodyPr wrap="square" rtlCol="0">
            <a:spAutoFit/>
          </a:bodyPr>
          <a:lstStyle/>
          <a:p>
            <a:pPr algn="ctr"/>
            <a:r>
              <a:rPr lang="en-US" dirty="0">
                <a:solidFill>
                  <a:schemeClr val="bg1"/>
                </a:solidFill>
              </a:rPr>
              <a:t>Wetland </a:t>
            </a:r>
          </a:p>
          <a:p>
            <a:pPr algn="ctr"/>
            <a:r>
              <a:rPr lang="en-US" dirty="0">
                <a:solidFill>
                  <a:schemeClr val="bg1"/>
                </a:solidFill>
              </a:rPr>
              <a:t>Creation</a:t>
            </a:r>
          </a:p>
        </p:txBody>
      </p:sp>
      <p:sp>
        <p:nvSpPr>
          <p:cNvPr id="21" name="TextBox 20">
            <a:extLst>
              <a:ext uri="{FF2B5EF4-FFF2-40B4-BE49-F238E27FC236}">
                <a16:creationId xmlns:a16="http://schemas.microsoft.com/office/drawing/2014/main" id="{4670B4FF-B82B-AF6C-C041-6F68231A94FB}"/>
              </a:ext>
            </a:extLst>
          </p:cNvPr>
          <p:cNvSpPr txBox="1"/>
          <p:nvPr/>
        </p:nvSpPr>
        <p:spPr>
          <a:xfrm>
            <a:off x="8680441" y="2027547"/>
            <a:ext cx="2195766" cy="646331"/>
          </a:xfrm>
          <a:prstGeom prst="rect">
            <a:avLst/>
          </a:prstGeom>
          <a:noFill/>
        </p:spPr>
        <p:txBody>
          <a:bodyPr wrap="square" rtlCol="0">
            <a:spAutoFit/>
          </a:bodyPr>
          <a:lstStyle/>
          <a:p>
            <a:pPr algn="ctr"/>
            <a:r>
              <a:rPr lang="en-US" dirty="0">
                <a:solidFill>
                  <a:schemeClr val="bg1"/>
                </a:solidFill>
              </a:rPr>
              <a:t>Green </a:t>
            </a:r>
          </a:p>
          <a:p>
            <a:pPr algn="ctr"/>
            <a:r>
              <a:rPr lang="en-US" dirty="0">
                <a:solidFill>
                  <a:schemeClr val="bg1"/>
                </a:solidFill>
              </a:rPr>
              <a:t>Infrastructure</a:t>
            </a:r>
          </a:p>
        </p:txBody>
      </p:sp>
      <p:sp>
        <p:nvSpPr>
          <p:cNvPr id="22" name="TextBox 21">
            <a:extLst>
              <a:ext uri="{FF2B5EF4-FFF2-40B4-BE49-F238E27FC236}">
                <a16:creationId xmlns:a16="http://schemas.microsoft.com/office/drawing/2014/main" id="{E05FD40D-0C77-B980-EE40-7B41748D381E}"/>
              </a:ext>
            </a:extLst>
          </p:cNvPr>
          <p:cNvSpPr txBox="1"/>
          <p:nvPr/>
        </p:nvSpPr>
        <p:spPr>
          <a:xfrm>
            <a:off x="8629306" y="2917889"/>
            <a:ext cx="2298031" cy="646331"/>
          </a:xfrm>
          <a:prstGeom prst="rect">
            <a:avLst/>
          </a:prstGeom>
          <a:noFill/>
        </p:spPr>
        <p:txBody>
          <a:bodyPr wrap="square" rtlCol="0">
            <a:spAutoFit/>
          </a:bodyPr>
          <a:lstStyle/>
          <a:p>
            <a:pPr algn="ctr"/>
            <a:r>
              <a:rPr lang="en-US" dirty="0">
                <a:solidFill>
                  <a:schemeClr val="bg1"/>
                </a:solidFill>
              </a:rPr>
              <a:t>Soil Remediation and Land Reclamation</a:t>
            </a:r>
          </a:p>
        </p:txBody>
      </p:sp>
      <p:sp>
        <p:nvSpPr>
          <p:cNvPr id="23" name="TextBox 22">
            <a:extLst>
              <a:ext uri="{FF2B5EF4-FFF2-40B4-BE49-F238E27FC236}">
                <a16:creationId xmlns:a16="http://schemas.microsoft.com/office/drawing/2014/main" id="{8C1F5E51-DA6A-DF3D-32D9-D0D47C16A320}"/>
              </a:ext>
            </a:extLst>
          </p:cNvPr>
          <p:cNvSpPr txBox="1"/>
          <p:nvPr/>
        </p:nvSpPr>
        <p:spPr>
          <a:xfrm>
            <a:off x="8629305" y="3814482"/>
            <a:ext cx="2298031" cy="646331"/>
          </a:xfrm>
          <a:prstGeom prst="rect">
            <a:avLst/>
          </a:prstGeom>
          <a:noFill/>
        </p:spPr>
        <p:txBody>
          <a:bodyPr wrap="square" rtlCol="0">
            <a:spAutoFit/>
          </a:bodyPr>
          <a:lstStyle/>
          <a:p>
            <a:pPr algn="ctr"/>
            <a:r>
              <a:rPr lang="en-US" dirty="0">
                <a:solidFill>
                  <a:schemeClr val="bg1"/>
                </a:solidFill>
              </a:rPr>
              <a:t>Sports Fields and Golf Courses</a:t>
            </a:r>
          </a:p>
        </p:txBody>
      </p:sp>
      <p:sp>
        <p:nvSpPr>
          <p:cNvPr id="24" name="TextBox 23">
            <a:extLst>
              <a:ext uri="{FF2B5EF4-FFF2-40B4-BE49-F238E27FC236}">
                <a16:creationId xmlns:a16="http://schemas.microsoft.com/office/drawing/2014/main" id="{1CEA320D-276F-6CD3-FD62-17AEDFE35B90}"/>
              </a:ext>
            </a:extLst>
          </p:cNvPr>
          <p:cNvSpPr txBox="1"/>
          <p:nvPr/>
        </p:nvSpPr>
        <p:spPr>
          <a:xfrm>
            <a:off x="8578173" y="4729607"/>
            <a:ext cx="2298031" cy="646331"/>
          </a:xfrm>
          <a:prstGeom prst="rect">
            <a:avLst/>
          </a:prstGeom>
          <a:noFill/>
        </p:spPr>
        <p:txBody>
          <a:bodyPr wrap="square" rtlCol="0">
            <a:spAutoFit/>
          </a:bodyPr>
          <a:lstStyle/>
          <a:p>
            <a:pPr algn="ctr"/>
            <a:r>
              <a:rPr lang="en-US" dirty="0">
                <a:solidFill>
                  <a:schemeClr val="bg1"/>
                </a:solidFill>
              </a:rPr>
              <a:t>Sediment and Erosion Control</a:t>
            </a:r>
          </a:p>
        </p:txBody>
      </p:sp>
      <p:sp>
        <p:nvSpPr>
          <p:cNvPr id="25" name="TextBox 24">
            <a:extLst>
              <a:ext uri="{FF2B5EF4-FFF2-40B4-BE49-F238E27FC236}">
                <a16:creationId xmlns:a16="http://schemas.microsoft.com/office/drawing/2014/main" id="{28D4CDA0-37F2-5EE3-22C6-24A9486009A4}"/>
              </a:ext>
            </a:extLst>
          </p:cNvPr>
          <p:cNvSpPr txBox="1"/>
          <p:nvPr/>
        </p:nvSpPr>
        <p:spPr>
          <a:xfrm>
            <a:off x="8629304" y="5609118"/>
            <a:ext cx="2298031" cy="646331"/>
          </a:xfrm>
          <a:prstGeom prst="rect">
            <a:avLst/>
          </a:prstGeom>
          <a:noFill/>
        </p:spPr>
        <p:txBody>
          <a:bodyPr wrap="square" rtlCol="0">
            <a:spAutoFit/>
          </a:bodyPr>
          <a:lstStyle/>
          <a:p>
            <a:pPr algn="ctr"/>
            <a:r>
              <a:rPr lang="en-US" dirty="0">
                <a:solidFill>
                  <a:schemeClr val="bg1"/>
                </a:solidFill>
              </a:rPr>
              <a:t>Stormwater Management</a:t>
            </a:r>
          </a:p>
        </p:txBody>
      </p:sp>
      <p:pic>
        <p:nvPicPr>
          <p:cNvPr id="31" name="Picture 30" descr="Hands holding a small plant in dirt&#10;&#10;Description automatically generated">
            <a:extLst>
              <a:ext uri="{FF2B5EF4-FFF2-40B4-BE49-F238E27FC236}">
                <a16:creationId xmlns:a16="http://schemas.microsoft.com/office/drawing/2014/main" id="{91F021B4-32EA-4E12-4FBB-7E9E50F2381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928973" y="2663538"/>
            <a:ext cx="3962737" cy="264118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14241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Learning Activity</a:t>
            </a:r>
          </a:p>
        </p:txBody>
      </p:sp>
      <p:cxnSp>
        <p:nvCxnSpPr>
          <p:cNvPr id="3" name="Straight Connector 2">
            <a:extLst>
              <a:ext uri="{FF2B5EF4-FFF2-40B4-BE49-F238E27FC236}">
                <a16:creationId xmlns:a16="http://schemas.microsoft.com/office/drawing/2014/main" id="{40B33478-96B9-0252-58CA-F1080DBC4A49}"/>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8760ECC8-F495-9EFF-E468-933AF3FF69D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6" name="TextBox 5">
            <a:extLst>
              <a:ext uri="{FF2B5EF4-FFF2-40B4-BE49-F238E27FC236}">
                <a16:creationId xmlns:a16="http://schemas.microsoft.com/office/drawing/2014/main" id="{5A52393B-2D08-CFE8-C015-593FA8A8332C}"/>
              </a:ext>
            </a:extLst>
          </p:cNvPr>
          <p:cNvSpPr txBox="1"/>
          <p:nvPr/>
        </p:nvSpPr>
        <p:spPr>
          <a:xfrm>
            <a:off x="4340393" y="2274596"/>
            <a:ext cx="7137734" cy="3175228"/>
          </a:xfrm>
          <a:prstGeom prst="rect">
            <a:avLst/>
          </a:prstGeom>
          <a:noFill/>
        </p:spPr>
        <p:txBody>
          <a:bodyPr wrap="square">
            <a:spAutoFit/>
          </a:bodyPr>
          <a:lstStyle/>
          <a:p>
            <a:pPr marR="0" lvl="2">
              <a:spcBef>
                <a:spcPts val="0"/>
              </a:spcBef>
              <a:spcAft>
                <a:spcPts val="1000"/>
              </a:spcAft>
            </a:pPr>
            <a:r>
              <a:rPr lang="en-US" sz="2400" dirty="0">
                <a:effectLst/>
                <a:ea typeface="Arial" panose="020B0604020202020204" pitchFamily="34" charset="0"/>
                <a:cs typeface="Times New Roman" panose="02020603050405020304" pitchFamily="18" charset="0"/>
              </a:rPr>
              <a:t>Soda bottle composters are designed to be used as tools for composting research. </a:t>
            </a:r>
          </a:p>
          <a:p>
            <a:pPr marR="0" lvl="2">
              <a:spcBef>
                <a:spcPts val="0"/>
              </a:spcBef>
              <a:spcAft>
                <a:spcPts val="1000"/>
              </a:spcAft>
            </a:pPr>
            <a:r>
              <a:rPr lang="en-US" sz="2400" dirty="0">
                <a:effectLst/>
                <a:ea typeface="Arial" panose="020B0604020202020204" pitchFamily="34" charset="0"/>
                <a:cs typeface="Times New Roman" panose="02020603050405020304" pitchFamily="18" charset="0"/>
              </a:rPr>
              <a:t>They are small and inexpensive enough to enable you to design and carry out individualized research projects, comparing variables such as reactor design, moisture content, and nutrient ratios of mixtures to be composted.</a:t>
            </a:r>
          </a:p>
        </p:txBody>
      </p:sp>
      <p:pic>
        <p:nvPicPr>
          <p:cNvPr id="7" name="Picture 6">
            <a:extLst>
              <a:ext uri="{FF2B5EF4-FFF2-40B4-BE49-F238E27FC236}">
                <a16:creationId xmlns:a16="http://schemas.microsoft.com/office/drawing/2014/main" id="{94324360-4EF8-48A0-3D66-6B96021FE00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b="-1"/>
          <a:stretch/>
        </p:blipFill>
        <p:spPr>
          <a:xfrm>
            <a:off x="838200" y="2229256"/>
            <a:ext cx="3758866" cy="31839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54418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Materials</a:t>
            </a:r>
          </a:p>
        </p:txBody>
      </p:sp>
      <p:cxnSp>
        <p:nvCxnSpPr>
          <p:cNvPr id="3" name="Straight Connector 2">
            <a:extLst>
              <a:ext uri="{FF2B5EF4-FFF2-40B4-BE49-F238E27FC236}">
                <a16:creationId xmlns:a16="http://schemas.microsoft.com/office/drawing/2014/main" id="{B22879CF-DA15-9816-C1D1-DE2431AD93F8}"/>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57C0A953-C3B0-6140-0D10-2B9A10781E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5" name="TextBox 4">
            <a:extLst>
              <a:ext uri="{FF2B5EF4-FFF2-40B4-BE49-F238E27FC236}">
                <a16:creationId xmlns:a16="http://schemas.microsoft.com/office/drawing/2014/main" id="{002EEBCB-258D-A8C0-A38B-00DD15F15943}"/>
              </a:ext>
            </a:extLst>
          </p:cNvPr>
          <p:cNvSpPr txBox="1"/>
          <p:nvPr/>
        </p:nvSpPr>
        <p:spPr>
          <a:xfrm>
            <a:off x="838200" y="2093495"/>
            <a:ext cx="4142160" cy="3200876"/>
          </a:xfrm>
          <a:prstGeom prst="rect">
            <a:avLst/>
          </a:prstGeom>
          <a:noFill/>
        </p:spPr>
        <p:txBody>
          <a:bodyPr wrap="none" rtlCol="0">
            <a:spAutoFit/>
          </a:bodyPr>
          <a:lstStyle/>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Spray bottle containing water</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1 Two-liter bottle (empty and clean)</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Utility knife</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Plastic lid or paper plate</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Duct tape</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Sharpie</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Pushpin</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Latex gloves </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1 Cup of soil (optional)</a:t>
            </a:r>
          </a:p>
        </p:txBody>
      </p:sp>
      <p:sp>
        <p:nvSpPr>
          <p:cNvPr id="6" name="TextBox 5">
            <a:extLst>
              <a:ext uri="{FF2B5EF4-FFF2-40B4-BE49-F238E27FC236}">
                <a16:creationId xmlns:a16="http://schemas.microsoft.com/office/drawing/2014/main" id="{0D8B8D3C-6854-379B-C548-1C7CB7A43437}"/>
              </a:ext>
            </a:extLst>
          </p:cNvPr>
          <p:cNvSpPr txBox="1"/>
          <p:nvPr/>
        </p:nvSpPr>
        <p:spPr>
          <a:xfrm>
            <a:off x="5281863" y="2093495"/>
            <a:ext cx="6424863" cy="3375283"/>
          </a:xfrm>
          <a:prstGeom prst="rect">
            <a:avLst/>
          </a:prstGeom>
          <a:noFill/>
        </p:spPr>
        <p:txBody>
          <a:bodyPr wrap="square" rtlCol="0">
            <a:spAutoFit/>
          </a:bodyPr>
          <a:lstStyle/>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Organic materials</a:t>
            </a:r>
          </a:p>
          <a:p>
            <a:pPr marL="742950" marR="0" lvl="1" indent="-285750">
              <a:spcBef>
                <a:spcPts val="600"/>
              </a:spcBef>
              <a:spcAft>
                <a:spcPts val="0"/>
              </a:spcAft>
              <a:buFont typeface="Courier New" panose="02070309020205020404" pitchFamily="49" charset="0"/>
              <a:buChar char="o"/>
            </a:pPr>
            <a:r>
              <a:rPr lang="en-US" dirty="0">
                <a:effectLst/>
                <a:ea typeface="Arial" panose="020B0604020202020204" pitchFamily="34" charset="0"/>
                <a:cs typeface="Times New Roman" panose="02020603050405020304" pitchFamily="18" charset="0"/>
              </a:rPr>
              <a:t>Bulking (Brown) Agents – wood shavings, small wood chips, newspaper strips, pieces of paper egg cartons</a:t>
            </a:r>
          </a:p>
          <a:p>
            <a:pPr marL="742950" marR="0" lvl="1" indent="-285750">
              <a:spcBef>
                <a:spcPts val="600"/>
              </a:spcBef>
              <a:spcAft>
                <a:spcPts val="0"/>
              </a:spcAft>
              <a:buFont typeface="Courier New" panose="02070309020205020404" pitchFamily="49" charset="0"/>
              <a:buChar char="o"/>
            </a:pPr>
            <a:r>
              <a:rPr lang="en-US" dirty="0">
                <a:effectLst/>
                <a:ea typeface="Arial" panose="020B0604020202020204" pitchFamily="34" charset="0"/>
                <a:cs typeface="Times New Roman" panose="02020603050405020304" pitchFamily="18" charset="0"/>
              </a:rPr>
              <a:t>Food for the Microbes (Green) – lettuce, carrot peelings, apple core, bread crusts, banana peels, weeds, grass clippings</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2 Empty paper grocery bags </a:t>
            </a:r>
          </a:p>
          <a:p>
            <a:pPr marL="342900" marR="0" lvl="0" indent="-342900">
              <a:spcBef>
                <a:spcPts val="600"/>
              </a:spcBef>
              <a:spcAft>
                <a:spcPts val="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Chef’s knife</a:t>
            </a:r>
          </a:p>
          <a:p>
            <a:pPr marL="342900" marR="0" lvl="0" indent="-342900">
              <a:spcBef>
                <a:spcPts val="600"/>
              </a:spcBef>
              <a:spcAft>
                <a:spcPts val="1000"/>
              </a:spcAft>
              <a:buFont typeface="Symbol" panose="05050102010706020507" pitchFamily="18" charset="2"/>
              <a:buChar char=""/>
            </a:pPr>
            <a:r>
              <a:rPr lang="en-US" dirty="0">
                <a:effectLst/>
                <a:ea typeface="Arial" panose="020B0604020202020204" pitchFamily="34" charset="0"/>
                <a:cs typeface="Times New Roman" panose="02020603050405020304" pitchFamily="18" charset="0"/>
              </a:rPr>
              <a:t>Cutting board</a:t>
            </a:r>
          </a:p>
          <a:p>
            <a:endParaRPr lang="en-US" dirty="0"/>
          </a:p>
        </p:txBody>
      </p:sp>
      <p:pic>
        <p:nvPicPr>
          <p:cNvPr id="8" name="Picture 7">
            <a:extLst>
              <a:ext uri="{FF2B5EF4-FFF2-40B4-BE49-F238E27FC236}">
                <a16:creationId xmlns:a16="http://schemas.microsoft.com/office/drawing/2014/main" id="{EBB1AE91-7D61-2CB8-E470-E2444D83E85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64316" y="4661781"/>
            <a:ext cx="1985923" cy="19749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2780162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Instructions</a:t>
            </a:r>
          </a:p>
        </p:txBody>
      </p:sp>
      <p:cxnSp>
        <p:nvCxnSpPr>
          <p:cNvPr id="3" name="Straight Connector 2">
            <a:extLst>
              <a:ext uri="{FF2B5EF4-FFF2-40B4-BE49-F238E27FC236}">
                <a16:creationId xmlns:a16="http://schemas.microsoft.com/office/drawing/2014/main" id="{B0627485-8A49-AB3E-C392-8530C8511B43}"/>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4DE29684-2C7F-A1CE-946C-EEA5A30927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5" name="TextBox 4">
            <a:extLst>
              <a:ext uri="{FF2B5EF4-FFF2-40B4-BE49-F238E27FC236}">
                <a16:creationId xmlns:a16="http://schemas.microsoft.com/office/drawing/2014/main" id="{ACCDE4E9-D685-71FD-A8C5-31358062A339}"/>
              </a:ext>
            </a:extLst>
          </p:cNvPr>
          <p:cNvSpPr txBox="1"/>
          <p:nvPr/>
        </p:nvSpPr>
        <p:spPr>
          <a:xfrm>
            <a:off x="565483" y="1975750"/>
            <a:ext cx="5101390" cy="4247317"/>
          </a:xfrm>
          <a:prstGeom prst="rect">
            <a:avLst/>
          </a:prstGeom>
          <a:noFill/>
        </p:spPr>
        <p:txBody>
          <a:bodyPr wrap="square" rtlCol="0">
            <a:spAutoFit/>
          </a:bodyPr>
          <a:lstStyle/>
          <a:p>
            <a:r>
              <a:rPr lang="en-US" b="1" dirty="0"/>
              <a:t>Preparing the Composter</a:t>
            </a:r>
          </a:p>
          <a:p>
            <a:endParaRPr lang="en-US" b="1" dirty="0"/>
          </a:p>
          <a:p>
            <a:r>
              <a:rPr lang="en-US" dirty="0">
                <a:solidFill>
                  <a:schemeClr val="accent6">
                    <a:lumMod val="75000"/>
                  </a:schemeClr>
                </a:solidFill>
              </a:rPr>
              <a:t>Step 1: </a:t>
            </a:r>
            <a:r>
              <a:rPr lang="en-US" dirty="0"/>
              <a:t>Cut off the top of the soda bottle approximately 1-2 inches below the neck of the bottle using the utility knife.</a:t>
            </a:r>
          </a:p>
          <a:p>
            <a:endParaRPr lang="en-US" dirty="0"/>
          </a:p>
          <a:p>
            <a:r>
              <a:rPr lang="en-US" dirty="0">
                <a:solidFill>
                  <a:schemeClr val="accent6">
                    <a:lumMod val="75000"/>
                  </a:schemeClr>
                </a:solidFill>
              </a:rPr>
              <a:t>Step 2: </a:t>
            </a:r>
            <a:r>
              <a:rPr lang="en-US" dirty="0"/>
              <a:t>Turn the top upside down and tape on edge of the top to the edge of the soda bottle. This will create a funnel for water to easily enter the body of the soda bottle.</a:t>
            </a:r>
          </a:p>
          <a:p>
            <a:endParaRPr lang="en-US" dirty="0"/>
          </a:p>
          <a:p>
            <a:r>
              <a:rPr lang="en-US" dirty="0">
                <a:solidFill>
                  <a:schemeClr val="accent6">
                    <a:lumMod val="75000"/>
                  </a:schemeClr>
                </a:solidFill>
              </a:rPr>
              <a:t>Step 3: </a:t>
            </a:r>
            <a:r>
              <a:rPr lang="en-US" dirty="0"/>
              <a:t>Use a pushpin to punch 8-10 small air and drainage holes along the sides and bottom of the bottle approximately 2-3 inches apart vertically and horizontally.</a:t>
            </a:r>
          </a:p>
        </p:txBody>
      </p:sp>
      <p:sp>
        <p:nvSpPr>
          <p:cNvPr id="7" name="TextBox 6">
            <a:extLst>
              <a:ext uri="{FF2B5EF4-FFF2-40B4-BE49-F238E27FC236}">
                <a16:creationId xmlns:a16="http://schemas.microsoft.com/office/drawing/2014/main" id="{F39F089A-391A-ABE2-A2A1-CAB3621B5658}"/>
              </a:ext>
            </a:extLst>
          </p:cNvPr>
          <p:cNvSpPr txBox="1"/>
          <p:nvPr/>
        </p:nvSpPr>
        <p:spPr>
          <a:xfrm>
            <a:off x="6096000" y="1975750"/>
            <a:ext cx="5101390" cy="3693319"/>
          </a:xfrm>
          <a:prstGeom prst="rect">
            <a:avLst/>
          </a:prstGeom>
          <a:noFill/>
        </p:spPr>
        <p:txBody>
          <a:bodyPr wrap="square" rtlCol="0">
            <a:spAutoFit/>
          </a:bodyPr>
          <a:lstStyle/>
          <a:p>
            <a:r>
              <a:rPr lang="en-US" b="1" dirty="0"/>
              <a:t>Organizing Organic Material</a:t>
            </a:r>
          </a:p>
          <a:p>
            <a:endParaRPr lang="en-US" b="1" dirty="0"/>
          </a:p>
          <a:p>
            <a:r>
              <a:rPr lang="en-US" dirty="0">
                <a:solidFill>
                  <a:schemeClr val="accent6">
                    <a:lumMod val="75000"/>
                  </a:schemeClr>
                </a:solidFill>
              </a:rPr>
              <a:t>Step 4: </a:t>
            </a:r>
            <a:r>
              <a:rPr lang="en-US" dirty="0"/>
              <a:t>While wearing plastic gloves, sort through the organic material. Use the empty grocery bags to help separate the green from brown organic materials.</a:t>
            </a:r>
          </a:p>
          <a:p>
            <a:endParaRPr lang="en-US" dirty="0"/>
          </a:p>
          <a:p>
            <a:r>
              <a:rPr lang="en-US" dirty="0">
                <a:solidFill>
                  <a:schemeClr val="accent6">
                    <a:lumMod val="75000"/>
                  </a:schemeClr>
                </a:solidFill>
              </a:rPr>
              <a:t>Step 5: </a:t>
            </a:r>
            <a:r>
              <a:rPr lang="en-US" dirty="0"/>
              <a:t>Once sorted, use the chef’s knife and cutting board to cut the organic material into small 1-inch pieces. Cutting </a:t>
            </a:r>
          </a:p>
          <a:p>
            <a:r>
              <a:rPr lang="en-US" dirty="0"/>
              <a:t>the material into smaller </a:t>
            </a:r>
          </a:p>
          <a:p>
            <a:r>
              <a:rPr lang="en-US" dirty="0"/>
              <a:t>pieces will help speed up </a:t>
            </a:r>
          </a:p>
          <a:p>
            <a:r>
              <a:rPr lang="en-US" dirty="0"/>
              <a:t>decomposition.</a:t>
            </a:r>
          </a:p>
        </p:txBody>
      </p:sp>
      <p:pic>
        <p:nvPicPr>
          <p:cNvPr id="9" name="Picture 8">
            <a:extLst>
              <a:ext uri="{FF2B5EF4-FFF2-40B4-BE49-F238E27FC236}">
                <a16:creationId xmlns:a16="http://schemas.microsoft.com/office/drawing/2014/main" id="{5D25B088-C1C7-740C-E518-E15BC65FDC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366762" y="4752474"/>
            <a:ext cx="2435245" cy="192527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27398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Today’s Plan</a:t>
            </a:r>
          </a:p>
        </p:txBody>
      </p:sp>
      <p:sp>
        <p:nvSpPr>
          <p:cNvPr id="3" name="Content Placeholder 2">
            <a:extLst>
              <a:ext uri="{FF2B5EF4-FFF2-40B4-BE49-F238E27FC236}">
                <a16:creationId xmlns:a16="http://schemas.microsoft.com/office/drawing/2014/main" id="{EFF01DA9-8CF8-3269-F745-8555B52F88E9}"/>
              </a:ext>
            </a:extLst>
          </p:cNvPr>
          <p:cNvSpPr>
            <a:spLocks noGrp="1"/>
          </p:cNvSpPr>
          <p:nvPr>
            <p:ph idx="1"/>
          </p:nvPr>
        </p:nvSpPr>
        <p:spPr/>
        <p:txBody>
          <a:bodyPr/>
          <a:lstStyle/>
          <a:p>
            <a:pPr>
              <a:buClr>
                <a:srgbClr val="CF967D"/>
              </a:buClr>
            </a:pPr>
            <a:r>
              <a:rPr lang="en-US" dirty="0"/>
              <a:t>Introduction</a:t>
            </a:r>
          </a:p>
          <a:p>
            <a:pPr>
              <a:buClr>
                <a:srgbClr val="CF967D"/>
              </a:buClr>
            </a:pPr>
            <a:r>
              <a:rPr lang="en-US" dirty="0"/>
              <a:t>Composting</a:t>
            </a:r>
          </a:p>
          <a:p>
            <a:pPr lvl="1">
              <a:buFont typeface="Courier New" panose="02070309020205020404" pitchFamily="49" charset="0"/>
              <a:buChar char="o"/>
            </a:pPr>
            <a:r>
              <a:rPr lang="en-US" dirty="0"/>
              <a:t>  What is composting?</a:t>
            </a:r>
          </a:p>
          <a:p>
            <a:pPr lvl="1">
              <a:buFont typeface="Courier New" panose="02070309020205020404" pitchFamily="49" charset="0"/>
              <a:buChar char="o"/>
            </a:pPr>
            <a:r>
              <a:rPr lang="en-US" dirty="0"/>
              <a:t>  Different types of composting</a:t>
            </a:r>
          </a:p>
          <a:p>
            <a:pPr lvl="1">
              <a:buFont typeface="Courier New" panose="02070309020205020404" pitchFamily="49" charset="0"/>
              <a:buChar char="o"/>
            </a:pPr>
            <a:r>
              <a:rPr lang="en-US" dirty="0"/>
              <a:t>  Utilization of compost</a:t>
            </a:r>
          </a:p>
          <a:p>
            <a:pPr>
              <a:buClr>
                <a:srgbClr val="CF967D"/>
              </a:buClr>
            </a:pPr>
            <a:r>
              <a:rPr lang="en-US" b="1" dirty="0"/>
              <a:t>Activity: </a:t>
            </a:r>
            <a:r>
              <a:rPr lang="en-US" dirty="0"/>
              <a:t>Soda Bottle Composting</a:t>
            </a:r>
          </a:p>
          <a:p>
            <a:pPr>
              <a:buClr>
                <a:srgbClr val="CF967D"/>
              </a:buClr>
            </a:pPr>
            <a:r>
              <a:rPr lang="en-US" dirty="0"/>
              <a:t>Reflection</a:t>
            </a:r>
          </a:p>
        </p:txBody>
      </p:sp>
      <p:cxnSp>
        <p:nvCxnSpPr>
          <p:cNvPr id="6" name="Straight Connector 5">
            <a:extLst>
              <a:ext uri="{FF2B5EF4-FFF2-40B4-BE49-F238E27FC236}">
                <a16:creationId xmlns:a16="http://schemas.microsoft.com/office/drawing/2014/main" id="{EF744054-E270-69B0-AD53-E79F27A410CF}"/>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8" name="Graphic 7" descr="Plant outline">
            <a:extLst>
              <a:ext uri="{FF2B5EF4-FFF2-40B4-BE49-F238E27FC236}">
                <a16:creationId xmlns:a16="http://schemas.microsoft.com/office/drawing/2014/main" id="{E700E622-4DD3-5906-A1F6-43B72C8627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pic>
        <p:nvPicPr>
          <p:cNvPr id="12" name="Picture 11" descr="A bucket of food in a garden&#10;&#10;Description automatically generated">
            <a:extLst>
              <a:ext uri="{FF2B5EF4-FFF2-40B4-BE49-F238E27FC236}">
                <a16:creationId xmlns:a16="http://schemas.microsoft.com/office/drawing/2014/main" id="{B6571286-3A87-1A54-C27E-C0A7A947A695}"/>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213600" y="1825625"/>
            <a:ext cx="4236027" cy="3366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738272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Fill Your Composter</a:t>
            </a:r>
          </a:p>
        </p:txBody>
      </p:sp>
      <p:cxnSp>
        <p:nvCxnSpPr>
          <p:cNvPr id="3" name="Straight Connector 2">
            <a:extLst>
              <a:ext uri="{FF2B5EF4-FFF2-40B4-BE49-F238E27FC236}">
                <a16:creationId xmlns:a16="http://schemas.microsoft.com/office/drawing/2014/main" id="{B0627485-8A49-AB3E-C392-8530C8511B43}"/>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4DE29684-2C7F-A1CE-946C-EEA5A30927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5" name="TextBox 4">
            <a:extLst>
              <a:ext uri="{FF2B5EF4-FFF2-40B4-BE49-F238E27FC236}">
                <a16:creationId xmlns:a16="http://schemas.microsoft.com/office/drawing/2014/main" id="{ACCDE4E9-D685-71FD-A8C5-31358062A339}"/>
              </a:ext>
            </a:extLst>
          </p:cNvPr>
          <p:cNvSpPr txBox="1"/>
          <p:nvPr/>
        </p:nvSpPr>
        <p:spPr>
          <a:xfrm>
            <a:off x="-709056" y="1674924"/>
            <a:ext cx="5281056" cy="4929555"/>
          </a:xfrm>
          <a:prstGeom prst="rect">
            <a:avLst/>
          </a:prstGeom>
          <a:noFill/>
        </p:spPr>
        <p:txBody>
          <a:bodyPr wrap="square" rtlCol="0">
            <a:spAutoFit/>
          </a:bodyPr>
          <a:lstStyle/>
          <a:p>
            <a:pPr lvl="2"/>
            <a:r>
              <a:rPr lang="en-US" sz="1800" dirty="0">
                <a:solidFill>
                  <a:schemeClr val="accent6">
                    <a:lumMod val="75000"/>
                  </a:schemeClr>
                </a:solidFill>
                <a:effectLst/>
                <a:ea typeface="Arial" panose="020B0604020202020204" pitchFamily="34" charset="0"/>
                <a:cs typeface="Times New Roman" panose="02020603050405020304" pitchFamily="18" charset="0"/>
              </a:rPr>
              <a:t>Step 6: </a:t>
            </a:r>
            <a:r>
              <a:rPr lang="en-US" sz="1800" dirty="0">
                <a:effectLst/>
                <a:ea typeface="Arial" panose="020B0604020202020204" pitchFamily="34" charset="0"/>
                <a:cs typeface="Times New Roman" panose="02020603050405020304" pitchFamily="18" charset="0"/>
              </a:rPr>
              <a:t>If you choose to include soil, add a layer of soil to the bottom of the bottle. Soil contains microbes that can help jumpstart the microbial activity that breaks down compost. Keep in mind that this step is optional and not required for a successful compost. </a:t>
            </a:r>
          </a:p>
          <a:p>
            <a:pPr marR="0" lvl="2">
              <a:spcBef>
                <a:spcPts val="0"/>
              </a:spcBef>
              <a:spcAft>
                <a:spcPts val="0"/>
              </a:spcAft>
            </a:pPr>
            <a:endParaRPr lang="en-US" sz="1800" dirty="0">
              <a:effectLst/>
              <a:ea typeface="Arial" panose="020B0604020202020204" pitchFamily="34" charset="0"/>
              <a:cs typeface="Times New Roman" panose="02020603050405020304" pitchFamily="18" charset="0"/>
            </a:endParaRPr>
          </a:p>
          <a:p>
            <a:pPr marR="0" lvl="2">
              <a:spcBef>
                <a:spcPts val="0"/>
              </a:spcBef>
              <a:spcAft>
                <a:spcPts val="0"/>
              </a:spcAft>
            </a:pPr>
            <a:r>
              <a:rPr lang="en-US" sz="1800" dirty="0">
                <a:solidFill>
                  <a:schemeClr val="accent6">
                    <a:lumMod val="75000"/>
                  </a:schemeClr>
                </a:solidFill>
                <a:effectLst/>
                <a:ea typeface="Arial" panose="020B0604020202020204" pitchFamily="34" charset="0"/>
                <a:cs typeface="Times New Roman" panose="02020603050405020304" pitchFamily="18" charset="0"/>
              </a:rPr>
              <a:t>Step 7: </a:t>
            </a:r>
            <a:r>
              <a:rPr lang="en-US" sz="1800" dirty="0">
                <a:effectLst/>
                <a:ea typeface="Arial" panose="020B0604020202020204" pitchFamily="34" charset="0"/>
                <a:cs typeface="Times New Roman" panose="02020603050405020304" pitchFamily="18" charset="0"/>
              </a:rPr>
              <a:t>Fill your soda bottle with organic layers by alternating between brown and green material. Keep your mix light and fluffy and do not pack it down.</a:t>
            </a:r>
          </a:p>
          <a:p>
            <a:pPr marR="0" lvl="2">
              <a:spcBef>
                <a:spcPts val="0"/>
              </a:spcBef>
              <a:spcAft>
                <a:spcPts val="1000"/>
              </a:spcAft>
            </a:pPr>
            <a:endParaRPr lang="en-US" sz="1800" dirty="0">
              <a:effectLst/>
              <a:ea typeface="Arial" panose="020B0604020202020204" pitchFamily="34" charset="0"/>
              <a:cs typeface="Times New Roman" panose="02020603050405020304" pitchFamily="18" charset="0"/>
            </a:endParaRPr>
          </a:p>
          <a:p>
            <a:pPr marR="0" lvl="2">
              <a:spcBef>
                <a:spcPts val="0"/>
              </a:spcBef>
              <a:spcAft>
                <a:spcPts val="1000"/>
              </a:spcAft>
            </a:pPr>
            <a:r>
              <a:rPr lang="en-US" sz="1800" dirty="0">
                <a:solidFill>
                  <a:schemeClr val="accent6">
                    <a:lumMod val="75000"/>
                  </a:schemeClr>
                </a:solidFill>
                <a:effectLst/>
                <a:ea typeface="Arial" panose="020B0604020202020204" pitchFamily="34" charset="0"/>
                <a:cs typeface="Times New Roman" panose="02020603050405020304" pitchFamily="18" charset="0"/>
              </a:rPr>
              <a:t>Step 8: </a:t>
            </a:r>
            <a:r>
              <a:rPr lang="en-US" sz="1800" dirty="0">
                <a:effectLst/>
                <a:ea typeface="Arial" panose="020B0604020202020204" pitchFamily="34" charset="0"/>
                <a:cs typeface="Times New Roman" panose="02020603050405020304" pitchFamily="18" charset="0"/>
              </a:rPr>
              <a:t>Once your soda bottle is full of organic material, use a fine spray bottle and dampen the materials in your soda bottle with water.</a:t>
            </a:r>
          </a:p>
        </p:txBody>
      </p:sp>
      <p:sp>
        <p:nvSpPr>
          <p:cNvPr id="7" name="TextBox 6">
            <a:extLst>
              <a:ext uri="{FF2B5EF4-FFF2-40B4-BE49-F238E27FC236}">
                <a16:creationId xmlns:a16="http://schemas.microsoft.com/office/drawing/2014/main" id="{F39F089A-391A-ABE2-A2A1-CAB3621B5658}"/>
              </a:ext>
            </a:extLst>
          </p:cNvPr>
          <p:cNvSpPr txBox="1"/>
          <p:nvPr/>
        </p:nvSpPr>
        <p:spPr>
          <a:xfrm>
            <a:off x="6693974" y="1402810"/>
            <a:ext cx="5181194" cy="5206554"/>
          </a:xfrm>
          <a:prstGeom prst="rect">
            <a:avLst/>
          </a:prstGeom>
          <a:noFill/>
        </p:spPr>
        <p:txBody>
          <a:bodyPr wrap="square" rtlCol="0">
            <a:spAutoFit/>
          </a:bodyPr>
          <a:lstStyle/>
          <a:p>
            <a:endParaRPr lang="en-US" b="1" dirty="0"/>
          </a:p>
          <a:p>
            <a:pPr marR="0" lvl="2">
              <a:spcBef>
                <a:spcPts val="0"/>
              </a:spcBef>
              <a:spcAft>
                <a:spcPts val="0"/>
              </a:spcAft>
            </a:pPr>
            <a:r>
              <a:rPr lang="en-US" sz="1800" dirty="0">
                <a:solidFill>
                  <a:schemeClr val="accent6">
                    <a:lumMod val="75000"/>
                  </a:schemeClr>
                </a:solidFill>
                <a:effectLst/>
                <a:ea typeface="Arial" panose="020B0604020202020204" pitchFamily="34" charset="0"/>
                <a:cs typeface="Times New Roman" panose="02020603050405020304" pitchFamily="18" charset="0"/>
              </a:rPr>
              <a:t>Step 9: </a:t>
            </a:r>
            <a:r>
              <a:rPr lang="en-US" sz="1800" dirty="0">
                <a:effectLst/>
                <a:ea typeface="Arial" panose="020B0604020202020204" pitchFamily="34" charset="0"/>
                <a:cs typeface="Times New Roman" panose="02020603050405020304" pitchFamily="18" charset="0"/>
              </a:rPr>
              <a:t>Now your bottle is ready! Tape the top of the bottle closed to keep the moisture in.</a:t>
            </a:r>
          </a:p>
          <a:p>
            <a:pPr marR="0" lvl="2">
              <a:spcBef>
                <a:spcPts val="0"/>
              </a:spcBef>
              <a:spcAft>
                <a:spcPts val="0"/>
              </a:spcAft>
            </a:pPr>
            <a:endParaRPr lang="en-US" sz="1800" dirty="0">
              <a:effectLst/>
              <a:ea typeface="Arial" panose="020B0604020202020204" pitchFamily="34" charset="0"/>
              <a:cs typeface="Times New Roman" panose="02020603050405020304" pitchFamily="18" charset="0"/>
            </a:endParaRPr>
          </a:p>
          <a:p>
            <a:pPr marR="0" lvl="2">
              <a:spcBef>
                <a:spcPts val="0"/>
              </a:spcBef>
              <a:spcAft>
                <a:spcPts val="0"/>
              </a:spcAft>
            </a:pPr>
            <a:r>
              <a:rPr lang="en-US" dirty="0">
                <a:solidFill>
                  <a:schemeClr val="accent6">
                    <a:lumMod val="75000"/>
                  </a:schemeClr>
                </a:solidFill>
                <a:ea typeface="Arial" panose="020B0604020202020204" pitchFamily="34" charset="0"/>
                <a:cs typeface="Times New Roman" panose="02020603050405020304" pitchFamily="18" charset="0"/>
              </a:rPr>
              <a:t>Step 10: </a:t>
            </a:r>
            <a:r>
              <a:rPr lang="en-US" sz="1800" dirty="0">
                <a:effectLst/>
                <a:ea typeface="Arial" panose="020B0604020202020204" pitchFamily="34" charset="0"/>
                <a:cs typeface="Times New Roman" panose="02020603050405020304" pitchFamily="18" charset="0"/>
              </a:rPr>
              <a:t>Place the bottle on top of the plastic lid or paper plate in case any of the moisture leaks out of the holes previously created by the pushpin.</a:t>
            </a:r>
          </a:p>
          <a:p>
            <a:pPr marR="0" lvl="2">
              <a:spcBef>
                <a:spcPts val="0"/>
              </a:spcBef>
              <a:spcAft>
                <a:spcPts val="0"/>
              </a:spcAft>
            </a:pPr>
            <a:endParaRPr lang="en-US" sz="1800" dirty="0">
              <a:effectLst/>
              <a:ea typeface="Arial" panose="020B0604020202020204" pitchFamily="34" charset="0"/>
              <a:cs typeface="Times New Roman" panose="02020603050405020304" pitchFamily="18" charset="0"/>
            </a:endParaRPr>
          </a:p>
          <a:p>
            <a:pPr marR="0" lvl="2">
              <a:spcBef>
                <a:spcPts val="0"/>
              </a:spcBef>
              <a:spcAft>
                <a:spcPts val="0"/>
              </a:spcAft>
            </a:pPr>
            <a:r>
              <a:rPr lang="en-US" sz="1800" dirty="0">
                <a:solidFill>
                  <a:schemeClr val="accent6">
                    <a:lumMod val="75000"/>
                  </a:schemeClr>
                </a:solidFill>
                <a:effectLst/>
                <a:ea typeface="Arial" panose="020B0604020202020204" pitchFamily="34" charset="0"/>
                <a:cs typeface="Times New Roman" panose="02020603050405020304" pitchFamily="18" charset="0"/>
              </a:rPr>
              <a:t>Step 11: </a:t>
            </a:r>
            <a:r>
              <a:rPr lang="en-US" sz="1800" dirty="0">
                <a:effectLst/>
                <a:ea typeface="Arial" panose="020B0604020202020204" pitchFamily="34" charset="0"/>
                <a:cs typeface="Times New Roman" panose="02020603050405020304" pitchFamily="18" charset="0"/>
              </a:rPr>
              <a:t>Use the marker to draw a line on the side on the bottle at the top of your organic material so you can see how much the volume changes over time.</a:t>
            </a:r>
          </a:p>
          <a:p>
            <a:pPr marR="0" lvl="2">
              <a:spcBef>
                <a:spcPts val="0"/>
              </a:spcBef>
              <a:spcAft>
                <a:spcPts val="1000"/>
              </a:spcAft>
            </a:pPr>
            <a:endParaRPr lang="en-US" sz="1800" dirty="0">
              <a:effectLst/>
              <a:ea typeface="Arial" panose="020B0604020202020204" pitchFamily="34" charset="0"/>
              <a:cs typeface="Times New Roman" panose="02020603050405020304" pitchFamily="18" charset="0"/>
            </a:endParaRPr>
          </a:p>
          <a:p>
            <a:pPr marR="0" lvl="2">
              <a:spcBef>
                <a:spcPts val="0"/>
              </a:spcBef>
              <a:spcAft>
                <a:spcPts val="1000"/>
              </a:spcAft>
            </a:pPr>
            <a:r>
              <a:rPr lang="en-US" sz="1800" dirty="0">
                <a:solidFill>
                  <a:schemeClr val="accent6">
                    <a:lumMod val="75000"/>
                  </a:schemeClr>
                </a:solidFill>
                <a:effectLst/>
                <a:ea typeface="Arial" panose="020B0604020202020204" pitchFamily="34" charset="0"/>
                <a:cs typeface="Times New Roman" panose="02020603050405020304" pitchFamily="18" charset="0"/>
              </a:rPr>
              <a:t>Step 12: </a:t>
            </a:r>
            <a:r>
              <a:rPr lang="en-US" sz="1800" dirty="0">
                <a:effectLst/>
                <a:ea typeface="Arial" panose="020B0604020202020204" pitchFamily="34" charset="0"/>
                <a:cs typeface="Times New Roman" panose="02020603050405020304" pitchFamily="18" charset="0"/>
              </a:rPr>
              <a:t>Place your Soda </a:t>
            </a:r>
            <a:r>
              <a:rPr lang="en-US" dirty="0">
                <a:ea typeface="Arial" panose="020B0604020202020204" pitchFamily="34" charset="0"/>
                <a:cs typeface="Times New Roman" panose="02020603050405020304" pitchFamily="18" charset="0"/>
              </a:rPr>
              <a:t>B</a:t>
            </a:r>
            <a:r>
              <a:rPr lang="en-US" sz="1800" dirty="0">
                <a:effectLst/>
                <a:ea typeface="Arial" panose="020B0604020202020204" pitchFamily="34" charset="0"/>
                <a:cs typeface="Times New Roman" panose="02020603050405020304" pitchFamily="18" charset="0"/>
              </a:rPr>
              <a:t>ottle </a:t>
            </a:r>
            <a:r>
              <a:rPr lang="en-US" dirty="0">
                <a:ea typeface="Arial" panose="020B0604020202020204" pitchFamily="34" charset="0"/>
                <a:cs typeface="Times New Roman" panose="02020603050405020304" pitchFamily="18" charset="0"/>
              </a:rPr>
              <a:t>C</a:t>
            </a:r>
            <a:r>
              <a:rPr lang="en-US" sz="1800" dirty="0">
                <a:effectLst/>
                <a:ea typeface="Arial" panose="020B0604020202020204" pitchFamily="34" charset="0"/>
                <a:cs typeface="Times New Roman" panose="02020603050405020304" pitchFamily="18" charset="0"/>
              </a:rPr>
              <a:t>omposter in a warm sunny place and observe.</a:t>
            </a:r>
          </a:p>
        </p:txBody>
      </p:sp>
      <p:pic>
        <p:nvPicPr>
          <p:cNvPr id="8" name="Picture 7">
            <a:extLst>
              <a:ext uri="{FF2B5EF4-FFF2-40B4-BE49-F238E27FC236}">
                <a16:creationId xmlns:a16="http://schemas.microsoft.com/office/drawing/2014/main" id="{93CD563B-2756-9EF8-D368-670B3825C030}"/>
              </a:ext>
            </a:extLst>
          </p:cNvPr>
          <p:cNvPicPr>
            <a:picLocks noChangeAspect="1"/>
          </p:cNvPicPr>
          <p:nvPr/>
        </p:nvPicPr>
        <p:blipFill>
          <a:blip r:embed="rId5"/>
          <a:stretch>
            <a:fillRect/>
          </a:stretch>
        </p:blipFill>
        <p:spPr>
          <a:xfrm>
            <a:off x="4572000" y="2120124"/>
            <a:ext cx="2781688" cy="347711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48575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E246D60C-FB14-893C-298C-930CE8A30D38}"/>
              </a:ext>
            </a:extLst>
          </p:cNvPr>
          <p:cNvSpPr/>
          <p:nvPr/>
        </p:nvSpPr>
        <p:spPr>
          <a:xfrm>
            <a:off x="8141369" y="2733739"/>
            <a:ext cx="3212431" cy="3043988"/>
          </a:xfrm>
          <a:prstGeom prst="ellipse">
            <a:avLst/>
          </a:prstGeom>
          <a:solidFill>
            <a:schemeClr val="accent6">
              <a:lumMod val="20000"/>
              <a:lumOff val="80000"/>
            </a:schemeClr>
          </a:solidFill>
          <a:ln>
            <a:solidFill>
              <a:srgbClr val="BF66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5392DC8-13E6-1853-9845-0581F933742C}"/>
              </a:ext>
            </a:extLst>
          </p:cNvPr>
          <p:cNvSpPr/>
          <p:nvPr/>
        </p:nvSpPr>
        <p:spPr>
          <a:xfrm>
            <a:off x="4396540" y="2733739"/>
            <a:ext cx="3212431" cy="3043988"/>
          </a:xfrm>
          <a:prstGeom prst="ellipse">
            <a:avLst/>
          </a:prstGeom>
          <a:solidFill>
            <a:schemeClr val="accent6">
              <a:lumMod val="20000"/>
              <a:lumOff val="80000"/>
            </a:schemeClr>
          </a:solidFill>
          <a:ln>
            <a:solidFill>
              <a:srgbClr val="BF66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D69D27A8-E283-4F18-A421-26EC19A4BC93}"/>
              </a:ext>
            </a:extLst>
          </p:cNvPr>
          <p:cNvSpPr/>
          <p:nvPr/>
        </p:nvSpPr>
        <p:spPr>
          <a:xfrm>
            <a:off x="651711" y="2733739"/>
            <a:ext cx="3212431" cy="3043988"/>
          </a:xfrm>
          <a:prstGeom prst="ellipse">
            <a:avLst/>
          </a:prstGeom>
          <a:solidFill>
            <a:schemeClr val="accent6">
              <a:lumMod val="20000"/>
              <a:lumOff val="80000"/>
            </a:schemeClr>
          </a:solidFill>
          <a:ln>
            <a:solidFill>
              <a:srgbClr val="BF66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Potential Issues</a:t>
            </a:r>
          </a:p>
        </p:txBody>
      </p:sp>
      <p:cxnSp>
        <p:nvCxnSpPr>
          <p:cNvPr id="3" name="Straight Connector 2">
            <a:extLst>
              <a:ext uri="{FF2B5EF4-FFF2-40B4-BE49-F238E27FC236}">
                <a16:creationId xmlns:a16="http://schemas.microsoft.com/office/drawing/2014/main" id="{B0627485-8A49-AB3E-C392-8530C8511B43}"/>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4DE29684-2C7F-A1CE-946C-EEA5A30927B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5" name="TextBox 4">
            <a:extLst>
              <a:ext uri="{FF2B5EF4-FFF2-40B4-BE49-F238E27FC236}">
                <a16:creationId xmlns:a16="http://schemas.microsoft.com/office/drawing/2014/main" id="{794C2983-06E7-D885-737F-B5F0E06CF34C}"/>
              </a:ext>
            </a:extLst>
          </p:cNvPr>
          <p:cNvSpPr txBox="1"/>
          <p:nvPr/>
        </p:nvSpPr>
        <p:spPr>
          <a:xfrm>
            <a:off x="902174" y="1690688"/>
            <a:ext cx="8301983" cy="830997"/>
          </a:xfrm>
          <a:prstGeom prst="rect">
            <a:avLst/>
          </a:prstGeom>
          <a:noFill/>
        </p:spPr>
        <p:txBody>
          <a:bodyPr wrap="square" rtlCol="0">
            <a:spAutoFit/>
          </a:bodyPr>
          <a:lstStyle/>
          <a:p>
            <a:r>
              <a:rPr lang="en-US" sz="2400" dirty="0"/>
              <a:t>Home composting is easy, but there are a few common issues that first-time composters run into</a:t>
            </a:r>
            <a:r>
              <a:rPr lang="en-US" dirty="0"/>
              <a:t>:</a:t>
            </a:r>
          </a:p>
        </p:txBody>
      </p:sp>
      <p:sp>
        <p:nvSpPr>
          <p:cNvPr id="7" name="TextBox 6">
            <a:extLst>
              <a:ext uri="{FF2B5EF4-FFF2-40B4-BE49-F238E27FC236}">
                <a16:creationId xmlns:a16="http://schemas.microsoft.com/office/drawing/2014/main" id="{BDBF2E80-E9ED-472C-EF10-565C0112E5AA}"/>
              </a:ext>
            </a:extLst>
          </p:cNvPr>
          <p:cNvSpPr txBox="1"/>
          <p:nvPr/>
        </p:nvSpPr>
        <p:spPr>
          <a:xfrm>
            <a:off x="1101795" y="3135987"/>
            <a:ext cx="2312262" cy="2031325"/>
          </a:xfrm>
          <a:prstGeom prst="rect">
            <a:avLst/>
          </a:prstGeom>
          <a:noFill/>
        </p:spPr>
        <p:txBody>
          <a:bodyPr wrap="square" rtlCol="0">
            <a:spAutoFit/>
          </a:bodyPr>
          <a:lstStyle/>
          <a:p>
            <a:pPr algn="ctr"/>
            <a:r>
              <a:rPr lang="en-US" b="1" dirty="0"/>
              <a:t>Strange Smell</a:t>
            </a:r>
          </a:p>
          <a:p>
            <a:pPr algn="ctr"/>
            <a:endParaRPr lang="en-US" dirty="0"/>
          </a:p>
          <a:p>
            <a:pPr algn="ctr"/>
            <a:r>
              <a:rPr lang="en-US" dirty="0"/>
              <a:t>Gently mix or turn the compost pile and add some additional brown organic material (carbon).</a:t>
            </a:r>
          </a:p>
        </p:txBody>
      </p:sp>
      <p:sp>
        <p:nvSpPr>
          <p:cNvPr id="8" name="TextBox 7">
            <a:extLst>
              <a:ext uri="{FF2B5EF4-FFF2-40B4-BE49-F238E27FC236}">
                <a16:creationId xmlns:a16="http://schemas.microsoft.com/office/drawing/2014/main" id="{75282510-00DF-F9E6-03A8-F64191F0D9B2}"/>
              </a:ext>
            </a:extLst>
          </p:cNvPr>
          <p:cNvSpPr txBox="1"/>
          <p:nvPr/>
        </p:nvSpPr>
        <p:spPr>
          <a:xfrm>
            <a:off x="4721642" y="3101571"/>
            <a:ext cx="2562225" cy="2308324"/>
          </a:xfrm>
          <a:prstGeom prst="rect">
            <a:avLst/>
          </a:prstGeom>
          <a:noFill/>
        </p:spPr>
        <p:txBody>
          <a:bodyPr wrap="square" rtlCol="0">
            <a:spAutoFit/>
          </a:bodyPr>
          <a:lstStyle/>
          <a:p>
            <a:pPr algn="ctr"/>
            <a:r>
              <a:rPr lang="en-US" b="1" dirty="0"/>
              <a:t>Too Dry</a:t>
            </a:r>
          </a:p>
          <a:p>
            <a:pPr algn="ctr"/>
            <a:endParaRPr lang="en-US" dirty="0"/>
          </a:p>
          <a:p>
            <a:pPr algn="ctr"/>
            <a:r>
              <a:rPr lang="en-US" dirty="0"/>
              <a:t>Spray some additional water, add in green organic material (nitrogen), and mix the compost by gently shaking it.</a:t>
            </a:r>
          </a:p>
        </p:txBody>
      </p:sp>
      <p:sp>
        <p:nvSpPr>
          <p:cNvPr id="9" name="TextBox 8">
            <a:extLst>
              <a:ext uri="{FF2B5EF4-FFF2-40B4-BE49-F238E27FC236}">
                <a16:creationId xmlns:a16="http://schemas.microsoft.com/office/drawing/2014/main" id="{9D669B6E-8783-C3E4-E8C6-56EEB818905C}"/>
              </a:ext>
            </a:extLst>
          </p:cNvPr>
          <p:cNvSpPr txBox="1"/>
          <p:nvPr/>
        </p:nvSpPr>
        <p:spPr>
          <a:xfrm>
            <a:off x="8510337" y="3101571"/>
            <a:ext cx="2474494" cy="2308324"/>
          </a:xfrm>
          <a:prstGeom prst="rect">
            <a:avLst/>
          </a:prstGeom>
          <a:noFill/>
        </p:spPr>
        <p:txBody>
          <a:bodyPr wrap="square" rtlCol="0">
            <a:spAutoFit/>
          </a:bodyPr>
          <a:lstStyle/>
          <a:p>
            <a:pPr algn="ctr"/>
            <a:r>
              <a:rPr lang="en-US" b="1" dirty="0"/>
              <a:t>Fruit Flies</a:t>
            </a:r>
          </a:p>
          <a:p>
            <a:pPr algn="ctr"/>
            <a:endParaRPr lang="en-US" dirty="0"/>
          </a:p>
          <a:p>
            <a:pPr algn="ctr"/>
            <a:r>
              <a:rPr lang="en-US" dirty="0"/>
              <a:t>Cover food scraps with brown organic material (carbon) like shredded paper, carboard or twigs to absorb excess liquid.</a:t>
            </a:r>
          </a:p>
        </p:txBody>
      </p:sp>
    </p:spTree>
    <p:extLst>
      <p:ext uri="{BB962C8B-B14F-4D97-AF65-F5344CB8AC3E}">
        <p14:creationId xmlns:p14="http://schemas.microsoft.com/office/powerpoint/2010/main" val="3420032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What Do You Think?</a:t>
            </a:r>
          </a:p>
        </p:txBody>
      </p:sp>
      <p:cxnSp>
        <p:nvCxnSpPr>
          <p:cNvPr id="3" name="Straight Connector 2">
            <a:extLst>
              <a:ext uri="{FF2B5EF4-FFF2-40B4-BE49-F238E27FC236}">
                <a16:creationId xmlns:a16="http://schemas.microsoft.com/office/drawing/2014/main" id="{D88AA604-7643-E77D-1E92-72284A17364B}"/>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41C1CDCE-F48B-1F24-6670-137C1C0AAB0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pic>
        <p:nvPicPr>
          <p:cNvPr id="5" name="Picture 4" descr="A logo of a plant&#10;&#10;Description automatically generated with medium confidence">
            <a:extLst>
              <a:ext uri="{FF2B5EF4-FFF2-40B4-BE49-F238E27FC236}">
                <a16:creationId xmlns:a16="http://schemas.microsoft.com/office/drawing/2014/main" id="{918EC0C9-AC9F-A72D-EFCF-4F101811621E}"/>
              </a:ext>
            </a:extLst>
          </p:cNvPr>
          <p:cNvPicPr>
            <a:picLocks noChangeAspect="1"/>
          </p:cNvPicPr>
          <p:nvPr/>
        </p:nvPicPr>
        <p:blipFill>
          <a:blip r:embed="rId5" cstate="screen">
            <a:alphaModFix amt="28000"/>
            <a:extLst>
              <a:ext uri="{28A0092B-C50C-407E-A947-70E740481C1C}">
                <a14:useLocalDpi xmlns:a14="http://schemas.microsoft.com/office/drawing/2010/main"/>
              </a:ext>
            </a:extLst>
          </a:blip>
          <a:stretch>
            <a:fillRect/>
          </a:stretch>
        </p:blipFill>
        <p:spPr>
          <a:xfrm>
            <a:off x="3998898" y="1467936"/>
            <a:ext cx="4002331" cy="4002331"/>
          </a:xfrm>
          <a:prstGeom prst="rect">
            <a:avLst/>
          </a:prstGeom>
        </p:spPr>
      </p:pic>
      <p:sp>
        <p:nvSpPr>
          <p:cNvPr id="6" name="TextBox 5">
            <a:extLst>
              <a:ext uri="{FF2B5EF4-FFF2-40B4-BE49-F238E27FC236}">
                <a16:creationId xmlns:a16="http://schemas.microsoft.com/office/drawing/2014/main" id="{43AE1EE0-FDED-9691-04FE-C1A013B43A66}"/>
              </a:ext>
            </a:extLst>
          </p:cNvPr>
          <p:cNvSpPr txBox="1"/>
          <p:nvPr/>
        </p:nvSpPr>
        <p:spPr>
          <a:xfrm>
            <a:off x="1239253" y="2233989"/>
            <a:ext cx="3012308" cy="923330"/>
          </a:xfrm>
          <a:prstGeom prst="rect">
            <a:avLst/>
          </a:prstGeom>
          <a:noFill/>
        </p:spPr>
        <p:txBody>
          <a:bodyPr wrap="square" rtlCol="0">
            <a:spAutoFit/>
          </a:bodyPr>
          <a:lstStyle/>
          <a:p>
            <a:r>
              <a:rPr lang="en-US" dirty="0"/>
              <a:t>How long do you think it will take for the materials to start decomposing?</a:t>
            </a:r>
          </a:p>
        </p:txBody>
      </p:sp>
      <p:sp>
        <p:nvSpPr>
          <p:cNvPr id="7" name="TextBox 6">
            <a:extLst>
              <a:ext uri="{FF2B5EF4-FFF2-40B4-BE49-F238E27FC236}">
                <a16:creationId xmlns:a16="http://schemas.microsoft.com/office/drawing/2014/main" id="{D534079F-8ADA-7DF8-ACCF-325313CD7352}"/>
              </a:ext>
            </a:extLst>
          </p:cNvPr>
          <p:cNvSpPr txBox="1"/>
          <p:nvPr/>
        </p:nvSpPr>
        <p:spPr>
          <a:xfrm>
            <a:off x="1704474" y="4309255"/>
            <a:ext cx="3012308" cy="923330"/>
          </a:xfrm>
          <a:prstGeom prst="rect">
            <a:avLst/>
          </a:prstGeom>
          <a:noFill/>
        </p:spPr>
        <p:txBody>
          <a:bodyPr wrap="square" rtlCol="0">
            <a:spAutoFit/>
          </a:bodyPr>
          <a:lstStyle/>
          <a:p>
            <a:r>
              <a:rPr lang="en-US" dirty="0"/>
              <a:t>Do you think the volume of the compost will increase or decrease with time?</a:t>
            </a:r>
          </a:p>
        </p:txBody>
      </p:sp>
      <p:sp>
        <p:nvSpPr>
          <p:cNvPr id="8" name="TextBox 7">
            <a:extLst>
              <a:ext uri="{FF2B5EF4-FFF2-40B4-BE49-F238E27FC236}">
                <a16:creationId xmlns:a16="http://schemas.microsoft.com/office/drawing/2014/main" id="{32799C9F-8FBE-2330-E129-18A2F7CFEBD7}"/>
              </a:ext>
            </a:extLst>
          </p:cNvPr>
          <p:cNvSpPr txBox="1"/>
          <p:nvPr/>
        </p:nvSpPr>
        <p:spPr>
          <a:xfrm>
            <a:off x="4493909" y="5738190"/>
            <a:ext cx="3012308" cy="646331"/>
          </a:xfrm>
          <a:prstGeom prst="rect">
            <a:avLst/>
          </a:prstGeom>
          <a:noFill/>
        </p:spPr>
        <p:txBody>
          <a:bodyPr wrap="square" rtlCol="0">
            <a:spAutoFit/>
          </a:bodyPr>
          <a:lstStyle/>
          <a:p>
            <a:pPr algn="ctr"/>
            <a:r>
              <a:rPr lang="en-US" dirty="0"/>
              <a:t>Which items do you think will decompose first?</a:t>
            </a:r>
          </a:p>
        </p:txBody>
      </p:sp>
      <p:sp>
        <p:nvSpPr>
          <p:cNvPr id="9" name="TextBox 8">
            <a:extLst>
              <a:ext uri="{FF2B5EF4-FFF2-40B4-BE49-F238E27FC236}">
                <a16:creationId xmlns:a16="http://schemas.microsoft.com/office/drawing/2014/main" id="{89866804-84F5-6C9A-C9E7-4963A788F8B4}"/>
              </a:ext>
            </a:extLst>
          </p:cNvPr>
          <p:cNvSpPr txBox="1"/>
          <p:nvPr/>
        </p:nvSpPr>
        <p:spPr>
          <a:xfrm>
            <a:off x="7188955" y="4323236"/>
            <a:ext cx="2594005" cy="646331"/>
          </a:xfrm>
          <a:prstGeom prst="rect">
            <a:avLst/>
          </a:prstGeom>
          <a:noFill/>
        </p:spPr>
        <p:txBody>
          <a:bodyPr wrap="square" rtlCol="0">
            <a:spAutoFit/>
          </a:bodyPr>
          <a:lstStyle/>
          <a:p>
            <a:pPr algn="r"/>
            <a:r>
              <a:rPr lang="en-US" dirty="0"/>
              <a:t>Are there any materials that won’t decompose?</a:t>
            </a:r>
          </a:p>
        </p:txBody>
      </p:sp>
      <p:sp>
        <p:nvSpPr>
          <p:cNvPr id="10" name="TextBox 9">
            <a:extLst>
              <a:ext uri="{FF2B5EF4-FFF2-40B4-BE49-F238E27FC236}">
                <a16:creationId xmlns:a16="http://schemas.microsoft.com/office/drawing/2014/main" id="{7021FC45-9FAB-2199-4E85-DEC4C76CF080}"/>
              </a:ext>
            </a:extLst>
          </p:cNvPr>
          <p:cNvSpPr txBox="1"/>
          <p:nvPr/>
        </p:nvSpPr>
        <p:spPr>
          <a:xfrm>
            <a:off x="7188955" y="2233989"/>
            <a:ext cx="3168948" cy="646331"/>
          </a:xfrm>
          <a:prstGeom prst="rect">
            <a:avLst/>
          </a:prstGeom>
          <a:noFill/>
        </p:spPr>
        <p:txBody>
          <a:bodyPr wrap="square" rtlCol="0">
            <a:spAutoFit/>
          </a:bodyPr>
          <a:lstStyle/>
          <a:p>
            <a:pPr algn="r"/>
            <a:r>
              <a:rPr lang="en-US" dirty="0"/>
              <a:t>How do you think water plays a role in decomposition?</a:t>
            </a:r>
          </a:p>
        </p:txBody>
      </p:sp>
    </p:spTree>
    <p:extLst>
      <p:ext uri="{BB962C8B-B14F-4D97-AF65-F5344CB8AC3E}">
        <p14:creationId xmlns:p14="http://schemas.microsoft.com/office/powerpoint/2010/main" val="10690491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Student Activity Handout</a:t>
            </a:r>
          </a:p>
        </p:txBody>
      </p:sp>
      <p:cxnSp>
        <p:nvCxnSpPr>
          <p:cNvPr id="3" name="Straight Connector 2">
            <a:extLst>
              <a:ext uri="{FF2B5EF4-FFF2-40B4-BE49-F238E27FC236}">
                <a16:creationId xmlns:a16="http://schemas.microsoft.com/office/drawing/2014/main" id="{2F8C4579-53A1-608A-83B9-CA75E37FEDAA}"/>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DEBA7F14-F1E0-881A-BC74-975972144B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5" name="TextBox 4">
            <a:extLst>
              <a:ext uri="{FF2B5EF4-FFF2-40B4-BE49-F238E27FC236}">
                <a16:creationId xmlns:a16="http://schemas.microsoft.com/office/drawing/2014/main" id="{3FB034CF-7092-951B-BCEF-AAE4C7AE4D9B}"/>
              </a:ext>
            </a:extLst>
          </p:cNvPr>
          <p:cNvSpPr txBox="1"/>
          <p:nvPr/>
        </p:nvSpPr>
        <p:spPr>
          <a:xfrm>
            <a:off x="838200" y="1813973"/>
            <a:ext cx="7403432" cy="4832092"/>
          </a:xfrm>
          <a:prstGeom prst="rect">
            <a:avLst/>
          </a:prstGeom>
          <a:noFill/>
        </p:spPr>
        <p:txBody>
          <a:bodyPr wrap="square" rtlCol="0">
            <a:spAutoFit/>
          </a:bodyPr>
          <a:lstStyle/>
          <a:p>
            <a:r>
              <a:rPr lang="en-US" sz="2400" dirty="0"/>
              <a:t>Composting is a long process, make sure to record your observations at home!</a:t>
            </a:r>
          </a:p>
          <a:p>
            <a:endParaRPr lang="en-US" sz="2400" i="1" dirty="0"/>
          </a:p>
          <a:p>
            <a:endParaRPr lang="en-US" sz="2400" i="1" dirty="0"/>
          </a:p>
          <a:p>
            <a:endParaRPr lang="en-US" sz="2400" i="1" dirty="0"/>
          </a:p>
          <a:p>
            <a:endParaRPr lang="en-US" sz="2400" i="1" dirty="0"/>
          </a:p>
          <a:p>
            <a:endParaRPr lang="en-US" sz="2400" i="1" dirty="0"/>
          </a:p>
          <a:p>
            <a:endParaRPr lang="en-US" sz="2400" i="1" dirty="0"/>
          </a:p>
          <a:p>
            <a:endParaRPr lang="en-US" sz="2400" i="1" dirty="0"/>
          </a:p>
          <a:p>
            <a:endParaRPr lang="en-US" sz="2400" i="1" dirty="0"/>
          </a:p>
          <a:p>
            <a:endParaRPr lang="en-US" sz="2400" i="1" dirty="0"/>
          </a:p>
          <a:p>
            <a:endParaRPr lang="en-US" sz="2400" i="1" dirty="0"/>
          </a:p>
          <a:p>
            <a:r>
              <a:rPr lang="en-US" sz="2000" i="1" dirty="0"/>
              <a:t>*Be sure to share the responsibility with your partner or team</a:t>
            </a:r>
          </a:p>
        </p:txBody>
      </p:sp>
      <p:pic>
        <p:nvPicPr>
          <p:cNvPr id="7" name="Picture 6">
            <a:extLst>
              <a:ext uri="{FF2B5EF4-FFF2-40B4-BE49-F238E27FC236}">
                <a16:creationId xmlns:a16="http://schemas.microsoft.com/office/drawing/2014/main" id="{A8657EBC-E1CF-8F73-82BF-C105BE195093}"/>
              </a:ext>
            </a:extLst>
          </p:cNvPr>
          <p:cNvPicPr>
            <a:picLocks noChangeAspect="1"/>
          </p:cNvPicPr>
          <p:nvPr/>
        </p:nvPicPr>
        <p:blipFill>
          <a:blip r:embed="rId5"/>
          <a:stretch>
            <a:fillRect/>
          </a:stretch>
        </p:blipFill>
        <p:spPr>
          <a:xfrm>
            <a:off x="8241632" y="2771116"/>
            <a:ext cx="3815136" cy="3721759"/>
          </a:xfrm>
          <a:prstGeom prst="rect">
            <a:avLst/>
          </a:prstGeom>
        </p:spPr>
      </p:pic>
      <p:sp>
        <p:nvSpPr>
          <p:cNvPr id="10" name="Rectangle: Rounded Corners 9">
            <a:extLst>
              <a:ext uri="{FF2B5EF4-FFF2-40B4-BE49-F238E27FC236}">
                <a16:creationId xmlns:a16="http://schemas.microsoft.com/office/drawing/2014/main" id="{502A6ECF-4340-B6CA-4AD5-9250D394ECCD}"/>
              </a:ext>
            </a:extLst>
          </p:cNvPr>
          <p:cNvSpPr/>
          <p:nvPr/>
        </p:nvSpPr>
        <p:spPr>
          <a:xfrm>
            <a:off x="1675055" y="3059874"/>
            <a:ext cx="2298032" cy="745958"/>
          </a:xfrm>
          <a:prstGeom prst="roundRect">
            <a:avLst/>
          </a:prstGeom>
          <a:solidFill>
            <a:srgbClr val="92AF2B"/>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984F88C8-7F25-10B0-4FA8-F21FD8E48FD0}"/>
              </a:ext>
            </a:extLst>
          </p:cNvPr>
          <p:cNvSpPr/>
          <p:nvPr/>
        </p:nvSpPr>
        <p:spPr>
          <a:xfrm>
            <a:off x="4731637" y="3060359"/>
            <a:ext cx="2298032" cy="745958"/>
          </a:xfrm>
          <a:prstGeom prst="roundRect">
            <a:avLst/>
          </a:prstGeom>
          <a:solidFill>
            <a:srgbClr val="92AF2B"/>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8EAE424F-E9A6-AE78-4930-D57796550FC8}"/>
              </a:ext>
            </a:extLst>
          </p:cNvPr>
          <p:cNvSpPr/>
          <p:nvPr/>
        </p:nvSpPr>
        <p:spPr>
          <a:xfrm>
            <a:off x="1678444" y="4400217"/>
            <a:ext cx="2298032" cy="745958"/>
          </a:xfrm>
          <a:prstGeom prst="roundRect">
            <a:avLst/>
          </a:prstGeom>
          <a:solidFill>
            <a:srgbClr val="92AF2B"/>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F708A4C-7168-9A71-4A75-9A2658EC1C67}"/>
              </a:ext>
            </a:extLst>
          </p:cNvPr>
          <p:cNvSpPr/>
          <p:nvPr/>
        </p:nvSpPr>
        <p:spPr>
          <a:xfrm>
            <a:off x="4731633" y="4400217"/>
            <a:ext cx="2298032" cy="745958"/>
          </a:xfrm>
          <a:prstGeom prst="roundRect">
            <a:avLst/>
          </a:prstGeom>
          <a:solidFill>
            <a:srgbClr val="92AF2B"/>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92AF2B"/>
              </a:solidFill>
            </a:endParaRPr>
          </a:p>
        </p:txBody>
      </p:sp>
      <p:sp>
        <p:nvSpPr>
          <p:cNvPr id="14" name="TextBox 13">
            <a:extLst>
              <a:ext uri="{FF2B5EF4-FFF2-40B4-BE49-F238E27FC236}">
                <a16:creationId xmlns:a16="http://schemas.microsoft.com/office/drawing/2014/main" id="{63D755B2-8DDE-3A76-1CFC-3819BCFA70E0}"/>
              </a:ext>
            </a:extLst>
          </p:cNvPr>
          <p:cNvSpPr txBox="1"/>
          <p:nvPr/>
        </p:nvSpPr>
        <p:spPr>
          <a:xfrm>
            <a:off x="1675053" y="3099343"/>
            <a:ext cx="2298031" cy="646331"/>
          </a:xfrm>
          <a:prstGeom prst="rect">
            <a:avLst/>
          </a:prstGeom>
          <a:noFill/>
        </p:spPr>
        <p:txBody>
          <a:bodyPr wrap="square" rtlCol="0">
            <a:spAutoFit/>
          </a:bodyPr>
          <a:lstStyle/>
          <a:p>
            <a:pPr algn="ctr"/>
            <a:r>
              <a:rPr lang="en-US" dirty="0">
                <a:solidFill>
                  <a:schemeClr val="bg1"/>
                </a:solidFill>
              </a:rPr>
              <a:t>Compost </a:t>
            </a:r>
          </a:p>
          <a:p>
            <a:pPr algn="ctr"/>
            <a:r>
              <a:rPr lang="en-US" dirty="0">
                <a:solidFill>
                  <a:schemeClr val="bg1"/>
                </a:solidFill>
              </a:rPr>
              <a:t>Color</a:t>
            </a:r>
          </a:p>
        </p:txBody>
      </p:sp>
      <p:sp>
        <p:nvSpPr>
          <p:cNvPr id="15" name="TextBox 14">
            <a:extLst>
              <a:ext uri="{FF2B5EF4-FFF2-40B4-BE49-F238E27FC236}">
                <a16:creationId xmlns:a16="http://schemas.microsoft.com/office/drawing/2014/main" id="{368179AE-1AEA-6494-370B-94E1A4178EFF}"/>
              </a:ext>
            </a:extLst>
          </p:cNvPr>
          <p:cNvSpPr txBox="1"/>
          <p:nvPr/>
        </p:nvSpPr>
        <p:spPr>
          <a:xfrm>
            <a:off x="4731634" y="3095734"/>
            <a:ext cx="2298031" cy="646331"/>
          </a:xfrm>
          <a:prstGeom prst="rect">
            <a:avLst/>
          </a:prstGeom>
          <a:noFill/>
        </p:spPr>
        <p:txBody>
          <a:bodyPr wrap="square" rtlCol="0">
            <a:spAutoFit/>
          </a:bodyPr>
          <a:lstStyle/>
          <a:p>
            <a:pPr algn="ctr"/>
            <a:r>
              <a:rPr lang="en-US" dirty="0">
                <a:solidFill>
                  <a:schemeClr val="bg1"/>
                </a:solidFill>
              </a:rPr>
              <a:t>Compost </a:t>
            </a:r>
          </a:p>
          <a:p>
            <a:pPr algn="ctr"/>
            <a:r>
              <a:rPr lang="en-US" dirty="0">
                <a:solidFill>
                  <a:schemeClr val="bg1"/>
                </a:solidFill>
              </a:rPr>
              <a:t>Volume</a:t>
            </a:r>
          </a:p>
        </p:txBody>
      </p:sp>
      <p:sp>
        <p:nvSpPr>
          <p:cNvPr id="16" name="TextBox 15">
            <a:extLst>
              <a:ext uri="{FF2B5EF4-FFF2-40B4-BE49-F238E27FC236}">
                <a16:creationId xmlns:a16="http://schemas.microsoft.com/office/drawing/2014/main" id="{FB23D29F-12CB-E5A1-F763-B2B5D7B63174}"/>
              </a:ext>
            </a:extLst>
          </p:cNvPr>
          <p:cNvSpPr txBox="1"/>
          <p:nvPr/>
        </p:nvSpPr>
        <p:spPr>
          <a:xfrm>
            <a:off x="1635901" y="4498000"/>
            <a:ext cx="2298031" cy="646331"/>
          </a:xfrm>
          <a:prstGeom prst="rect">
            <a:avLst/>
          </a:prstGeom>
          <a:noFill/>
        </p:spPr>
        <p:txBody>
          <a:bodyPr wrap="square" rtlCol="0">
            <a:spAutoFit/>
          </a:bodyPr>
          <a:lstStyle/>
          <a:p>
            <a:pPr algn="ctr"/>
            <a:r>
              <a:rPr lang="en-US" dirty="0">
                <a:solidFill>
                  <a:schemeClr val="bg1"/>
                </a:solidFill>
              </a:rPr>
              <a:t>Decomposition </a:t>
            </a:r>
          </a:p>
          <a:p>
            <a:pPr algn="ctr"/>
            <a:r>
              <a:rPr lang="en-US" dirty="0">
                <a:solidFill>
                  <a:schemeClr val="bg1"/>
                </a:solidFill>
              </a:rPr>
              <a:t>Rate</a:t>
            </a:r>
          </a:p>
        </p:txBody>
      </p:sp>
      <p:sp>
        <p:nvSpPr>
          <p:cNvPr id="17" name="TextBox 16">
            <a:extLst>
              <a:ext uri="{FF2B5EF4-FFF2-40B4-BE49-F238E27FC236}">
                <a16:creationId xmlns:a16="http://schemas.microsoft.com/office/drawing/2014/main" id="{D9336293-23CE-9FCC-40A6-6609C00877B3}"/>
              </a:ext>
            </a:extLst>
          </p:cNvPr>
          <p:cNvSpPr txBox="1"/>
          <p:nvPr/>
        </p:nvSpPr>
        <p:spPr>
          <a:xfrm>
            <a:off x="4731634" y="4440779"/>
            <a:ext cx="2298031" cy="646331"/>
          </a:xfrm>
          <a:prstGeom prst="rect">
            <a:avLst/>
          </a:prstGeom>
          <a:noFill/>
        </p:spPr>
        <p:txBody>
          <a:bodyPr wrap="square" rtlCol="0">
            <a:spAutoFit/>
          </a:bodyPr>
          <a:lstStyle/>
          <a:p>
            <a:pPr algn="ctr"/>
            <a:r>
              <a:rPr lang="en-US" dirty="0">
                <a:solidFill>
                  <a:schemeClr val="bg1"/>
                </a:solidFill>
              </a:rPr>
              <a:t>Additional </a:t>
            </a:r>
          </a:p>
          <a:p>
            <a:pPr algn="ctr"/>
            <a:r>
              <a:rPr lang="en-US" dirty="0">
                <a:solidFill>
                  <a:schemeClr val="bg1"/>
                </a:solidFill>
              </a:rPr>
              <a:t>Notes</a:t>
            </a:r>
          </a:p>
        </p:txBody>
      </p:sp>
    </p:spTree>
    <p:extLst>
      <p:ext uri="{BB962C8B-B14F-4D97-AF65-F5344CB8AC3E}">
        <p14:creationId xmlns:p14="http://schemas.microsoft.com/office/powerpoint/2010/main" val="2196249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STEM</a:t>
            </a:r>
            <a:r>
              <a:rPr lang="en-US" baseline="30000" dirty="0"/>
              <a:t>2</a:t>
            </a:r>
            <a:r>
              <a:rPr lang="en-US" dirty="0"/>
              <a:t>D Careers in Composting</a:t>
            </a:r>
          </a:p>
        </p:txBody>
      </p:sp>
      <p:cxnSp>
        <p:nvCxnSpPr>
          <p:cNvPr id="3" name="Straight Connector 2">
            <a:extLst>
              <a:ext uri="{FF2B5EF4-FFF2-40B4-BE49-F238E27FC236}">
                <a16:creationId xmlns:a16="http://schemas.microsoft.com/office/drawing/2014/main" id="{14BF3C7E-8967-1FBB-B72B-A8CEF0BEB721}"/>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1A097C73-4109-C144-57BE-2F68A40467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5" name="TextBox 4">
            <a:extLst>
              <a:ext uri="{FF2B5EF4-FFF2-40B4-BE49-F238E27FC236}">
                <a16:creationId xmlns:a16="http://schemas.microsoft.com/office/drawing/2014/main" id="{80DCBAE6-C5EE-CE63-1E31-212860501527}"/>
              </a:ext>
            </a:extLst>
          </p:cNvPr>
          <p:cNvSpPr txBox="1"/>
          <p:nvPr/>
        </p:nvSpPr>
        <p:spPr>
          <a:xfrm>
            <a:off x="381000" y="1813973"/>
            <a:ext cx="6137564" cy="435503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Ecologist</a:t>
            </a:r>
          </a:p>
          <a:p>
            <a:pPr marL="285750" indent="-285750">
              <a:spcBef>
                <a:spcPts val="600"/>
              </a:spcBef>
              <a:buFont typeface="Arial" panose="020B0604020202020204" pitchFamily="34" charset="0"/>
              <a:buChar char="•"/>
            </a:pPr>
            <a:r>
              <a:rPr lang="en-US" sz="2400" dirty="0"/>
              <a:t>Environmental Engineer</a:t>
            </a:r>
          </a:p>
          <a:p>
            <a:pPr marL="285750" indent="-285750">
              <a:spcBef>
                <a:spcPts val="600"/>
              </a:spcBef>
              <a:buFont typeface="Arial" panose="020B0604020202020204" pitchFamily="34" charset="0"/>
              <a:buChar char="•"/>
            </a:pPr>
            <a:r>
              <a:rPr lang="en-US" sz="2400" dirty="0"/>
              <a:t>Industrial Engineer</a:t>
            </a:r>
          </a:p>
          <a:p>
            <a:pPr marL="285750" indent="-285750">
              <a:spcBef>
                <a:spcPts val="600"/>
              </a:spcBef>
              <a:buFont typeface="Arial" panose="020B0604020202020204" pitchFamily="34" charset="0"/>
              <a:buChar char="•"/>
            </a:pPr>
            <a:r>
              <a:rPr lang="en-US" sz="2400" dirty="0"/>
              <a:t>Environmental Scientist</a:t>
            </a:r>
          </a:p>
          <a:p>
            <a:pPr marL="285750" indent="-285750">
              <a:spcBef>
                <a:spcPts val="600"/>
              </a:spcBef>
              <a:buFont typeface="Arial" panose="020B0604020202020204" pitchFamily="34" charset="0"/>
              <a:buChar char="•"/>
            </a:pPr>
            <a:r>
              <a:rPr lang="en-US" sz="2400" dirty="0"/>
              <a:t>Agricultural Specialist</a:t>
            </a:r>
          </a:p>
          <a:p>
            <a:pPr marL="285750" indent="-285750">
              <a:spcBef>
                <a:spcPts val="600"/>
              </a:spcBef>
              <a:buFont typeface="Arial" panose="020B0604020202020204" pitchFamily="34" charset="0"/>
              <a:buChar char="•"/>
            </a:pPr>
            <a:r>
              <a:rPr lang="en-US" sz="2400" dirty="0"/>
              <a:t>Environmental Educator</a:t>
            </a:r>
          </a:p>
          <a:p>
            <a:pPr marL="285750" indent="-285750">
              <a:spcBef>
                <a:spcPts val="600"/>
              </a:spcBef>
              <a:buFont typeface="Arial" panose="020B0604020202020204" pitchFamily="34" charset="0"/>
              <a:buChar char="•"/>
            </a:pPr>
            <a:r>
              <a:rPr lang="en-US" sz="2400" dirty="0"/>
              <a:t>Biochemist</a:t>
            </a:r>
          </a:p>
          <a:p>
            <a:pPr marL="285750" indent="-285750">
              <a:spcBef>
                <a:spcPts val="600"/>
              </a:spcBef>
              <a:buFont typeface="Arial" panose="020B0604020202020204" pitchFamily="34" charset="0"/>
              <a:buChar char="•"/>
            </a:pPr>
            <a:r>
              <a:rPr lang="en-US" sz="2400" dirty="0"/>
              <a:t>Climate Change Specialist</a:t>
            </a:r>
          </a:p>
          <a:p>
            <a:endParaRPr lang="en-US" sz="3200" dirty="0"/>
          </a:p>
          <a:p>
            <a:endParaRPr lang="en-US" dirty="0"/>
          </a:p>
        </p:txBody>
      </p:sp>
      <p:sp>
        <p:nvSpPr>
          <p:cNvPr id="6" name="TextBox 5">
            <a:extLst>
              <a:ext uri="{FF2B5EF4-FFF2-40B4-BE49-F238E27FC236}">
                <a16:creationId xmlns:a16="http://schemas.microsoft.com/office/drawing/2014/main" id="{5CB1A554-C6D3-EBD5-2ABD-D9EF707CE0F8}"/>
              </a:ext>
            </a:extLst>
          </p:cNvPr>
          <p:cNvSpPr txBox="1"/>
          <p:nvPr/>
        </p:nvSpPr>
        <p:spPr>
          <a:xfrm>
            <a:off x="6096000" y="1690688"/>
            <a:ext cx="5133474"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400" dirty="0"/>
              <a:t>Waste Management Specialist</a:t>
            </a:r>
          </a:p>
          <a:p>
            <a:pPr marL="285750" indent="-285750">
              <a:spcBef>
                <a:spcPts val="600"/>
              </a:spcBef>
              <a:buFont typeface="Arial" panose="020B0604020202020204" pitchFamily="34" charset="0"/>
              <a:buChar char="•"/>
            </a:pPr>
            <a:r>
              <a:rPr lang="en-US" sz="2400" dirty="0"/>
              <a:t>Sustainability Managers</a:t>
            </a:r>
          </a:p>
          <a:p>
            <a:pPr marL="285750" indent="-285750">
              <a:spcBef>
                <a:spcPts val="600"/>
              </a:spcBef>
              <a:buFont typeface="Arial" panose="020B0604020202020204" pitchFamily="34" charset="0"/>
              <a:buChar char="•"/>
            </a:pPr>
            <a:r>
              <a:rPr lang="en-US" sz="2400" dirty="0"/>
              <a:t>Organics Recycling Specialists</a:t>
            </a:r>
          </a:p>
          <a:p>
            <a:endParaRPr lang="en-US" dirty="0"/>
          </a:p>
        </p:txBody>
      </p:sp>
      <p:pic>
        <p:nvPicPr>
          <p:cNvPr id="9" name="Picture 8">
            <a:extLst>
              <a:ext uri="{FF2B5EF4-FFF2-40B4-BE49-F238E27FC236}">
                <a16:creationId xmlns:a16="http://schemas.microsoft.com/office/drawing/2014/main" id="{255E158B-D1B6-525A-6E4A-5E574DA867A0}"/>
              </a:ext>
            </a:extLst>
          </p:cNvPr>
          <p:cNvPicPr>
            <a:picLocks noChangeAspect="1"/>
          </p:cNvPicPr>
          <p:nvPr/>
        </p:nvPicPr>
        <p:blipFill>
          <a:blip r:embed="rId5"/>
          <a:stretch>
            <a:fillRect/>
          </a:stretch>
        </p:blipFill>
        <p:spPr>
          <a:xfrm>
            <a:off x="6369093" y="3536097"/>
            <a:ext cx="3845425" cy="27915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4694417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Reflection</a:t>
            </a:r>
          </a:p>
        </p:txBody>
      </p:sp>
      <p:cxnSp>
        <p:nvCxnSpPr>
          <p:cNvPr id="3" name="Straight Connector 2">
            <a:extLst>
              <a:ext uri="{FF2B5EF4-FFF2-40B4-BE49-F238E27FC236}">
                <a16:creationId xmlns:a16="http://schemas.microsoft.com/office/drawing/2014/main" id="{7C34CAFC-40C4-F847-788C-E935B8F70E26}"/>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3C2BB4B2-BF3C-E8EF-C228-083C450B03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6" name="TextBox 5">
            <a:extLst>
              <a:ext uri="{FF2B5EF4-FFF2-40B4-BE49-F238E27FC236}">
                <a16:creationId xmlns:a16="http://schemas.microsoft.com/office/drawing/2014/main" id="{0B904844-13DB-1B0D-2A0E-92294FE2DF1A}"/>
              </a:ext>
            </a:extLst>
          </p:cNvPr>
          <p:cNvSpPr txBox="1"/>
          <p:nvPr/>
        </p:nvSpPr>
        <p:spPr>
          <a:xfrm>
            <a:off x="838200" y="1813973"/>
            <a:ext cx="7984958" cy="4147867"/>
          </a:xfrm>
          <a:prstGeom prst="rect">
            <a:avLst/>
          </a:prstGeom>
          <a:noFill/>
        </p:spPr>
        <p:txBody>
          <a:bodyPr wrap="square">
            <a:spAutoFit/>
          </a:bodyPr>
          <a:lstStyle/>
          <a:p>
            <a:pPr marL="285750" marR="0" lvl="1" indent="-285750">
              <a:lnSpc>
                <a:spcPct val="150000"/>
              </a:lnSpc>
              <a:spcBef>
                <a:spcPts val="600"/>
              </a:spcBef>
              <a:spcAft>
                <a:spcPts val="0"/>
              </a:spcAft>
              <a:buFont typeface="Arial" panose="020B0604020202020204" pitchFamily="34" charset="0"/>
              <a:buChar char="•"/>
            </a:pPr>
            <a:r>
              <a:rPr lang="en-US" sz="2400" dirty="0"/>
              <a:t>How do you think this activity relates to a career in science and/or working at Johnson &amp; Johnson?</a:t>
            </a:r>
          </a:p>
          <a:p>
            <a:pPr marL="285750" marR="0" lvl="1" indent="-285750">
              <a:lnSpc>
                <a:spcPct val="150000"/>
              </a:lnSpc>
              <a:spcBef>
                <a:spcPts val="600"/>
              </a:spcBef>
              <a:spcAft>
                <a:spcPts val="0"/>
              </a:spcAft>
              <a:buFont typeface="Arial" panose="020B0604020202020204" pitchFamily="34" charset="0"/>
              <a:buChar char="•"/>
            </a:pPr>
            <a:r>
              <a:rPr lang="en-US" sz="2400" dirty="0"/>
              <a:t>Can you see yourself as a STEM</a:t>
            </a:r>
            <a:r>
              <a:rPr lang="en-US" sz="2400" baseline="30000" dirty="0"/>
              <a:t>2</a:t>
            </a:r>
            <a:r>
              <a:rPr lang="en-US" sz="2400" dirty="0"/>
              <a:t>D professional? In what role? Why or why not?</a:t>
            </a:r>
          </a:p>
          <a:p>
            <a:pPr marL="285750" marR="0" lvl="1" indent="-285750">
              <a:lnSpc>
                <a:spcPct val="150000"/>
              </a:lnSpc>
              <a:spcBef>
                <a:spcPts val="600"/>
              </a:spcBef>
              <a:spcAft>
                <a:spcPts val="0"/>
              </a:spcAft>
              <a:buFont typeface="Arial" panose="020B0604020202020204" pitchFamily="34" charset="0"/>
              <a:buChar char="•"/>
            </a:pPr>
            <a:r>
              <a:rPr lang="en-US" sz="2400" dirty="0"/>
              <a:t>What do you need to do to make this happen?</a:t>
            </a:r>
          </a:p>
          <a:p>
            <a:pPr marL="285750" marR="0" lvl="1" indent="-285750">
              <a:lnSpc>
                <a:spcPct val="150000"/>
              </a:lnSpc>
              <a:spcBef>
                <a:spcPts val="600"/>
              </a:spcBef>
              <a:spcAft>
                <a:spcPts val="1000"/>
              </a:spcAft>
              <a:buFont typeface="Arial" panose="020B0604020202020204" pitchFamily="34" charset="0"/>
              <a:buChar char="•"/>
            </a:pPr>
            <a:r>
              <a:rPr lang="en-US" sz="2400" dirty="0"/>
              <a:t>What is one thing you learned that you did not know coming in today?</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26FA3911-D18B-CD1B-DC44-9C1D4676432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30220" y="2733739"/>
            <a:ext cx="4876119" cy="4876119"/>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36274492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Eco-Enrichment Expedition</a:t>
            </a:r>
          </a:p>
        </p:txBody>
      </p:sp>
      <p:cxnSp>
        <p:nvCxnSpPr>
          <p:cNvPr id="3" name="Straight Connector 2">
            <a:extLst>
              <a:ext uri="{FF2B5EF4-FFF2-40B4-BE49-F238E27FC236}">
                <a16:creationId xmlns:a16="http://schemas.microsoft.com/office/drawing/2014/main" id="{7C34CAFC-40C4-F847-788C-E935B8F70E26}"/>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3C2BB4B2-BF3C-E8EF-C228-083C450B03B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sp>
        <p:nvSpPr>
          <p:cNvPr id="6" name="TextBox 5">
            <a:extLst>
              <a:ext uri="{FF2B5EF4-FFF2-40B4-BE49-F238E27FC236}">
                <a16:creationId xmlns:a16="http://schemas.microsoft.com/office/drawing/2014/main" id="{0B904844-13DB-1B0D-2A0E-92294FE2DF1A}"/>
              </a:ext>
            </a:extLst>
          </p:cNvPr>
          <p:cNvSpPr txBox="1"/>
          <p:nvPr/>
        </p:nvSpPr>
        <p:spPr>
          <a:xfrm>
            <a:off x="2186448" y="2275782"/>
            <a:ext cx="7819103" cy="1135504"/>
          </a:xfrm>
          <a:prstGeom prst="rect">
            <a:avLst/>
          </a:prstGeom>
          <a:noFill/>
        </p:spPr>
        <p:txBody>
          <a:bodyPr wrap="square">
            <a:spAutoFit/>
          </a:bodyPr>
          <a:lstStyle/>
          <a:p>
            <a:pPr marL="0" marR="0" lvl="1">
              <a:lnSpc>
                <a:spcPct val="150000"/>
              </a:lnSpc>
              <a:spcBef>
                <a:spcPts val="600"/>
              </a:spcBef>
              <a:spcAft>
                <a:spcPts val="0"/>
              </a:spcAft>
            </a:pPr>
            <a:r>
              <a:rPr lang="en-US" sz="5000" dirty="0"/>
              <a:t>Thank you for participating!</a:t>
            </a:r>
          </a:p>
        </p:txBody>
      </p:sp>
      <p:pic>
        <p:nvPicPr>
          <p:cNvPr id="5" name="Picture 4" descr="A wooden box with dirt and vegetables&#10;&#10;Description automatically generated">
            <a:extLst>
              <a:ext uri="{FF2B5EF4-FFF2-40B4-BE49-F238E27FC236}">
                <a16:creationId xmlns:a16="http://schemas.microsoft.com/office/drawing/2014/main" id="{16CAB39C-E199-F8AC-1112-954A779F109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029199" y="1928813"/>
            <a:ext cx="7042021" cy="7042021"/>
          </a:xfrm>
          <a:prstGeom prst="rect">
            <a:avLst/>
          </a:prstGeom>
        </p:spPr>
      </p:pic>
      <p:pic>
        <p:nvPicPr>
          <p:cNvPr id="8" name="Picture 7" descr="A cartoon of a child holding a magnifying glass&#10;&#10;Description automatically generated">
            <a:extLst>
              <a:ext uri="{FF2B5EF4-FFF2-40B4-BE49-F238E27FC236}">
                <a16:creationId xmlns:a16="http://schemas.microsoft.com/office/drawing/2014/main" id="{413735CF-2E04-0045-C785-F040A43A018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23158" y="3128775"/>
            <a:ext cx="4040771" cy="4040771"/>
          </a:xfrm>
          <a:prstGeom prst="rect">
            <a:avLst/>
          </a:prstGeom>
        </p:spPr>
      </p:pic>
    </p:spTree>
    <p:extLst>
      <p:ext uri="{BB962C8B-B14F-4D97-AF65-F5344CB8AC3E}">
        <p14:creationId xmlns:p14="http://schemas.microsoft.com/office/powerpoint/2010/main" val="29729339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BB5BBD4-97D1-CE12-64D9-7C90C402221D}"/>
              </a:ext>
            </a:extLst>
          </p:cNvPr>
          <p:cNvSpPr/>
          <p:nvPr/>
        </p:nvSpPr>
        <p:spPr>
          <a:xfrm>
            <a:off x="393033" y="1526094"/>
            <a:ext cx="11241504" cy="5223621"/>
          </a:xfrm>
          <a:prstGeom prst="roundRect">
            <a:avLst/>
          </a:prstGeom>
          <a:gradFill flip="none" rotWithShape="1">
            <a:gsLst>
              <a:gs pos="0">
                <a:srgbClr val="92AF2B">
                  <a:tint val="66000"/>
                  <a:satMod val="160000"/>
                </a:srgbClr>
              </a:gs>
              <a:gs pos="50000">
                <a:srgbClr val="92AF2B">
                  <a:tint val="44500"/>
                  <a:satMod val="160000"/>
                </a:srgbClr>
              </a:gs>
              <a:gs pos="100000">
                <a:srgbClr val="92AF2B">
                  <a:tint val="23500"/>
                  <a:satMod val="160000"/>
                </a:srgbClr>
              </a:gs>
            </a:gsLst>
            <a:lin ang="13500000" scaled="1"/>
            <a:tileRect/>
          </a:gra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Image Sources</a:t>
            </a:r>
          </a:p>
        </p:txBody>
      </p:sp>
      <p:cxnSp>
        <p:nvCxnSpPr>
          <p:cNvPr id="3" name="Straight Connector 2">
            <a:extLst>
              <a:ext uri="{FF2B5EF4-FFF2-40B4-BE49-F238E27FC236}">
                <a16:creationId xmlns:a16="http://schemas.microsoft.com/office/drawing/2014/main" id="{C080F524-5AE3-D727-28AF-039322D9A763}"/>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04B764F5-641B-7336-5954-7DCF985055D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6200" y="488410"/>
            <a:ext cx="914400" cy="914400"/>
          </a:xfrm>
          <a:prstGeom prst="rect">
            <a:avLst/>
          </a:prstGeom>
        </p:spPr>
      </p:pic>
      <p:sp>
        <p:nvSpPr>
          <p:cNvPr id="5" name="TextBox 4">
            <a:extLst>
              <a:ext uri="{FF2B5EF4-FFF2-40B4-BE49-F238E27FC236}">
                <a16:creationId xmlns:a16="http://schemas.microsoft.com/office/drawing/2014/main" id="{0FE90CE0-328A-155F-EE5A-F67DD005ADA0}"/>
              </a:ext>
            </a:extLst>
          </p:cNvPr>
          <p:cNvSpPr txBox="1"/>
          <p:nvPr/>
        </p:nvSpPr>
        <p:spPr>
          <a:xfrm>
            <a:off x="812133" y="1690688"/>
            <a:ext cx="5133473" cy="5724644"/>
          </a:xfrm>
          <a:prstGeom prst="rect">
            <a:avLst/>
          </a:prstGeom>
          <a:noFill/>
        </p:spPr>
        <p:txBody>
          <a:bodyPr wrap="square" rtlCol="0">
            <a:spAutoFit/>
          </a:bodyPr>
          <a:lstStyle/>
          <a:p>
            <a:r>
              <a:rPr lang="en-US" sz="1200" dirty="0"/>
              <a:t>Slide 2:  </a:t>
            </a:r>
          </a:p>
          <a:p>
            <a:pPr marL="285750" indent="-285750">
              <a:buFont typeface="Arial" panose="020B0604020202020204" pitchFamily="34" charset="0"/>
              <a:buChar char="•"/>
            </a:pPr>
            <a:r>
              <a:rPr lang="en-US" sz="1200" dirty="0">
                <a:hlinkClick r:id="rId4"/>
              </a:rPr>
              <a:t>https://ngorisefoundation.com/2022/06/28/chemistry-of-aerobic-composting/</a:t>
            </a:r>
            <a:endParaRPr lang="en-US" sz="1200" dirty="0"/>
          </a:p>
          <a:p>
            <a:endParaRPr lang="en-US" sz="1200" dirty="0"/>
          </a:p>
          <a:p>
            <a:r>
              <a:rPr lang="en-US" sz="1200" dirty="0"/>
              <a:t>Slide 8:</a:t>
            </a:r>
          </a:p>
          <a:p>
            <a:pPr marL="285750" indent="-285750">
              <a:buFont typeface="Arial" panose="020B0604020202020204" pitchFamily="34" charset="0"/>
              <a:buChar char="•"/>
            </a:pPr>
            <a:r>
              <a:rPr lang="en-US" sz="1200" dirty="0"/>
              <a:t>https://lifehacker.com/the-five-laziest-ways-to-compost-1850602707 </a:t>
            </a:r>
          </a:p>
          <a:p>
            <a:pPr marL="285750" indent="-285750">
              <a:buFont typeface="Arial" panose="020B0604020202020204" pitchFamily="34" charset="0"/>
              <a:buChar char="•"/>
            </a:pPr>
            <a:r>
              <a:rPr lang="en-US" sz="1200" dirty="0"/>
              <a:t>https://www.healthline.com/nutrition/composting-beginners-guide </a:t>
            </a:r>
          </a:p>
          <a:p>
            <a:pPr marL="285750" indent="-285750">
              <a:buFont typeface="Arial" panose="020B0604020202020204" pitchFamily="34" charset="0"/>
              <a:buChar char="•"/>
            </a:pPr>
            <a:r>
              <a:rPr lang="en-US" sz="1200" dirty="0"/>
              <a:t>https://sustainability.yale.edu/explainers/yale-experts-explain-compost </a:t>
            </a:r>
          </a:p>
          <a:p>
            <a:pPr marL="285750" indent="-285750">
              <a:buFont typeface="Arial" panose="020B0604020202020204" pitchFamily="34" charset="0"/>
              <a:buChar char="•"/>
            </a:pPr>
            <a:r>
              <a:rPr lang="en-US" sz="1200" dirty="0"/>
              <a:t>https://www.worldcentric.com/journal/compost-at-home</a:t>
            </a:r>
          </a:p>
          <a:p>
            <a:endParaRPr lang="en-US" sz="1200" dirty="0"/>
          </a:p>
          <a:p>
            <a:r>
              <a:rPr lang="en-US" sz="1200" dirty="0"/>
              <a:t>Slide 9:</a:t>
            </a:r>
          </a:p>
          <a:p>
            <a:pPr marL="285750" indent="-285750">
              <a:buFont typeface="Arial" panose="020B0604020202020204" pitchFamily="34" charset="0"/>
              <a:buChar char="•"/>
            </a:pPr>
            <a:r>
              <a:rPr lang="en-US" sz="1200" dirty="0"/>
              <a:t>https://www.fast-growing-trees.com/pages/composting-guide </a:t>
            </a:r>
          </a:p>
          <a:p>
            <a:endParaRPr lang="en-US" sz="1200" dirty="0"/>
          </a:p>
          <a:p>
            <a:r>
              <a:rPr lang="en-US" sz="1200" dirty="0"/>
              <a:t>Slide 10: </a:t>
            </a:r>
          </a:p>
          <a:p>
            <a:pPr marL="285750" indent="-285750">
              <a:buFont typeface="Arial" panose="020B0604020202020204" pitchFamily="34" charset="0"/>
              <a:buChar char="•"/>
            </a:pPr>
            <a:r>
              <a:rPr lang="en-US" sz="1200" dirty="0">
                <a:hlinkClick r:id="rId5"/>
              </a:rPr>
              <a:t>https://untamedscience.com/biology/ecology/ecology-articles/the-science-of-compost/</a:t>
            </a:r>
            <a:endParaRPr lang="en-US" sz="1200" dirty="0"/>
          </a:p>
          <a:p>
            <a:endParaRPr lang="en-US" sz="1200" dirty="0"/>
          </a:p>
          <a:p>
            <a:r>
              <a:rPr lang="en-US" sz="1200" dirty="0"/>
              <a:t>Slide 12: </a:t>
            </a:r>
          </a:p>
          <a:p>
            <a:pPr marL="285750" indent="-285750" algn="l">
              <a:buFont typeface="Arial" panose="020B0604020202020204" pitchFamily="34" charset="0"/>
              <a:buChar char="•"/>
            </a:pPr>
            <a:r>
              <a:rPr lang="en-US" sz="1200" dirty="0">
                <a:hlinkClick r:id="rId6"/>
              </a:rPr>
              <a:t>Soil &amp; Fertilizing Articles - Farmers' Almanac - Plan Your Day. Grow Your Life. (farmersalmanac.com)</a:t>
            </a:r>
            <a:endParaRPr lang="en-US" sz="1200" dirty="0"/>
          </a:p>
          <a:p>
            <a:pPr marL="285750" indent="-285750" algn="l">
              <a:buFont typeface="Arial" panose="020B0604020202020204" pitchFamily="34" charset="0"/>
              <a:buChar char="•"/>
            </a:pPr>
            <a:r>
              <a:rPr lang="en-US" sz="1200" dirty="0">
                <a:hlinkClick r:id="rId7"/>
              </a:rPr>
              <a:t>Cold Composting: Step-by-Step Guide (treehugger.com)</a:t>
            </a:r>
            <a:endParaRPr lang="en-US" sz="1200" b="0" dirty="0">
              <a:solidFill>
                <a:srgbClr val="00263D"/>
              </a:solidFill>
              <a:effectLst/>
              <a:highlight>
                <a:srgbClr val="F9F9F6"/>
              </a:highlight>
            </a:endParaRPr>
          </a:p>
          <a:p>
            <a:endParaRPr lang="en-US" sz="1200" dirty="0"/>
          </a:p>
          <a:p>
            <a:r>
              <a:rPr lang="en-US" sz="1200" dirty="0"/>
              <a:t>Slide 13:</a:t>
            </a:r>
          </a:p>
          <a:p>
            <a:pPr marL="285750" indent="-285750">
              <a:buFont typeface="Arial" panose="020B0604020202020204" pitchFamily="34" charset="0"/>
              <a:buChar char="•"/>
            </a:pPr>
            <a:r>
              <a:rPr lang="en-US" sz="1200" dirty="0"/>
              <a:t>https://coldcreekcompost.com/kaitlin-wuz-here-composting-how-it-works/ </a:t>
            </a:r>
          </a:p>
          <a:p>
            <a:endParaRPr lang="en-US" i="1" dirty="0"/>
          </a:p>
          <a:p>
            <a:pPr marL="285750" indent="-285750">
              <a:buFont typeface="Arial" panose="020B0604020202020204" pitchFamily="34" charset="0"/>
              <a:buChar char="•"/>
            </a:pPr>
            <a:endParaRPr lang="en-US" dirty="0"/>
          </a:p>
          <a:p>
            <a:endParaRPr lang="en-US" dirty="0"/>
          </a:p>
        </p:txBody>
      </p:sp>
      <p:sp>
        <p:nvSpPr>
          <p:cNvPr id="6" name="TextBox 5">
            <a:extLst>
              <a:ext uri="{FF2B5EF4-FFF2-40B4-BE49-F238E27FC236}">
                <a16:creationId xmlns:a16="http://schemas.microsoft.com/office/drawing/2014/main" id="{EDE60AF4-F82C-927F-24C4-7B6491640D17}"/>
              </a:ext>
            </a:extLst>
          </p:cNvPr>
          <p:cNvSpPr txBox="1"/>
          <p:nvPr/>
        </p:nvSpPr>
        <p:spPr>
          <a:xfrm>
            <a:off x="6364706" y="1690688"/>
            <a:ext cx="5133473" cy="4801314"/>
          </a:xfrm>
          <a:prstGeom prst="rect">
            <a:avLst/>
          </a:prstGeom>
          <a:noFill/>
        </p:spPr>
        <p:txBody>
          <a:bodyPr wrap="square" rtlCol="0">
            <a:spAutoFit/>
          </a:bodyPr>
          <a:lstStyle/>
          <a:p>
            <a:r>
              <a:rPr lang="en-US" sz="1200" dirty="0"/>
              <a:t>Slide 14:</a:t>
            </a:r>
          </a:p>
          <a:p>
            <a:pPr marL="171450" indent="-171450">
              <a:buFont typeface="Arial" panose="020B0604020202020204" pitchFamily="34" charset="0"/>
              <a:buChar char="•"/>
            </a:pPr>
            <a:r>
              <a:rPr lang="en-US" sz="1200" dirty="0">
                <a:hlinkClick r:id="rId8"/>
              </a:rPr>
              <a:t>The benefits of composting for the environment – </a:t>
            </a:r>
            <a:r>
              <a:rPr lang="en-US" sz="1200" dirty="0" err="1">
                <a:hlinkClick r:id="rId8"/>
              </a:rPr>
              <a:t>PlantGrow</a:t>
            </a:r>
            <a:endParaRPr lang="en-US" sz="1200" dirty="0"/>
          </a:p>
          <a:p>
            <a:endParaRPr lang="en-US" sz="1200" dirty="0"/>
          </a:p>
          <a:p>
            <a:r>
              <a:rPr lang="en-US" sz="1200" dirty="0"/>
              <a:t>Slide 15:</a:t>
            </a:r>
          </a:p>
          <a:p>
            <a:pPr marL="171450" indent="-171450">
              <a:buFont typeface="Arial" panose="020B0604020202020204" pitchFamily="34" charset="0"/>
              <a:buChar char="•"/>
            </a:pPr>
            <a:r>
              <a:rPr lang="en-US" sz="1200" dirty="0">
                <a:hlinkClick r:id="rId8"/>
              </a:rPr>
              <a:t>The benefits of composting for the environment - </a:t>
            </a:r>
            <a:r>
              <a:rPr lang="en-US" sz="1200" dirty="0" err="1">
                <a:hlinkClick r:id="rId8"/>
              </a:rPr>
              <a:t>PlantGrow</a:t>
            </a:r>
            <a:endParaRPr lang="en-US" sz="1200" dirty="0"/>
          </a:p>
          <a:p>
            <a:endParaRPr lang="en-US" sz="1200" dirty="0"/>
          </a:p>
          <a:p>
            <a:r>
              <a:rPr lang="en-US" sz="1200" dirty="0"/>
              <a:t>Slide 17:</a:t>
            </a:r>
          </a:p>
          <a:p>
            <a:pPr marL="171450" indent="-171450">
              <a:buFont typeface="Arial" panose="020B0604020202020204" pitchFamily="34" charset="0"/>
              <a:buChar char="•"/>
            </a:pPr>
            <a:r>
              <a:rPr lang="en-US" sz="1200" dirty="0">
                <a:hlinkClick r:id="rId9"/>
              </a:rPr>
              <a:t>Make a Composter | Crafts for Kids | PBS KIDS for Parents</a:t>
            </a:r>
            <a:endParaRPr lang="en-US" sz="1200" dirty="0"/>
          </a:p>
          <a:p>
            <a:endParaRPr lang="en-US" sz="1200" dirty="0"/>
          </a:p>
          <a:p>
            <a:r>
              <a:rPr lang="en-US" sz="1200" dirty="0"/>
              <a:t>Slide 18:</a:t>
            </a:r>
          </a:p>
          <a:p>
            <a:pPr marL="171450" indent="-171450">
              <a:buFont typeface="Arial" panose="020B0604020202020204" pitchFamily="34" charset="0"/>
              <a:buChar char="•"/>
            </a:pPr>
            <a:r>
              <a:rPr lang="en-US" sz="1200" dirty="0">
                <a:hlinkClick r:id="rId10"/>
              </a:rPr>
              <a:t>The Scrap Bucket - The Anglican Parish of Hamilton (hamiltonanglican.org.au)</a:t>
            </a:r>
            <a:r>
              <a:rPr lang="en-US" sz="1200" dirty="0"/>
              <a:t> </a:t>
            </a:r>
          </a:p>
          <a:p>
            <a:endParaRPr lang="en-US" sz="1200" dirty="0"/>
          </a:p>
          <a:p>
            <a:r>
              <a:rPr lang="en-US" sz="1200" dirty="0"/>
              <a:t>Slide 19:</a:t>
            </a:r>
          </a:p>
          <a:p>
            <a:pPr marL="171450" indent="-171450">
              <a:buFont typeface="Arial" panose="020B0604020202020204" pitchFamily="34" charset="0"/>
              <a:buChar char="•"/>
            </a:pPr>
            <a:r>
              <a:rPr lang="en-US" sz="1200" dirty="0">
                <a:hlinkClick r:id="rId11"/>
              </a:rPr>
              <a:t>Composting at Home: Everything You Need to Know | The Eco Experts</a:t>
            </a:r>
            <a:endParaRPr lang="en-US" sz="1200" dirty="0"/>
          </a:p>
          <a:p>
            <a:endParaRPr lang="en-US" sz="1200" dirty="0"/>
          </a:p>
          <a:p>
            <a:r>
              <a:rPr lang="en-US" sz="1200" dirty="0"/>
              <a:t>Slide 20:</a:t>
            </a:r>
          </a:p>
          <a:p>
            <a:pPr marL="171450" indent="-171450">
              <a:buFont typeface="Arial" panose="020B0604020202020204" pitchFamily="34" charset="0"/>
              <a:buChar char="•"/>
            </a:pPr>
            <a:r>
              <a:rPr lang="en-US" sz="1200" dirty="0">
                <a:hlinkClick r:id="rId9"/>
              </a:rPr>
              <a:t>Make a Composter | Crafts for Kids | PBS KIDS for Parents</a:t>
            </a:r>
            <a:endParaRPr lang="en-US" sz="1200" dirty="0"/>
          </a:p>
          <a:p>
            <a:endParaRPr lang="en-US" sz="1200" dirty="0"/>
          </a:p>
          <a:p>
            <a:r>
              <a:rPr lang="en-US" sz="1200" dirty="0"/>
              <a:t>Slide 24:</a:t>
            </a:r>
          </a:p>
          <a:p>
            <a:pPr marL="285750" indent="-285750">
              <a:buFont typeface="Arial" panose="020B0604020202020204" pitchFamily="34" charset="0"/>
              <a:buChar char="•"/>
            </a:pPr>
            <a:r>
              <a:rPr lang="en-US" sz="1200" dirty="0">
                <a:hlinkClick r:id="rId12"/>
              </a:rPr>
              <a:t>5 Major Fields Of Environmental Science - </a:t>
            </a:r>
            <a:r>
              <a:rPr lang="en-US" sz="1200" dirty="0" err="1">
                <a:hlinkClick r:id="rId12"/>
              </a:rPr>
              <a:t>WorldAtlas</a:t>
            </a:r>
            <a:endParaRPr lang="en-US" sz="1200" dirty="0"/>
          </a:p>
          <a:p>
            <a:endParaRPr lang="en-US" i="1" dirty="0"/>
          </a:p>
          <a:p>
            <a:pPr marL="285750" indent="-28575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24816157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70A35E0-49DA-DEA8-7BC0-1B742A2A8FBC}"/>
              </a:ext>
            </a:extLst>
          </p:cNvPr>
          <p:cNvPicPr>
            <a:picLocks noGrp="1" noRot="1" noChangeAspect="1" noMove="1" noResize="1" noEditPoints="1" noAdjustHandles="1" noChangeArrowheads="1" noChangeShapeType="1" noCrop="1"/>
          </p:cNvPicPr>
          <p:nvPr/>
        </p:nvPicPr>
        <p:blipFill>
          <a:blip r:embed="rId3"/>
          <a:stretch>
            <a:fillRect/>
          </a:stretch>
        </p:blipFill>
        <p:spPr>
          <a:xfrm>
            <a:off x="0" y="16341"/>
            <a:ext cx="12192000" cy="6825318"/>
          </a:xfrm>
          <a:prstGeom prst="rect">
            <a:avLst/>
          </a:prstGeom>
        </p:spPr>
      </p:pic>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What is </a:t>
            </a:r>
            <a:r>
              <a:rPr lang="en-US" dirty="0">
                <a:solidFill>
                  <a:srgbClr val="CF967D"/>
                </a:solidFill>
              </a:rPr>
              <a:t>STEM</a:t>
            </a:r>
            <a:r>
              <a:rPr lang="en-US" baseline="30000" dirty="0">
                <a:solidFill>
                  <a:srgbClr val="CF967D"/>
                </a:solidFill>
              </a:rPr>
              <a:t>2</a:t>
            </a:r>
            <a:r>
              <a:rPr lang="en-US" dirty="0">
                <a:solidFill>
                  <a:srgbClr val="CF967D"/>
                </a:solidFill>
              </a:rPr>
              <a:t>D</a:t>
            </a:r>
            <a:r>
              <a:rPr lang="en-US" dirty="0"/>
              <a:t>?</a:t>
            </a:r>
          </a:p>
        </p:txBody>
      </p:sp>
      <p:pic>
        <p:nvPicPr>
          <p:cNvPr id="13" name="Picture 12" descr="A group of colorful icons on a black background&#10;&#10;Description automatically generated">
            <a:extLst>
              <a:ext uri="{FF2B5EF4-FFF2-40B4-BE49-F238E27FC236}">
                <a16:creationId xmlns:a16="http://schemas.microsoft.com/office/drawing/2014/main" id="{F238E498-CC69-A72A-A2C8-01F5C3D5A2D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855062" y="-1960059"/>
            <a:ext cx="9680105" cy="9680105"/>
          </a:xfrm>
          <a:prstGeom prst="rect">
            <a:avLst/>
          </a:prstGeom>
        </p:spPr>
      </p:pic>
      <p:sp>
        <p:nvSpPr>
          <p:cNvPr id="14" name="TextBox 13">
            <a:extLst>
              <a:ext uri="{FF2B5EF4-FFF2-40B4-BE49-F238E27FC236}">
                <a16:creationId xmlns:a16="http://schemas.microsoft.com/office/drawing/2014/main" id="{0308471C-D800-F8A1-5F6F-AEDC77605096}"/>
              </a:ext>
            </a:extLst>
          </p:cNvPr>
          <p:cNvSpPr txBox="1"/>
          <p:nvPr/>
        </p:nvSpPr>
        <p:spPr>
          <a:xfrm>
            <a:off x="6952457" y="1690688"/>
            <a:ext cx="5081047" cy="4290021"/>
          </a:xfrm>
          <a:prstGeom prst="rect">
            <a:avLst/>
          </a:prstGeom>
          <a:noFill/>
        </p:spPr>
        <p:txBody>
          <a:bodyPr wrap="square" rtlCol="0">
            <a:spAutoFit/>
          </a:bodyPr>
          <a:lstStyle/>
          <a:p>
            <a:pPr>
              <a:lnSpc>
                <a:spcPts val="5500"/>
              </a:lnSpc>
            </a:pPr>
            <a:r>
              <a:rPr lang="en-US" sz="4000" b="1" dirty="0">
                <a:solidFill>
                  <a:srgbClr val="CF967D"/>
                </a:solidFill>
                <a:latin typeface="+mj-lt"/>
              </a:rPr>
              <a:t>S</a:t>
            </a:r>
            <a:r>
              <a:rPr lang="en-US" sz="4000" dirty="0">
                <a:latin typeface="+mj-lt"/>
              </a:rPr>
              <a:t>cience</a:t>
            </a:r>
          </a:p>
          <a:p>
            <a:pPr>
              <a:lnSpc>
                <a:spcPts val="5500"/>
              </a:lnSpc>
            </a:pPr>
            <a:r>
              <a:rPr lang="en-US" sz="4000" b="1" dirty="0">
                <a:solidFill>
                  <a:srgbClr val="CF967D"/>
                </a:solidFill>
                <a:latin typeface="+mj-lt"/>
              </a:rPr>
              <a:t>T</a:t>
            </a:r>
            <a:r>
              <a:rPr lang="en-US" sz="4000" dirty="0">
                <a:latin typeface="+mj-lt"/>
              </a:rPr>
              <a:t>echnology</a:t>
            </a:r>
          </a:p>
          <a:p>
            <a:pPr>
              <a:lnSpc>
                <a:spcPts val="5500"/>
              </a:lnSpc>
            </a:pPr>
            <a:r>
              <a:rPr lang="en-US" sz="4000" b="1" dirty="0">
                <a:solidFill>
                  <a:srgbClr val="CF967D"/>
                </a:solidFill>
                <a:latin typeface="+mj-lt"/>
              </a:rPr>
              <a:t>E</a:t>
            </a:r>
            <a:r>
              <a:rPr lang="en-US" sz="4000" dirty="0">
                <a:latin typeface="+mj-lt"/>
              </a:rPr>
              <a:t>ngineering</a:t>
            </a:r>
          </a:p>
          <a:p>
            <a:pPr>
              <a:lnSpc>
                <a:spcPts val="5500"/>
              </a:lnSpc>
            </a:pPr>
            <a:r>
              <a:rPr lang="en-US" sz="4000" b="1" dirty="0">
                <a:solidFill>
                  <a:srgbClr val="CF967D"/>
                </a:solidFill>
                <a:latin typeface="+mj-lt"/>
              </a:rPr>
              <a:t>M</a:t>
            </a:r>
            <a:r>
              <a:rPr lang="en-US" sz="4000" dirty="0">
                <a:latin typeface="+mj-lt"/>
              </a:rPr>
              <a:t>athematics</a:t>
            </a:r>
          </a:p>
          <a:p>
            <a:pPr>
              <a:lnSpc>
                <a:spcPts val="5500"/>
              </a:lnSpc>
            </a:pPr>
            <a:r>
              <a:rPr lang="en-US" sz="4000" b="1" dirty="0">
                <a:solidFill>
                  <a:srgbClr val="CF967D"/>
                </a:solidFill>
                <a:latin typeface="+mj-lt"/>
              </a:rPr>
              <a:t>M</a:t>
            </a:r>
            <a:r>
              <a:rPr lang="en-US" sz="4000" dirty="0">
                <a:latin typeface="+mj-lt"/>
              </a:rPr>
              <a:t>anufacturing</a:t>
            </a:r>
          </a:p>
          <a:p>
            <a:pPr>
              <a:lnSpc>
                <a:spcPts val="5500"/>
              </a:lnSpc>
            </a:pPr>
            <a:r>
              <a:rPr lang="en-US" sz="4000" b="1" dirty="0">
                <a:solidFill>
                  <a:srgbClr val="CF967D"/>
                </a:solidFill>
                <a:latin typeface="+mj-lt"/>
              </a:rPr>
              <a:t>D</a:t>
            </a:r>
            <a:r>
              <a:rPr lang="en-US" sz="4000" dirty="0">
                <a:latin typeface="+mj-lt"/>
              </a:rPr>
              <a:t>esign</a:t>
            </a:r>
          </a:p>
        </p:txBody>
      </p:sp>
    </p:spTree>
    <p:extLst>
      <p:ext uri="{BB962C8B-B14F-4D97-AF65-F5344CB8AC3E}">
        <p14:creationId xmlns:p14="http://schemas.microsoft.com/office/powerpoint/2010/main" val="1394821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a:xfrm>
            <a:off x="7663873" y="614507"/>
            <a:ext cx="10515600" cy="1325563"/>
          </a:xfrm>
        </p:spPr>
        <p:txBody>
          <a:bodyPr/>
          <a:lstStyle/>
          <a:p>
            <a:r>
              <a:rPr lang="en-US" dirty="0"/>
              <a:t>My Story</a:t>
            </a:r>
          </a:p>
        </p:txBody>
      </p:sp>
      <p:pic>
        <p:nvPicPr>
          <p:cNvPr id="3" name="Picture 2">
            <a:extLst>
              <a:ext uri="{FF2B5EF4-FFF2-40B4-BE49-F238E27FC236}">
                <a16:creationId xmlns:a16="http://schemas.microsoft.com/office/drawing/2014/main" id="{8C3965C2-1CFF-3326-C20E-A962B6D3EB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
          <a:stretch/>
        </p:blipFill>
        <p:spPr>
          <a:xfrm rot="21600000">
            <a:off x="-1" y="-1"/>
            <a:ext cx="3787591" cy="6857991"/>
          </a:xfrm>
          <a:prstGeom prst="rect">
            <a:avLst/>
          </a:prstGeom>
        </p:spPr>
      </p:pic>
      <p:pic>
        <p:nvPicPr>
          <p:cNvPr id="5" name="Picture 4">
            <a:extLst>
              <a:ext uri="{FF2B5EF4-FFF2-40B4-BE49-F238E27FC236}">
                <a16:creationId xmlns:a16="http://schemas.microsoft.com/office/drawing/2014/main" id="{B417842C-756D-1575-0223-12F89842059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2"/>
          <a:stretch/>
        </p:blipFill>
        <p:spPr>
          <a:xfrm rot="21600000">
            <a:off x="3783324" y="-3"/>
            <a:ext cx="3787591" cy="6857993"/>
          </a:xfrm>
          <a:prstGeom prst="rect">
            <a:avLst/>
          </a:prstGeom>
        </p:spPr>
      </p:pic>
    </p:spTree>
    <p:extLst>
      <p:ext uri="{BB962C8B-B14F-4D97-AF65-F5344CB8AC3E}">
        <p14:creationId xmlns:p14="http://schemas.microsoft.com/office/powerpoint/2010/main" val="371773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8CDAF09-4ABC-50E0-A155-494A2A82E348}"/>
              </a:ext>
            </a:extLst>
          </p:cNvPr>
          <p:cNvPicPr>
            <a:picLocks noGrp="1" noRot="1" noChangeAspect="1" noMove="1" noResize="1" noEditPoints="1" noAdjustHandles="1" noChangeArrowheads="1" noChangeShapeType="1" noCrop="1"/>
          </p:cNvPicPr>
          <p:nvPr/>
        </p:nvPicPr>
        <p:blipFill>
          <a:blip r:embed="rId3"/>
          <a:stretch>
            <a:fillRect/>
          </a:stretch>
        </p:blipFill>
        <p:spPr>
          <a:xfrm>
            <a:off x="0" y="0"/>
            <a:ext cx="12191999" cy="6858000"/>
          </a:xfrm>
          <a:prstGeom prst="rect">
            <a:avLst/>
          </a:prstGeom>
        </p:spPr>
      </p:pic>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My Story</a:t>
            </a:r>
          </a:p>
        </p:txBody>
      </p:sp>
      <p:sp>
        <p:nvSpPr>
          <p:cNvPr id="4" name="TextBox 3">
            <a:extLst>
              <a:ext uri="{FF2B5EF4-FFF2-40B4-BE49-F238E27FC236}">
                <a16:creationId xmlns:a16="http://schemas.microsoft.com/office/drawing/2014/main" id="{26FF8772-3ED0-CBA0-3376-14E61F314F90}"/>
              </a:ext>
            </a:extLst>
          </p:cNvPr>
          <p:cNvSpPr txBox="1"/>
          <p:nvPr/>
        </p:nvSpPr>
        <p:spPr>
          <a:xfrm>
            <a:off x="838200" y="2030053"/>
            <a:ext cx="2871216" cy="369332"/>
          </a:xfrm>
          <a:prstGeom prst="rect">
            <a:avLst/>
          </a:prstGeom>
          <a:noFill/>
        </p:spPr>
        <p:txBody>
          <a:bodyPr wrap="square" rtlCol="0">
            <a:spAutoFit/>
          </a:bodyPr>
          <a:lstStyle/>
          <a:p>
            <a:r>
              <a:rPr lang="en-US" dirty="0"/>
              <a:t>Name:</a:t>
            </a:r>
          </a:p>
        </p:txBody>
      </p:sp>
      <p:sp>
        <p:nvSpPr>
          <p:cNvPr id="6" name="TextBox 5">
            <a:extLst>
              <a:ext uri="{FF2B5EF4-FFF2-40B4-BE49-F238E27FC236}">
                <a16:creationId xmlns:a16="http://schemas.microsoft.com/office/drawing/2014/main" id="{60C34DB5-3068-4A59-581B-9BF2D0E90E67}"/>
              </a:ext>
            </a:extLst>
          </p:cNvPr>
          <p:cNvSpPr txBox="1"/>
          <p:nvPr/>
        </p:nvSpPr>
        <p:spPr>
          <a:xfrm>
            <a:off x="838200" y="2676229"/>
            <a:ext cx="2871216" cy="369332"/>
          </a:xfrm>
          <a:prstGeom prst="rect">
            <a:avLst/>
          </a:prstGeom>
          <a:noFill/>
        </p:spPr>
        <p:txBody>
          <a:bodyPr wrap="square" rtlCol="0">
            <a:spAutoFit/>
          </a:bodyPr>
          <a:lstStyle/>
          <a:p>
            <a:r>
              <a:rPr lang="en-US" dirty="0"/>
              <a:t>Job Title:</a:t>
            </a:r>
          </a:p>
        </p:txBody>
      </p:sp>
      <p:sp>
        <p:nvSpPr>
          <p:cNvPr id="7" name="TextBox 6">
            <a:extLst>
              <a:ext uri="{FF2B5EF4-FFF2-40B4-BE49-F238E27FC236}">
                <a16:creationId xmlns:a16="http://schemas.microsoft.com/office/drawing/2014/main" id="{82E17D82-CCAA-775A-A804-19E26038381D}"/>
              </a:ext>
            </a:extLst>
          </p:cNvPr>
          <p:cNvSpPr txBox="1"/>
          <p:nvPr/>
        </p:nvSpPr>
        <p:spPr>
          <a:xfrm>
            <a:off x="838200" y="3322405"/>
            <a:ext cx="2871216" cy="369332"/>
          </a:xfrm>
          <a:prstGeom prst="rect">
            <a:avLst/>
          </a:prstGeom>
          <a:noFill/>
        </p:spPr>
        <p:txBody>
          <a:bodyPr wrap="square" rtlCol="0">
            <a:spAutoFit/>
          </a:bodyPr>
          <a:lstStyle/>
          <a:p>
            <a:r>
              <a:rPr lang="en-US" dirty="0"/>
              <a:t>Company:</a:t>
            </a:r>
          </a:p>
        </p:txBody>
      </p:sp>
      <p:sp>
        <p:nvSpPr>
          <p:cNvPr id="8" name="TextBox 7">
            <a:extLst>
              <a:ext uri="{FF2B5EF4-FFF2-40B4-BE49-F238E27FC236}">
                <a16:creationId xmlns:a16="http://schemas.microsoft.com/office/drawing/2014/main" id="{EDF174C2-DBF4-8001-8A80-7F742E78B2C0}"/>
              </a:ext>
            </a:extLst>
          </p:cNvPr>
          <p:cNvSpPr txBox="1"/>
          <p:nvPr/>
        </p:nvSpPr>
        <p:spPr>
          <a:xfrm>
            <a:off x="838200" y="3968581"/>
            <a:ext cx="2871216" cy="369332"/>
          </a:xfrm>
          <a:prstGeom prst="rect">
            <a:avLst/>
          </a:prstGeom>
          <a:noFill/>
        </p:spPr>
        <p:txBody>
          <a:bodyPr wrap="square" rtlCol="0">
            <a:spAutoFit/>
          </a:bodyPr>
          <a:lstStyle/>
          <a:p>
            <a:r>
              <a:rPr lang="en-US" dirty="0"/>
              <a:t>Education:</a:t>
            </a:r>
          </a:p>
        </p:txBody>
      </p:sp>
      <p:sp>
        <p:nvSpPr>
          <p:cNvPr id="9" name="TextBox 8">
            <a:extLst>
              <a:ext uri="{FF2B5EF4-FFF2-40B4-BE49-F238E27FC236}">
                <a16:creationId xmlns:a16="http://schemas.microsoft.com/office/drawing/2014/main" id="{B946029E-0D57-A8D0-EAFC-FFACAE10CE0E}"/>
              </a:ext>
            </a:extLst>
          </p:cNvPr>
          <p:cNvSpPr txBox="1"/>
          <p:nvPr/>
        </p:nvSpPr>
        <p:spPr>
          <a:xfrm>
            <a:off x="6114288" y="2030053"/>
            <a:ext cx="2921634" cy="369332"/>
          </a:xfrm>
          <a:prstGeom prst="rect">
            <a:avLst/>
          </a:prstGeom>
          <a:noFill/>
        </p:spPr>
        <p:txBody>
          <a:bodyPr wrap="none" rtlCol="0">
            <a:spAutoFit/>
          </a:bodyPr>
          <a:lstStyle/>
          <a:p>
            <a:r>
              <a:rPr lang="en-US" dirty="0"/>
              <a:t>Fun facts or other thoughts:</a:t>
            </a:r>
          </a:p>
        </p:txBody>
      </p:sp>
      <p:pic>
        <p:nvPicPr>
          <p:cNvPr id="16" name="Picture 15" descr="A green magnifying glass with a person inside&#10;&#10;Description automatically generated">
            <a:extLst>
              <a:ext uri="{FF2B5EF4-FFF2-40B4-BE49-F238E27FC236}">
                <a16:creationId xmlns:a16="http://schemas.microsoft.com/office/drawing/2014/main" id="{D1A65611-1A2E-57BF-F3DA-D35A943B2D9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1433462">
            <a:off x="7810508" y="3111653"/>
            <a:ext cx="4456906" cy="4456906"/>
          </a:xfrm>
          <a:prstGeom prst="rect">
            <a:avLst/>
          </a:prstGeom>
        </p:spPr>
      </p:pic>
    </p:spTree>
    <p:extLst>
      <p:ext uri="{BB962C8B-B14F-4D97-AF65-F5344CB8AC3E}">
        <p14:creationId xmlns:p14="http://schemas.microsoft.com/office/powerpoint/2010/main" val="1472418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Science &amp; Engineering in the World of Work</a:t>
            </a:r>
          </a:p>
        </p:txBody>
      </p:sp>
      <p:sp>
        <p:nvSpPr>
          <p:cNvPr id="3" name="Content Placeholder 2">
            <a:extLst>
              <a:ext uri="{FF2B5EF4-FFF2-40B4-BE49-F238E27FC236}">
                <a16:creationId xmlns:a16="http://schemas.microsoft.com/office/drawing/2014/main" id="{EFF01DA9-8CF8-3269-F745-8555B52F88E9}"/>
              </a:ext>
            </a:extLst>
          </p:cNvPr>
          <p:cNvSpPr>
            <a:spLocks noGrp="1"/>
          </p:cNvSpPr>
          <p:nvPr>
            <p:ph idx="1"/>
          </p:nvPr>
        </p:nvSpPr>
        <p:spPr>
          <a:xfrm>
            <a:off x="838200" y="2018252"/>
            <a:ext cx="8859982" cy="4351338"/>
          </a:xfrm>
        </p:spPr>
        <p:txBody>
          <a:bodyPr/>
          <a:lstStyle/>
          <a:p>
            <a:pPr>
              <a:lnSpc>
                <a:spcPct val="100000"/>
              </a:lnSpc>
              <a:spcBef>
                <a:spcPts val="1200"/>
              </a:spcBef>
              <a:spcAft>
                <a:spcPts val="600"/>
              </a:spcAft>
              <a:buClr>
                <a:srgbClr val="CF967D"/>
              </a:buClr>
            </a:pPr>
            <a:r>
              <a:rPr lang="en-US" dirty="0"/>
              <a:t>What is environmental sustainability?</a:t>
            </a:r>
          </a:p>
          <a:p>
            <a:pPr>
              <a:lnSpc>
                <a:spcPct val="100000"/>
              </a:lnSpc>
              <a:spcBef>
                <a:spcPts val="1200"/>
              </a:spcBef>
              <a:spcAft>
                <a:spcPts val="600"/>
              </a:spcAft>
              <a:buClr>
                <a:srgbClr val="CF967D"/>
              </a:buClr>
            </a:pPr>
            <a:r>
              <a:rPr lang="en-US" dirty="0"/>
              <a:t>How are science and engineering used in environmental sustainability fields?</a:t>
            </a:r>
          </a:p>
          <a:p>
            <a:pPr>
              <a:lnSpc>
                <a:spcPct val="100000"/>
              </a:lnSpc>
              <a:spcBef>
                <a:spcPts val="1200"/>
              </a:spcBef>
              <a:spcAft>
                <a:spcPts val="600"/>
              </a:spcAft>
              <a:buClr>
                <a:srgbClr val="CF967D"/>
              </a:buClr>
            </a:pPr>
            <a:r>
              <a:rPr lang="en-US" dirty="0"/>
              <a:t>What kinds of careers do you think fit within the environmental sustainability pathway?</a:t>
            </a:r>
          </a:p>
        </p:txBody>
      </p:sp>
      <p:cxnSp>
        <p:nvCxnSpPr>
          <p:cNvPr id="6" name="Straight Connector 5">
            <a:extLst>
              <a:ext uri="{FF2B5EF4-FFF2-40B4-BE49-F238E27FC236}">
                <a16:creationId xmlns:a16="http://schemas.microsoft.com/office/drawing/2014/main" id="{EF744054-E270-69B0-AD53-E79F27A410CF}"/>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8" name="Graphic 7" descr="Plant outline">
            <a:extLst>
              <a:ext uri="{FF2B5EF4-FFF2-40B4-BE49-F238E27FC236}">
                <a16:creationId xmlns:a16="http://schemas.microsoft.com/office/drawing/2014/main" id="{E700E622-4DD3-5906-A1F6-43B72C8627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E4CF4414-04EC-75C5-26A6-D128D72D6C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832076" y="2539343"/>
            <a:ext cx="4990305" cy="4990305"/>
          </a:xfrm>
          <a:prstGeom prst="rect">
            <a:avLst/>
          </a:prstGeom>
          <a:scene3d>
            <a:camera prst="orthographicFront">
              <a:rot lat="0" lon="10800000" rev="0"/>
            </a:camera>
            <a:lightRig rig="threePt" dir="t"/>
          </a:scene3d>
        </p:spPr>
      </p:pic>
    </p:spTree>
    <p:extLst>
      <p:ext uri="{BB962C8B-B14F-4D97-AF65-F5344CB8AC3E}">
        <p14:creationId xmlns:p14="http://schemas.microsoft.com/office/powerpoint/2010/main" val="2000007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448B22A-7E1D-D700-10FB-68E52FBD54D3}"/>
              </a:ext>
            </a:extLst>
          </p:cNvPr>
          <p:cNvPicPr>
            <a:picLocks noGrp="1" noRot="1" noChangeAspect="1" noMove="1" noResize="1" noEditPoints="1" noAdjustHandles="1" noChangeArrowheads="1" noChangeShapeType="1" noCrop="1"/>
          </p:cNvPicPr>
          <p:nvPr/>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860555F5-F659-AEA9-280A-1B89F830A826}"/>
              </a:ext>
            </a:extLst>
          </p:cNvPr>
          <p:cNvSpPr>
            <a:spLocks noGrp="1"/>
          </p:cNvSpPr>
          <p:nvPr>
            <p:ph type="ctrTitle"/>
          </p:nvPr>
        </p:nvSpPr>
        <p:spPr>
          <a:xfrm>
            <a:off x="2812369" y="708804"/>
            <a:ext cx="9144000" cy="2387600"/>
          </a:xfrm>
        </p:spPr>
        <p:txBody>
          <a:bodyPr/>
          <a:lstStyle/>
          <a:p>
            <a:pPr algn="l"/>
            <a:r>
              <a:rPr lang="en-US" dirty="0"/>
              <a:t>Eco-Enrichment </a:t>
            </a:r>
            <a:br>
              <a:rPr lang="en-US" dirty="0"/>
            </a:br>
            <a:r>
              <a:rPr lang="en-US" dirty="0"/>
              <a:t>Expedition</a:t>
            </a:r>
          </a:p>
        </p:txBody>
      </p:sp>
      <p:pic>
        <p:nvPicPr>
          <p:cNvPr id="6" name="Picture 5" descr="A wooden box with dirt and vegetables&#10;&#10;Description automatically generated">
            <a:extLst>
              <a:ext uri="{FF2B5EF4-FFF2-40B4-BE49-F238E27FC236}">
                <a16:creationId xmlns:a16="http://schemas.microsoft.com/office/drawing/2014/main" id="{26684763-B78F-4B72-40D9-00B98DA2B29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415203" y="272075"/>
            <a:ext cx="9153144" cy="9153144"/>
          </a:xfrm>
          <a:prstGeom prst="rect">
            <a:avLst/>
          </a:prstGeom>
        </p:spPr>
      </p:pic>
      <p:pic>
        <p:nvPicPr>
          <p:cNvPr id="15" name="Picture 14" descr="A green text on a black background&#10;&#10;Description automatically generated">
            <a:extLst>
              <a:ext uri="{FF2B5EF4-FFF2-40B4-BE49-F238E27FC236}">
                <a16:creationId xmlns:a16="http://schemas.microsoft.com/office/drawing/2014/main" id="{31B67FC2-AD61-193C-494C-931505C35B8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450649">
            <a:off x="105694" y="56516"/>
            <a:ext cx="2818213" cy="2818213"/>
          </a:xfrm>
          <a:prstGeom prst="rect">
            <a:avLst/>
          </a:prstGeom>
        </p:spPr>
      </p:pic>
      <p:pic>
        <p:nvPicPr>
          <p:cNvPr id="4" name="Picture 3" descr="A person in a lab coat holding a magnifying glass&#10;&#10;AI-generated content may be incorrect.">
            <a:extLst>
              <a:ext uri="{FF2B5EF4-FFF2-40B4-BE49-F238E27FC236}">
                <a16:creationId xmlns:a16="http://schemas.microsoft.com/office/drawing/2014/main" id="{503918F6-FE70-2C7A-32C2-7B483E3B704B}"/>
              </a:ext>
            </a:extLst>
          </p:cNvPr>
          <p:cNvPicPr>
            <a:picLocks noChangeAspect="1"/>
          </p:cNvPicPr>
          <p:nvPr/>
        </p:nvPicPr>
        <p:blipFill>
          <a:blip r:embed="rId5"/>
          <a:stretch>
            <a:fillRect/>
          </a:stretch>
        </p:blipFill>
        <p:spPr>
          <a:xfrm>
            <a:off x="7149069" y="1714501"/>
            <a:ext cx="6307613" cy="5302249"/>
          </a:xfrm>
          <a:prstGeom prst="rect">
            <a:avLst/>
          </a:prstGeom>
        </p:spPr>
      </p:pic>
    </p:spTree>
    <p:extLst>
      <p:ext uri="{BB962C8B-B14F-4D97-AF65-F5344CB8AC3E}">
        <p14:creationId xmlns:p14="http://schemas.microsoft.com/office/powerpoint/2010/main" val="3151561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What is Compost?</a:t>
            </a:r>
          </a:p>
        </p:txBody>
      </p:sp>
      <p:cxnSp>
        <p:nvCxnSpPr>
          <p:cNvPr id="4" name="Straight Connector 3">
            <a:extLst>
              <a:ext uri="{FF2B5EF4-FFF2-40B4-BE49-F238E27FC236}">
                <a16:creationId xmlns:a16="http://schemas.microsoft.com/office/drawing/2014/main" id="{646208BE-391F-400E-DFF5-A7584E1E783A}"/>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5" name="Graphic 4" descr="Plant outline">
            <a:extLst>
              <a:ext uri="{FF2B5EF4-FFF2-40B4-BE49-F238E27FC236}">
                <a16:creationId xmlns:a16="http://schemas.microsoft.com/office/drawing/2014/main" id="{01F43BFD-875B-F81E-6E88-3B107C1389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200" y="488410"/>
            <a:ext cx="914400" cy="914400"/>
          </a:xfrm>
          <a:prstGeom prst="rect">
            <a:avLst/>
          </a:prstGeom>
        </p:spPr>
      </p:pic>
      <p:pic>
        <p:nvPicPr>
          <p:cNvPr id="7" name="Picture 6" descr="A person holding a tray with vegetables in it&#10;&#10;Description automatically generated">
            <a:extLst>
              <a:ext uri="{FF2B5EF4-FFF2-40B4-BE49-F238E27FC236}">
                <a16:creationId xmlns:a16="http://schemas.microsoft.com/office/drawing/2014/main" id="{EBCA8F42-EC8A-1F88-D925-2F83B88639F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907205" y="1922949"/>
            <a:ext cx="3367024" cy="18939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8" descr="A person holding dirt in a trash can&#10;&#10;Description automatically generated">
            <a:extLst>
              <a:ext uri="{FF2B5EF4-FFF2-40B4-BE49-F238E27FC236}">
                <a16:creationId xmlns:a16="http://schemas.microsoft.com/office/drawing/2014/main" id="{B4628E9A-8F5E-A452-BD1B-04A60C25F22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523862" y="4117382"/>
            <a:ext cx="3367024" cy="1889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10" descr="A wooden box with food in it&#10;&#10;Description automatically generated">
            <a:extLst>
              <a:ext uri="{FF2B5EF4-FFF2-40B4-BE49-F238E27FC236}">
                <a16:creationId xmlns:a16="http://schemas.microsoft.com/office/drawing/2014/main" id="{85957E7E-39D0-C66B-E3E3-D834FB2881E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8523862" y="1922949"/>
            <a:ext cx="3367024" cy="188903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3" name="Picture 12" descr="A close-up of food waste&#10;&#10;Description automatically generated">
            <a:extLst>
              <a:ext uri="{FF2B5EF4-FFF2-40B4-BE49-F238E27FC236}">
                <a16:creationId xmlns:a16="http://schemas.microsoft.com/office/drawing/2014/main" id="{777ED1CE-A2FE-88FA-BE36-0335AEFFC8B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07205" y="4117382"/>
            <a:ext cx="3367024" cy="188903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TextBox 5">
            <a:extLst>
              <a:ext uri="{FF2B5EF4-FFF2-40B4-BE49-F238E27FC236}">
                <a16:creationId xmlns:a16="http://schemas.microsoft.com/office/drawing/2014/main" id="{5E6762B7-4D4D-D745-88FF-B0D4155B43BD}"/>
              </a:ext>
            </a:extLst>
          </p:cNvPr>
          <p:cNvSpPr txBox="1"/>
          <p:nvPr/>
        </p:nvSpPr>
        <p:spPr>
          <a:xfrm>
            <a:off x="528880" y="1690688"/>
            <a:ext cx="3921125" cy="4708981"/>
          </a:xfrm>
          <a:prstGeom prst="rect">
            <a:avLst/>
          </a:prstGeom>
          <a:noFill/>
        </p:spPr>
        <p:txBody>
          <a:bodyPr wrap="square">
            <a:spAutoFit/>
          </a:bodyPr>
          <a:lstStyle/>
          <a:p>
            <a:pPr algn="l"/>
            <a:r>
              <a:rPr lang="en-US" sz="2000" b="0" i="0" dirty="0">
                <a:solidFill>
                  <a:srgbClr val="231F20"/>
                </a:solidFill>
                <a:effectLst/>
              </a:rPr>
              <a:t>Compost is a type of organic matter that you can add to soil to help plants grow.</a:t>
            </a:r>
          </a:p>
          <a:p>
            <a:pPr algn="l"/>
            <a:endParaRPr lang="en-US" sz="2000" b="0" i="0" dirty="0">
              <a:solidFill>
                <a:srgbClr val="231F20"/>
              </a:solidFill>
              <a:effectLst/>
            </a:endParaRPr>
          </a:p>
          <a:p>
            <a:pPr algn="l"/>
            <a:r>
              <a:rPr lang="en-US" sz="2000" b="0" i="0" dirty="0">
                <a:solidFill>
                  <a:srgbClr val="231F20"/>
                </a:solidFill>
                <a:effectLst/>
              </a:rPr>
              <a:t>To make it, you collect natural materials that you would otherwise discard, such as food scraps, leaves, </a:t>
            </a:r>
            <a:r>
              <a:rPr lang="en-US" sz="2000" dirty="0">
                <a:solidFill>
                  <a:srgbClr val="231F20"/>
                </a:solidFill>
              </a:rPr>
              <a:t>and yard trimmings, and let them decompose over time.</a:t>
            </a:r>
          </a:p>
          <a:p>
            <a:pPr algn="l"/>
            <a:endParaRPr lang="en-US" sz="2000" dirty="0">
              <a:solidFill>
                <a:srgbClr val="231F20"/>
              </a:solidFill>
            </a:endParaRPr>
          </a:p>
          <a:p>
            <a:r>
              <a:rPr lang="en-US" sz="2000" dirty="0">
                <a:solidFill>
                  <a:srgbClr val="231F20"/>
                </a:solidFill>
              </a:rPr>
              <a:t>The resulting material is nutrient-rich and can be used in gardens as a soil conditioner and natural pesticide.</a:t>
            </a:r>
          </a:p>
        </p:txBody>
      </p:sp>
    </p:spTree>
    <p:extLst>
      <p:ext uri="{BB962C8B-B14F-4D97-AF65-F5344CB8AC3E}">
        <p14:creationId xmlns:p14="http://schemas.microsoft.com/office/powerpoint/2010/main" val="3260034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ile of leaves falling&#10;&#10;Description automatically generated">
            <a:extLst>
              <a:ext uri="{FF2B5EF4-FFF2-40B4-BE49-F238E27FC236}">
                <a16:creationId xmlns:a16="http://schemas.microsoft.com/office/drawing/2014/main" id="{E81D696D-B278-98C7-125A-3C5E77D3BB6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877555" y="3260535"/>
            <a:ext cx="3129356" cy="3129356"/>
          </a:xfrm>
          <a:prstGeom prst="rect">
            <a:avLst/>
          </a:prstGeom>
        </p:spPr>
      </p:pic>
      <p:sp>
        <p:nvSpPr>
          <p:cNvPr id="2" name="Title 1">
            <a:extLst>
              <a:ext uri="{FF2B5EF4-FFF2-40B4-BE49-F238E27FC236}">
                <a16:creationId xmlns:a16="http://schemas.microsoft.com/office/drawing/2014/main" id="{A5D4B719-AD68-E6EA-9018-C0449505FF92}"/>
              </a:ext>
            </a:extLst>
          </p:cNvPr>
          <p:cNvSpPr>
            <a:spLocks noGrp="1"/>
          </p:cNvSpPr>
          <p:nvPr>
            <p:ph type="title"/>
          </p:nvPr>
        </p:nvSpPr>
        <p:spPr/>
        <p:txBody>
          <a:bodyPr/>
          <a:lstStyle/>
          <a:p>
            <a:r>
              <a:rPr lang="en-US" dirty="0"/>
              <a:t>How Does Composting Happen in Nature?</a:t>
            </a:r>
          </a:p>
        </p:txBody>
      </p:sp>
      <p:cxnSp>
        <p:nvCxnSpPr>
          <p:cNvPr id="3" name="Straight Connector 2">
            <a:extLst>
              <a:ext uri="{FF2B5EF4-FFF2-40B4-BE49-F238E27FC236}">
                <a16:creationId xmlns:a16="http://schemas.microsoft.com/office/drawing/2014/main" id="{A145B32C-096D-D2B6-8AB6-C011D54005A0}"/>
              </a:ext>
            </a:extLst>
          </p:cNvPr>
          <p:cNvCxnSpPr/>
          <p:nvPr/>
        </p:nvCxnSpPr>
        <p:spPr>
          <a:xfrm>
            <a:off x="0" y="1408176"/>
            <a:ext cx="12192000" cy="0"/>
          </a:xfrm>
          <a:prstGeom prst="line">
            <a:avLst/>
          </a:prstGeom>
          <a:ln w="57150">
            <a:solidFill>
              <a:srgbClr val="CF967D"/>
            </a:solidFill>
          </a:ln>
        </p:spPr>
        <p:style>
          <a:lnRef idx="2">
            <a:schemeClr val="accent1"/>
          </a:lnRef>
          <a:fillRef idx="0">
            <a:schemeClr val="accent1"/>
          </a:fillRef>
          <a:effectRef idx="1">
            <a:schemeClr val="accent1"/>
          </a:effectRef>
          <a:fontRef idx="minor">
            <a:schemeClr val="tx1"/>
          </a:fontRef>
        </p:style>
      </p:cxnSp>
      <p:pic>
        <p:nvPicPr>
          <p:cNvPr id="4" name="Graphic 3" descr="Plant outline">
            <a:extLst>
              <a:ext uri="{FF2B5EF4-FFF2-40B4-BE49-F238E27FC236}">
                <a16:creationId xmlns:a16="http://schemas.microsoft.com/office/drawing/2014/main" id="{62C2BF9E-ABE7-70D9-8EEE-56714604A60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6200" y="488410"/>
            <a:ext cx="914400" cy="914400"/>
          </a:xfrm>
          <a:prstGeom prst="rect">
            <a:avLst/>
          </a:prstGeom>
        </p:spPr>
      </p:pic>
      <p:pic>
        <p:nvPicPr>
          <p:cNvPr id="6" name="Picture 5" descr="A logo of a plant&#10;&#10;Description automatically generated with medium confidence">
            <a:extLst>
              <a:ext uri="{FF2B5EF4-FFF2-40B4-BE49-F238E27FC236}">
                <a16:creationId xmlns:a16="http://schemas.microsoft.com/office/drawing/2014/main" id="{DB255DCE-7EF0-21AE-3B2D-A31A33737B84}"/>
              </a:ext>
            </a:extLst>
          </p:cNvPr>
          <p:cNvPicPr>
            <a:picLocks noChangeAspect="1"/>
          </p:cNvPicPr>
          <p:nvPr/>
        </p:nvPicPr>
        <p:blipFill>
          <a:blip r:embed="rId6" cstate="screen">
            <a:alphaModFix amt="28000"/>
            <a:extLst>
              <a:ext uri="{28A0092B-C50C-407E-A947-70E740481C1C}">
                <a14:useLocalDpi xmlns:a14="http://schemas.microsoft.com/office/drawing/2010/main"/>
              </a:ext>
            </a:extLst>
          </a:blip>
          <a:stretch>
            <a:fillRect/>
          </a:stretch>
        </p:blipFill>
        <p:spPr>
          <a:xfrm>
            <a:off x="7824940" y="1132573"/>
            <a:ext cx="4002331" cy="4002331"/>
          </a:xfrm>
          <a:prstGeom prst="rect">
            <a:avLst/>
          </a:prstGeom>
        </p:spPr>
      </p:pic>
      <p:pic>
        <p:nvPicPr>
          <p:cNvPr id="8" name="Picture 7" descr="A tree with yellow leaves falling&#10;&#10;Description automatically generated">
            <a:extLst>
              <a:ext uri="{FF2B5EF4-FFF2-40B4-BE49-F238E27FC236}">
                <a16:creationId xmlns:a16="http://schemas.microsoft.com/office/drawing/2014/main" id="{E4E9E291-90D6-8ABA-BC5F-2E66B7B0B31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5946" y="1492212"/>
            <a:ext cx="4563062" cy="4563062"/>
          </a:xfrm>
          <a:prstGeom prst="rect">
            <a:avLst/>
          </a:prstGeom>
        </p:spPr>
      </p:pic>
      <p:pic>
        <p:nvPicPr>
          <p:cNvPr id="10" name="Picture 9" descr="A cartoon worm on a black background&#10;&#10;Description automatically generated">
            <a:extLst>
              <a:ext uri="{FF2B5EF4-FFF2-40B4-BE49-F238E27FC236}">
                <a16:creationId xmlns:a16="http://schemas.microsoft.com/office/drawing/2014/main" id="{57089D6B-0939-29DF-D3B1-DA72BB71473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026662" y="3429000"/>
            <a:ext cx="3411809" cy="3411809"/>
          </a:xfrm>
          <a:prstGeom prst="rect">
            <a:avLst/>
          </a:prstGeom>
        </p:spPr>
      </p:pic>
      <p:pic>
        <p:nvPicPr>
          <p:cNvPr id="12" name="Picture 11" descr="A cartoon of a caterpillar&#10;&#10;Description automatically generated">
            <a:extLst>
              <a:ext uri="{FF2B5EF4-FFF2-40B4-BE49-F238E27FC236}">
                <a16:creationId xmlns:a16="http://schemas.microsoft.com/office/drawing/2014/main" id="{3E03BA5C-5D1C-90B3-96FC-64F4D84B856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351026" y="4465967"/>
            <a:ext cx="2439750" cy="2439750"/>
          </a:xfrm>
          <a:prstGeom prst="rect">
            <a:avLst/>
          </a:prstGeom>
        </p:spPr>
      </p:pic>
      <p:pic>
        <p:nvPicPr>
          <p:cNvPr id="14" name="Picture 13" descr="A cartoon of a beetle&#10;&#10;Description automatically generated">
            <a:extLst>
              <a:ext uri="{FF2B5EF4-FFF2-40B4-BE49-F238E27FC236}">
                <a16:creationId xmlns:a16="http://schemas.microsoft.com/office/drawing/2014/main" id="{68FB5176-8539-2E20-6505-F2812BC83523}"/>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473020" y="4754176"/>
            <a:ext cx="1237674" cy="1237674"/>
          </a:xfrm>
          <a:prstGeom prst="rect">
            <a:avLst/>
          </a:prstGeom>
          <a:scene3d>
            <a:camera prst="orthographicFront">
              <a:rot lat="0" lon="10800000" rev="60000"/>
            </a:camera>
            <a:lightRig rig="threePt" dir="t"/>
          </a:scene3d>
        </p:spPr>
      </p:pic>
      <p:pic>
        <p:nvPicPr>
          <p:cNvPr id="16" name="Picture 15" descr="A plant growing from dirt&#10;&#10;Description automatically generated">
            <a:extLst>
              <a:ext uri="{FF2B5EF4-FFF2-40B4-BE49-F238E27FC236}">
                <a16:creationId xmlns:a16="http://schemas.microsoft.com/office/drawing/2014/main" id="{819FBAD5-685A-D7DB-1C12-8DBA69BD0B4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126457" y="3630958"/>
            <a:ext cx="3336789" cy="3336789"/>
          </a:xfrm>
          <a:prstGeom prst="rect">
            <a:avLst/>
          </a:prstGeom>
        </p:spPr>
      </p:pic>
      <p:sp>
        <p:nvSpPr>
          <p:cNvPr id="19" name="TextBox 18">
            <a:extLst>
              <a:ext uri="{FF2B5EF4-FFF2-40B4-BE49-F238E27FC236}">
                <a16:creationId xmlns:a16="http://schemas.microsoft.com/office/drawing/2014/main" id="{D4C7A1CC-5564-2759-C34D-F59FA4B9D4E4}"/>
              </a:ext>
            </a:extLst>
          </p:cNvPr>
          <p:cNvSpPr txBox="1"/>
          <p:nvPr/>
        </p:nvSpPr>
        <p:spPr>
          <a:xfrm>
            <a:off x="294437" y="6066726"/>
            <a:ext cx="2534864" cy="646331"/>
          </a:xfrm>
          <a:prstGeom prst="rect">
            <a:avLst/>
          </a:prstGeom>
          <a:noFill/>
        </p:spPr>
        <p:txBody>
          <a:bodyPr wrap="square" rtlCol="0">
            <a:spAutoFit/>
          </a:bodyPr>
          <a:lstStyle/>
          <a:p>
            <a:pPr algn="ctr"/>
            <a:r>
              <a:rPr lang="en-US" dirty="0"/>
              <a:t>Organic material falls to the ground</a:t>
            </a:r>
          </a:p>
        </p:txBody>
      </p:sp>
      <p:sp>
        <p:nvSpPr>
          <p:cNvPr id="20" name="TextBox 19">
            <a:extLst>
              <a:ext uri="{FF2B5EF4-FFF2-40B4-BE49-F238E27FC236}">
                <a16:creationId xmlns:a16="http://schemas.microsoft.com/office/drawing/2014/main" id="{B14BE1AE-9E0E-D110-F86B-1627C6A00C61}"/>
              </a:ext>
            </a:extLst>
          </p:cNvPr>
          <p:cNvSpPr txBox="1"/>
          <p:nvPr/>
        </p:nvSpPr>
        <p:spPr>
          <a:xfrm>
            <a:off x="3779188" y="6098438"/>
            <a:ext cx="3583426" cy="646331"/>
          </a:xfrm>
          <a:prstGeom prst="rect">
            <a:avLst/>
          </a:prstGeom>
          <a:noFill/>
        </p:spPr>
        <p:txBody>
          <a:bodyPr wrap="square" rtlCol="0">
            <a:spAutoFit/>
          </a:bodyPr>
          <a:lstStyle/>
          <a:p>
            <a:pPr algn="ctr"/>
            <a:r>
              <a:rPr lang="en-US" dirty="0"/>
              <a:t>Organisms feed on </a:t>
            </a:r>
          </a:p>
          <a:p>
            <a:pPr algn="ctr"/>
            <a:r>
              <a:rPr lang="en-US" dirty="0"/>
              <a:t>organic matter</a:t>
            </a:r>
          </a:p>
        </p:txBody>
      </p:sp>
      <p:sp>
        <p:nvSpPr>
          <p:cNvPr id="21" name="TextBox 20">
            <a:extLst>
              <a:ext uri="{FF2B5EF4-FFF2-40B4-BE49-F238E27FC236}">
                <a16:creationId xmlns:a16="http://schemas.microsoft.com/office/drawing/2014/main" id="{F405B824-7E18-322F-BC63-8D506D4C141C}"/>
              </a:ext>
            </a:extLst>
          </p:cNvPr>
          <p:cNvSpPr txBox="1"/>
          <p:nvPr/>
        </p:nvSpPr>
        <p:spPr>
          <a:xfrm>
            <a:off x="7934452" y="6066726"/>
            <a:ext cx="4031301" cy="646331"/>
          </a:xfrm>
          <a:prstGeom prst="rect">
            <a:avLst/>
          </a:prstGeom>
          <a:noFill/>
        </p:spPr>
        <p:txBody>
          <a:bodyPr wrap="square" rtlCol="0">
            <a:spAutoFit/>
          </a:bodyPr>
          <a:lstStyle/>
          <a:p>
            <a:pPr algn="ctr"/>
            <a:r>
              <a:rPr lang="en-US" dirty="0"/>
              <a:t>Organisms release nutrients back into the soil promoting new plant growth</a:t>
            </a:r>
          </a:p>
        </p:txBody>
      </p:sp>
    </p:spTree>
    <p:extLst>
      <p:ext uri="{BB962C8B-B14F-4D97-AF65-F5344CB8AC3E}">
        <p14:creationId xmlns:p14="http://schemas.microsoft.com/office/powerpoint/2010/main" val="255160858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b233ec2-66d3-4ef5-8807-a2c006e69374" xsi:nil="true"/>
    <lcf76f155ced4ddcb4097134ff3c332f xmlns="adc816b1-d756-4632-a449-b11038f588a1">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19F8E7BC959D444B5EB974EB8E7CC82" ma:contentTypeVersion="18" ma:contentTypeDescription="Create a new document." ma:contentTypeScope="" ma:versionID="d9a83b7a09226e496c72957420046e5d">
  <xsd:schema xmlns:xsd="http://www.w3.org/2001/XMLSchema" xmlns:xs="http://www.w3.org/2001/XMLSchema" xmlns:p="http://schemas.microsoft.com/office/2006/metadata/properties" xmlns:ns2="db233ec2-66d3-4ef5-8807-a2c006e69374" xmlns:ns3="adc816b1-d756-4632-a449-b11038f588a1" targetNamespace="http://schemas.microsoft.com/office/2006/metadata/properties" ma:root="true" ma:fieldsID="8ef1d61839208a915daaaf2ffcbb9feb" ns2:_="" ns3:_="">
    <xsd:import namespace="db233ec2-66d3-4ef5-8807-a2c006e69374"/>
    <xsd:import namespace="adc816b1-d756-4632-a449-b11038f588a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233ec2-66d3-4ef5-8807-a2c006e6937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344dae29-85ca-4d34-a989-72f99e160290}" ma:internalName="TaxCatchAll" ma:showField="CatchAllData" ma:web="db233ec2-66d3-4ef5-8807-a2c006e6937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dc816b1-d756-4632-a449-b11038f588a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955067c-4844-4e4f-970b-73b17f111726"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dexed="true" ma:internalName="MediaServiceLocation" ma:readOnly="true">
      <xsd:simpleType>
        <xsd:restriction base="dms:Text"/>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746C316-2077-4E63-A9C8-764EA1DBD302}">
  <ds:schemaRefs>
    <ds:schemaRef ds:uri="http://schemas.microsoft.com/sharepoint/v3/contenttype/forms"/>
  </ds:schemaRefs>
</ds:datastoreItem>
</file>

<file path=customXml/itemProps2.xml><?xml version="1.0" encoding="utf-8"?>
<ds:datastoreItem xmlns:ds="http://schemas.openxmlformats.org/officeDocument/2006/customXml" ds:itemID="{BEACFAE8-1C7C-4168-8B86-32EBF0F24AD3}">
  <ds:schemaRefs>
    <ds:schemaRef ds:uri="http://purl.org/dc/dcmitype/"/>
    <ds:schemaRef ds:uri="http://schemas.microsoft.com/office/2006/metadata/properties"/>
    <ds:schemaRef ds:uri="http://purl.org/dc/elements/1.1/"/>
    <ds:schemaRef ds:uri="adc816b1-d756-4632-a449-b11038f588a1"/>
    <ds:schemaRef ds:uri="http://schemas.microsoft.com/office/2006/documentManagement/types"/>
    <ds:schemaRef ds:uri="http://www.w3.org/XML/1998/namespace"/>
    <ds:schemaRef ds:uri="http://purl.org/dc/terms/"/>
    <ds:schemaRef ds:uri="http://schemas.microsoft.com/office/infopath/2007/PartnerControls"/>
    <ds:schemaRef ds:uri="http://schemas.openxmlformats.org/package/2006/metadata/core-properties"/>
    <ds:schemaRef ds:uri="db233ec2-66d3-4ef5-8807-a2c006e69374"/>
  </ds:schemaRefs>
</ds:datastoreItem>
</file>

<file path=customXml/itemProps3.xml><?xml version="1.0" encoding="utf-8"?>
<ds:datastoreItem xmlns:ds="http://schemas.openxmlformats.org/officeDocument/2006/customXml" ds:itemID="{0BF6983C-2655-4A91-9031-FE04299654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233ec2-66d3-4ef5-8807-a2c006e69374"/>
    <ds:schemaRef ds:uri="adc816b1-d756-4632-a449-b11038f588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2475</TotalTime>
  <Words>5126</Words>
  <Application>Microsoft Office PowerPoint</Application>
  <PresentationFormat>Widescreen</PresentationFormat>
  <Paragraphs>487</Paragraphs>
  <Slides>27</Slides>
  <Notes>24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Eco-Enrichment Expedition</vt:lpstr>
      <vt:lpstr>Today’s Plan</vt:lpstr>
      <vt:lpstr>What is STEM2D?</vt:lpstr>
      <vt:lpstr>My Story</vt:lpstr>
      <vt:lpstr>My Story</vt:lpstr>
      <vt:lpstr>Science &amp; Engineering in the World of Work</vt:lpstr>
      <vt:lpstr>Eco-Enrichment  Expedition</vt:lpstr>
      <vt:lpstr>What is Compost?</vt:lpstr>
      <vt:lpstr>How Does Composting Happen in Nature?</vt:lpstr>
      <vt:lpstr>Composting Life Cycle</vt:lpstr>
      <vt:lpstr>Compost Decomposition Phases</vt:lpstr>
      <vt:lpstr>Why is Composting Important?</vt:lpstr>
      <vt:lpstr>Traditional Composting Methods</vt:lpstr>
      <vt:lpstr>Best Materials for Composting</vt:lpstr>
      <vt:lpstr>What to Keep Out of Composting</vt:lpstr>
      <vt:lpstr>Who Uses Compost?</vt:lpstr>
      <vt:lpstr>Learning Activity</vt:lpstr>
      <vt:lpstr>Materials</vt:lpstr>
      <vt:lpstr>Instructions</vt:lpstr>
      <vt:lpstr>Fill Your Composter</vt:lpstr>
      <vt:lpstr>Potential Issues</vt:lpstr>
      <vt:lpstr>What Do You Think?</vt:lpstr>
      <vt:lpstr>Student Activity Handout</vt:lpstr>
      <vt:lpstr>STEM2D Careers in Composting</vt:lpstr>
      <vt:lpstr>Reflection</vt:lpstr>
      <vt:lpstr>Eco-Enrichment Expedition</vt:lpstr>
      <vt:lpstr>Image 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Eco-Enrichment Expedition</dc:title>
  <dc:creator>Kelly Tungett</dc:creator>
  <cp:lastModifiedBy>Kelly Tungett</cp:lastModifiedBy>
  <cp:revision>9</cp:revision>
  <dcterms:created xsi:type="dcterms:W3CDTF">2024-06-25T17:46:34Z</dcterms:created>
  <dcterms:modified xsi:type="dcterms:W3CDTF">2026-02-16T19:05:13Z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0x010100919F8E7BC959D444B5EB974EB8E7CC82</vt:lpwstr>
  </property>
  <property fmtid="{D5CDD505-2E9C-101B-9397-08002B2CF9AE}" pid="3" name="MediaServiceImageTags">
    <vt:lpwstr/>
  </property>
</Properties>
</file>