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76" r:id="rId3"/>
    <p:sldId id="291" r:id="rId4"/>
    <p:sldId id="279" r:id="rId5"/>
    <p:sldId id="280" r:id="rId6"/>
    <p:sldId id="281" r:id="rId7"/>
    <p:sldId id="277" r:id="rId8"/>
    <p:sldId id="282" r:id="rId9"/>
    <p:sldId id="289" r:id="rId10"/>
    <p:sldId id="284" r:id="rId11"/>
    <p:sldId id="285" r:id="rId12"/>
    <p:sldId id="286" r:id="rId13"/>
    <p:sldId id="290" r:id="rId14"/>
    <p:sldId id="288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ie Fieth" initials="S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9" autoAdjust="0"/>
    <p:restoredTop sz="92921" autoAdjust="0"/>
  </p:normalViewPr>
  <p:slideViewPr>
    <p:cSldViewPr snapToGrid="0">
      <p:cViewPr varScale="1">
        <p:scale>
          <a:sx n="103" d="100"/>
          <a:sy n="103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06CEF-8802-A348-BADA-293FCD7E52D7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ECC0-D467-B247-B5DA-B277B97DC7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1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6280306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enedictredgrove.com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7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3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6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>
                <a:hlinkClick r:id="rId3"/>
              </a:rPr>
              <a:t>https://vimeo.com/162803063</a:t>
            </a:r>
          </a:p>
          <a:p>
            <a:endParaRPr lang="pt-B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How to Make a Tennis Ball</a:t>
            </a:r>
            <a:r>
              <a:rPr lang="es-ES">
                <a:latin typeface="Arial" panose="020B0604020202020204" pitchFamily="34" charset="0"/>
              </a:rPr>
              <a:t>, del cineasta</a:t>
            </a:r>
            <a:r>
              <a:rPr kumimoji="0" lang="es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kumimoji="0" lang="es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Benedict Redgrove</a:t>
            </a:r>
            <a:r>
              <a:rPr lang="es-ES">
                <a:latin typeface="Arial" panose="020B0604020202020204" pitchFamily="34" charset="0"/>
              </a:rPr>
              <a:t>, es un corto de vídeo </a:t>
            </a:r>
            <a:r>
              <a:rPr kumimoji="0" lang="es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rodado en el interior de la fábrica de pelotas de tenis de Wilson, cerca de Bangkok, Tailandia. Redgrove recibió el encargo de hacer una película de ESPN para Wilson, a fin de mostrar el proceso de fabricación de sus pelotas de tenis para el Abierto de Estados Unidos. La película se rodó en un día y demuestra el complejo </a:t>
            </a:r>
            <a:r>
              <a:rPr lang="es-ES">
                <a:latin typeface="Arial" panose="020B0604020202020204" pitchFamily="34" charset="0"/>
              </a:rPr>
              <a:t>sistema de fabricación, incluyendo los </a:t>
            </a:r>
            <a:r>
              <a:rPr kumimoji="0" lang="es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24 procesos diferentes necesarios</a:t>
            </a:r>
            <a:r>
              <a:rPr kumimoji="0" lang="es-ES" b="0" i="0" u="none" strike="noStrike" cap="none" normalizeH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 para crear la pelota de tenis final.</a:t>
            </a:r>
            <a:r>
              <a:rPr kumimoji="0" lang="es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Eche un vistazo</a:t>
            </a:r>
            <a:r>
              <a:rPr lang="es-ES">
                <a:latin typeface="Arial" panose="020B0604020202020204" pitchFamily="34" charset="0"/>
              </a:rPr>
              <a:t> a la maquinaria y los </a:t>
            </a:r>
            <a:r>
              <a:rPr kumimoji="0" lang="es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diferentes pasos.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s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https://www.youtube.com/watch?v=w5KRawOXy4U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1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0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5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18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725912" y="6409944"/>
            <a:ext cx="133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523A34-8CBF-B14D-AF83-4AD836958FE0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236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FF1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725912" y="6409944"/>
            <a:ext cx="133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523A34-8CBF-B14D-AF83-4AD836958FE0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2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5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18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9955" y="1992429"/>
            <a:ext cx="4917708" cy="400411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255" y="1992429"/>
            <a:ext cx="5067301" cy="400411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725912" y="6409944"/>
            <a:ext cx="133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523A34-8CBF-B14D-AF83-4AD836958FE0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683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5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725912" y="6409944"/>
            <a:ext cx="133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523A34-8CBF-B14D-AF83-4AD836958FE0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0172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9955" y="961891"/>
            <a:ext cx="10134601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5" y="2002055"/>
            <a:ext cx="10134601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56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 Rounded MT Bold" charset="0"/>
          <a:ea typeface="Arial Rounded MT Bold" charset="0"/>
          <a:cs typeface="Arial Rounded MT Bold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5KRawOXy4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628030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b="1" dirty="0">
                <a:solidFill>
                  <a:srgbClr val="FFF100"/>
                </a:solidFill>
              </a:rPr>
              <a:t>Créalo, pruébalo, fabrícalo</a:t>
            </a:r>
            <a:br>
              <a:rPr lang="es-ES" b="1" dirty="0"/>
            </a:br>
            <a:r>
              <a:rPr lang="es-ES" sz="2400" b="1" dirty="0">
                <a:solidFill>
                  <a:schemeClr val="bg1"/>
                </a:solidFill>
              </a:rPr>
              <a:t>Temas STEM</a:t>
            </a:r>
            <a:r>
              <a:rPr lang="es-ES" sz="2400" b="1" baseline="30000" dirty="0">
                <a:solidFill>
                  <a:schemeClr val="bg1"/>
                </a:solidFill>
              </a:rPr>
              <a:t>2</a:t>
            </a:r>
            <a:r>
              <a:rPr lang="es-ES" sz="2400" b="1" dirty="0">
                <a:solidFill>
                  <a:schemeClr val="bg1"/>
                </a:solidFill>
              </a:rPr>
              <a:t>D: Fabricación y Diseño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en-US" dirty="0"/>
          </a:p>
          <a:p>
            <a:pPr algn="l"/>
            <a:r>
              <a:rPr lang="es-ES">
                <a:solidFill>
                  <a:schemeClr val="bg1"/>
                </a:solidFill>
              </a:rPr>
              <a:t>[Nombre del Presentador]</a:t>
            </a:r>
          </a:p>
          <a:p>
            <a:pPr algn="l"/>
            <a:r>
              <a:rPr lang="es-ES">
                <a:solidFill>
                  <a:schemeClr val="bg1"/>
                </a:solidFill>
              </a:rPr>
              <a:t>[Organización Presentadora]</a:t>
            </a:r>
          </a:p>
          <a:p>
            <a:pPr algn="l"/>
            <a:r>
              <a:rPr lang="es-ES">
                <a:solidFill>
                  <a:schemeClr val="bg1"/>
                </a:solidFill>
              </a:rPr>
              <a:t>[Fecha]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784">
            <a:off x="8527094" y="2004940"/>
            <a:ext cx="3388518" cy="57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8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¡Créalo! Actividad opcional de desafío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55" y="2002055"/>
            <a:ext cx="10352053" cy="38404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Los pasos de fabricación necesarios para producir el prototipo del producto: </a:t>
            </a:r>
          </a:p>
          <a:p>
            <a:r>
              <a:rPr lang="es-ES" b="1" dirty="0"/>
              <a:t>Trabajador 1: </a:t>
            </a:r>
            <a:r>
              <a:rPr lang="es-ES" dirty="0"/>
              <a:t>Dobla la hoja de papel por la mitad del largo para formar </a:t>
            </a:r>
            <a:br>
              <a:rPr lang="es-ES" dirty="0"/>
            </a:br>
            <a:r>
              <a:rPr lang="es-ES" dirty="0"/>
              <a:t>un pliegue. Despliegue. A continuación, dobla las esquinas superiores hacia la línea central para formar un triángulo en la parte superior.</a:t>
            </a:r>
          </a:p>
          <a:p>
            <a:r>
              <a:rPr lang="es-ES" b="1" dirty="0"/>
              <a:t>Trabajador 2: </a:t>
            </a:r>
            <a:r>
              <a:rPr lang="es-ES" dirty="0"/>
              <a:t>Dobla los dos bordes hacia la línea central.</a:t>
            </a:r>
          </a:p>
          <a:p>
            <a:r>
              <a:rPr lang="es-ES" b="1" dirty="0"/>
              <a:t>Trabajador 3: </a:t>
            </a:r>
            <a:r>
              <a:rPr lang="es-ES" dirty="0"/>
              <a:t>Dobla el papel por la mitad a lo largo del pliegue central original para formar un valle. Gire el papel 90 grados.</a:t>
            </a:r>
          </a:p>
          <a:p>
            <a:r>
              <a:rPr lang="es-ES" b="1" dirty="0"/>
              <a:t>Trabajador 4: </a:t>
            </a:r>
            <a:r>
              <a:rPr lang="es-ES" dirty="0"/>
              <a:t>Crea un pliegue en el ala que comienza en la nariz.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Actividad opcional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¿Necesitan más de un desafío? </a:t>
            </a:r>
            <a:r>
              <a:rPr lang="es-ES" b="0" dirty="0"/>
              <a:t>Pruebe un avión y determine qué modificaciones podrían hacerse para mejorar el diseño. Prepárense </a:t>
            </a:r>
            <a:br>
              <a:rPr lang="es-ES" b="0" dirty="0"/>
            </a:br>
            <a:r>
              <a:rPr lang="es-ES" b="0" dirty="0"/>
              <a:t>para "enviar" tres nuevos diseños de aviones en dos minutos. </a:t>
            </a:r>
          </a:p>
          <a:p>
            <a:r>
              <a:rPr lang="es-ES" dirty="0"/>
              <a:t>Comente su estrategia antes y después de la fabricación de los aviones </a:t>
            </a:r>
            <a:br>
              <a:rPr lang="es-ES" dirty="0"/>
            </a:br>
            <a:r>
              <a:rPr lang="es-ES" dirty="0"/>
              <a:t>para determinar posibles cambios. </a:t>
            </a:r>
          </a:p>
          <a:p>
            <a:r>
              <a:rPr lang="es-ES" dirty="0"/>
              <a:t>Hable sobre sus diseños usando las siguientes preguntas:</a:t>
            </a:r>
          </a:p>
          <a:p>
            <a:pPr lvl="1"/>
            <a:r>
              <a:rPr lang="es-ES" dirty="0"/>
              <a:t>¿Cuál es la mejor característica del diseño? ¿Por qué?</a:t>
            </a:r>
          </a:p>
          <a:p>
            <a:pPr lvl="1"/>
            <a:r>
              <a:rPr lang="es-ES" dirty="0"/>
              <a:t>Describa los pasos que hicieron falta para que el diseño funcionara.</a:t>
            </a:r>
          </a:p>
          <a:p>
            <a:pPr lvl="1"/>
            <a:r>
              <a:rPr lang="es-ES" dirty="0"/>
              <a:t>¿Cuál fue el problema más difícil de resolver?</a:t>
            </a:r>
          </a:p>
          <a:p>
            <a:pPr lvl="1"/>
            <a:r>
              <a:rPr lang="es-ES" dirty="0"/>
              <a:t>¿Tuvo el equipo que hacer algo más de una vez? Si es así, ¿qué?</a:t>
            </a:r>
          </a:p>
          <a:p>
            <a:pPr lvl="1"/>
            <a:r>
              <a:rPr lang="es-ES" dirty="0"/>
              <a:t>Si tuvieras más tiempo, ¿cómo mejorarías el diseño? </a:t>
            </a:r>
          </a:p>
        </p:txBody>
      </p:sp>
    </p:spTree>
    <p:extLst>
      <p:ext uri="{BB962C8B-B14F-4D97-AF65-F5344CB8AC3E}">
        <p14:creationId xmlns:p14="http://schemas.microsoft.com/office/powerpoint/2010/main" val="97803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Desafío Concepto juego de aprendizaje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55" y="2002055"/>
            <a:ext cx="10361384" cy="384048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Considere cómo fabricar su juego de aprendizaje (tablero o tarjeta) </a:t>
            </a:r>
            <a:r>
              <a:rPr lang="es-ES" b="0" dirty="0"/>
              <a:t>después de desarrollar el concepto y prototipo durante la actividad Cámbialo, Créalo, Resuélvelo, </a:t>
            </a:r>
            <a:r>
              <a:rPr lang="es-ES" b="0" dirty="0" err="1"/>
              <a:t>Ingeniéralo</a:t>
            </a:r>
            <a:r>
              <a:rPr lang="es-ES" b="0" dirty="0"/>
              <a:t>.</a:t>
            </a:r>
          </a:p>
          <a:p>
            <a:r>
              <a:rPr lang="es-ES" dirty="0"/>
              <a:t>Enumere todas las piezas del juego que intervienen, </a:t>
            </a:r>
            <a:r>
              <a:rPr lang="es-ES" b="0" dirty="0"/>
              <a:t>incluyendo lo necesario para diseñar y crear, a fin de fabricar el juego. Considere las siguientes preguntas cuando comience a diseñar y crear su juego:</a:t>
            </a:r>
          </a:p>
          <a:p>
            <a:pPr lvl="1"/>
            <a:r>
              <a:rPr lang="es-ES" dirty="0"/>
              <a:t>¿Qué materiales se necesitan si decides vender este juego? </a:t>
            </a:r>
          </a:p>
          <a:p>
            <a:pPr lvl="1"/>
            <a:r>
              <a:rPr lang="es-ES" dirty="0"/>
              <a:t>¿Cuál es la demanda actual de la oferta? </a:t>
            </a:r>
          </a:p>
          <a:p>
            <a:pPr lvl="1"/>
            <a:r>
              <a:rPr lang="es-ES" dirty="0"/>
              <a:t>¿Cuántos juegos necesitas?</a:t>
            </a:r>
          </a:p>
        </p:txBody>
      </p:sp>
    </p:spTree>
    <p:extLst>
      <p:ext uri="{BB962C8B-B14F-4D97-AF65-F5344CB8AC3E}">
        <p14:creationId xmlns:p14="http://schemas.microsoft.com/office/powerpoint/2010/main" val="9697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Cómo se hace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9200" y="2261141"/>
            <a:ext cx="3615356" cy="2429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0" dirty="0"/>
              <a:t>Eche un vistazo a cómo se hacen las figuras </a:t>
            </a:r>
            <a:br>
              <a:rPr lang="es-ES" b="0" dirty="0"/>
            </a:br>
            <a:r>
              <a:rPr lang="es-ES" b="0" dirty="0"/>
              <a:t>de juguete, desde el diseño y el moldeado hasta la pintura y el acabado. 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5" y="1992785"/>
            <a:ext cx="6108192" cy="3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4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Reflexión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55" y="2002055"/>
            <a:ext cx="10258747" cy="3840480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¿Cuáles son las tres cosas que estás aprendiendo en la escuela que te ayudarán a prepararte para una carrera STEM</a:t>
            </a:r>
            <a:r>
              <a:rPr lang="es-ES" baseline="30000" dirty="0"/>
              <a:t>2</a:t>
            </a:r>
            <a:r>
              <a:rPr lang="es-ES" dirty="0"/>
              <a:t>D?</a:t>
            </a:r>
          </a:p>
          <a:p>
            <a:r>
              <a:rPr lang="es-ES" dirty="0"/>
              <a:t>Completa la frase: "Estoy interesado en crear una experiencia personal pasando tiempo con o aprendiendo más sobre alguien que trabaja como un _____".</a:t>
            </a:r>
          </a:p>
          <a:p>
            <a:r>
              <a:rPr lang="es-ES" dirty="0"/>
              <a:t>Si tuvieras la oportunidad de explicar por qué las habilidades de STEM</a:t>
            </a:r>
            <a:r>
              <a:rPr lang="es-ES" baseline="30000" dirty="0"/>
              <a:t>2</a:t>
            </a:r>
            <a:r>
              <a:rPr lang="es-ES" dirty="0"/>
              <a:t>D son importantes para adquirir tu objetivo final de carrera, ¿qué dirías?</a:t>
            </a:r>
          </a:p>
          <a:p>
            <a:r>
              <a:rPr lang="es-ES" dirty="0"/>
              <a:t>¿Cambió su pensamiento original sobre las carreras y profesionales STEM</a:t>
            </a:r>
            <a:r>
              <a:rPr lang="es-ES" baseline="30000" dirty="0"/>
              <a:t>2</a:t>
            </a:r>
            <a:r>
              <a:rPr lang="es-ES" dirty="0"/>
              <a:t>D? ¿Por qué o por qué no?</a:t>
            </a:r>
          </a:p>
          <a:p>
            <a:r>
              <a:rPr lang="es-ES" dirty="0"/>
              <a:t>¿Te ves trabajando en Fabricación? ¿Por qué o por qué no? ¿Qué se necesita para que esto suceda?</a:t>
            </a:r>
          </a:p>
        </p:txBody>
      </p:sp>
    </p:spTree>
    <p:extLst>
      <p:ext uri="{BB962C8B-B14F-4D97-AF65-F5344CB8AC3E}">
        <p14:creationId xmlns:p14="http://schemas.microsoft.com/office/powerpoint/2010/main" val="117035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979736"/>
            <a:ext cx="10515600" cy="2852737"/>
          </a:xfrm>
        </p:spPr>
        <p:txBody>
          <a:bodyPr/>
          <a:lstStyle/>
          <a:p>
            <a:pPr algn="ctr"/>
            <a:r>
              <a:rPr lang="es-ES"/>
              <a:t>¡Gracias por participar!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10" y="863385"/>
            <a:ext cx="7218279" cy="39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Contar mi historia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679">
            <a:off x="9942010" y="1481420"/>
            <a:ext cx="2578826" cy="7480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632">
            <a:off x="7499381" y="2364407"/>
            <a:ext cx="2278475" cy="66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7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Mi historia (borrar si no se usa)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Plan de hoy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Planificar la carrera</a:t>
            </a:r>
          </a:p>
          <a:p>
            <a:pPr lvl="1"/>
            <a:r>
              <a:rPr lang="es-ES" dirty="0"/>
              <a:t>Identificar los intereses y habilidades personales</a:t>
            </a:r>
          </a:p>
          <a:p>
            <a:pPr lvl="1"/>
            <a:r>
              <a:rPr lang="es-ES" dirty="0"/>
              <a:t>Determinar qué o quién es la mayor influencia en la futura carrera de una persona </a:t>
            </a:r>
            <a:br>
              <a:rPr lang="es-ES" dirty="0"/>
            </a:br>
            <a:r>
              <a:rPr lang="es-ES" dirty="0"/>
              <a:t>y en sus elecciones de trabajo</a:t>
            </a:r>
          </a:p>
          <a:p>
            <a:pPr lvl="1"/>
            <a:r>
              <a:rPr lang="es-ES" dirty="0"/>
              <a:t>Tengan en cuenta que las carreras STEM</a:t>
            </a:r>
            <a:r>
              <a:rPr lang="es-ES" baseline="30000" dirty="0"/>
              <a:t>2</a:t>
            </a:r>
            <a:r>
              <a:rPr lang="es-ES" dirty="0"/>
              <a:t>D son carreras de alta demanda y alto crecimiento y se prevé que sigan siendo demandadas en los próximos 10 años</a:t>
            </a:r>
          </a:p>
          <a:p>
            <a:r>
              <a:rPr lang="es-ES" dirty="0"/>
              <a:t>Presentación de Fabricación</a:t>
            </a:r>
          </a:p>
          <a:p>
            <a:pPr lvl="1"/>
            <a:r>
              <a:rPr lang="es-ES" dirty="0"/>
              <a:t>Crear conciencia a través de la generación de listas de productos manufacturados </a:t>
            </a:r>
            <a:br>
              <a:rPr lang="es-ES" dirty="0"/>
            </a:br>
            <a:r>
              <a:rPr lang="es-ES" dirty="0"/>
              <a:t>en múltiples industrias</a:t>
            </a:r>
          </a:p>
          <a:p>
            <a:r>
              <a:rPr lang="es-ES" dirty="0"/>
              <a:t>¡Créalo! DESAFÍO</a:t>
            </a:r>
          </a:p>
          <a:p>
            <a:r>
              <a:rPr lang="es-ES" dirty="0"/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182607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Más sobre mí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54" y="2086721"/>
            <a:ext cx="10134601" cy="3840480"/>
          </a:xfrm>
        </p:spPr>
        <p:txBody>
          <a:bodyPr>
            <a:normAutofit/>
          </a:bodyPr>
          <a:lstStyle/>
          <a:p>
            <a:r>
              <a:rPr lang="es-ES" dirty="0"/>
              <a:t>Tres habilidades:</a:t>
            </a:r>
          </a:p>
          <a:p>
            <a:r>
              <a:rPr lang="es-ES" dirty="0"/>
              <a:t>Tres intereses:</a:t>
            </a:r>
          </a:p>
          <a:p>
            <a:r>
              <a:rPr lang="es-ES" dirty="0"/>
              <a:t>¿Qué o quién es la mayor influencia en la futura carrera </a:t>
            </a:r>
            <a:br>
              <a:rPr lang="es-ES" dirty="0"/>
            </a:br>
            <a:r>
              <a:rPr lang="es-ES" dirty="0"/>
              <a:t>de una persona o en sus elecciones de trabajo?</a:t>
            </a:r>
          </a:p>
          <a:p>
            <a:r>
              <a:rPr lang="es-ES" dirty="0"/>
              <a:t>Si pudieras crear o construir cualquier cosa, sería... . 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1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Más sobre Fabricación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Fabricación: </a:t>
            </a:r>
            <a:r>
              <a:rPr lang="es-ES" b="0" dirty="0"/>
              <a:t>Crear algo a partir de materias primas a mano </a:t>
            </a:r>
            <a:br>
              <a:rPr lang="es-ES" b="0" dirty="0"/>
            </a:br>
            <a:r>
              <a:rPr lang="es-ES" b="0" dirty="0"/>
              <a:t>o con maquinaria.</a:t>
            </a:r>
          </a:p>
          <a:p>
            <a:r>
              <a:rPr lang="es-ES" b="1" dirty="0"/>
              <a:t>Pruebe: </a:t>
            </a:r>
            <a:r>
              <a:rPr lang="es-ES" b="0" dirty="0"/>
              <a:t>Trabajando con alguien sentado cerca de ti, genera una lista de productos que ambas usan diariamente. Considere las diferentes industrias, incluyendo la electrónica, la automotriz, </a:t>
            </a:r>
            <a:br>
              <a:rPr lang="es-ES" b="0" dirty="0"/>
            </a:br>
            <a:r>
              <a:rPr lang="es-ES" b="0" dirty="0"/>
              <a:t>la industrial, la de la salud, la de la ropa e incluso la deportiva. Anota las respuestas en el Folleto para estudiantes.</a:t>
            </a:r>
          </a:p>
        </p:txBody>
      </p:sp>
    </p:spTree>
    <p:extLst>
      <p:ext uri="{BB962C8B-B14F-4D97-AF65-F5344CB8AC3E}">
        <p14:creationId xmlns:p14="http://schemas.microsoft.com/office/powerpoint/2010/main" val="86817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¡Créalo! DESAFÍO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858">
            <a:off x="9659821" y="3008001"/>
            <a:ext cx="2793935" cy="72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2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¡Créalo! DESAFÍO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55" y="1893859"/>
            <a:ext cx="10134601" cy="4049741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/>
              <a:t>Pasos de Fabricación requeridos: </a:t>
            </a:r>
          </a:p>
          <a:p>
            <a:pPr lvl="1"/>
            <a:r>
              <a:rPr lang="es-ES" dirty="0"/>
              <a:t>Paso 1: Desmontar (desarmar) la pluma estilográfica.</a:t>
            </a:r>
          </a:p>
          <a:p>
            <a:pPr lvl="1"/>
            <a:r>
              <a:rPr lang="es-ES" dirty="0"/>
              <a:t>Paso 2: Catalogar (generar una lista) las materias primas y herramientas necesarias para montar la pluma.</a:t>
            </a:r>
          </a:p>
          <a:p>
            <a:pPr lvl="1"/>
            <a:r>
              <a:rPr lang="es-ES" dirty="0"/>
              <a:t>Paso 3: Escriba un proceso de montaje simple para fabricar la pluma.</a:t>
            </a:r>
          </a:p>
          <a:p>
            <a:pPr lvl="1"/>
            <a:r>
              <a:rPr lang="es-ES" dirty="0"/>
              <a:t>Paso 4: Comparta las listas de materiales y el proceso de montaje.</a:t>
            </a:r>
          </a:p>
          <a:p>
            <a:r>
              <a:rPr lang="es-ES" b="1" dirty="0"/>
              <a:t>Piense en ello:</a:t>
            </a:r>
          </a:p>
          <a:p>
            <a:pPr lvl="1"/>
            <a:r>
              <a:rPr lang="es-ES" dirty="0"/>
              <a:t>Los puestos de trabajo son clave para un proceso de fabricación manual (trabajadores que realizan </a:t>
            </a:r>
            <a:br>
              <a:rPr lang="es-ES" dirty="0"/>
            </a:br>
            <a:r>
              <a:rPr lang="es-ES" dirty="0"/>
              <a:t>tareas separadas en una línea de producción). </a:t>
            </a:r>
          </a:p>
          <a:p>
            <a:pPr lvl="1"/>
            <a:r>
              <a:rPr lang="es-ES" dirty="0"/>
              <a:t>¿Su proceso de montaje incluye estaciones de trabajo? ¿Podría otro equipo usar las instrucciones </a:t>
            </a:r>
            <a:br>
              <a:rPr lang="es-ES" dirty="0"/>
            </a:br>
            <a:r>
              <a:rPr lang="es-ES" dirty="0"/>
              <a:t>para montar la pluma?</a:t>
            </a:r>
          </a:p>
          <a:p>
            <a:pPr lvl="1"/>
            <a:r>
              <a:rPr lang="es-ES" dirty="0"/>
              <a:t>¿Cada trabajador es capaz de realizar una tarea separada para fabricar la pluma? </a:t>
            </a:r>
          </a:p>
          <a:p>
            <a:r>
              <a:rPr lang="es-ES" b="1" dirty="0"/>
              <a:t>Pruebe:</a:t>
            </a:r>
          </a:p>
          <a:p>
            <a:pPr lvl="1"/>
            <a:r>
              <a:rPr lang="es-ES" b="0" dirty="0"/>
              <a:t>Ahora que hay una lista de materiales e instrucciones de montaje, como equipo, estimen el número </a:t>
            </a:r>
            <a:br>
              <a:rPr lang="es-ES" b="0" dirty="0"/>
            </a:br>
            <a:r>
              <a:rPr lang="es-ES" b="0" dirty="0"/>
              <a:t>de bolígrafos que pueden montar en 10 minutos.</a:t>
            </a:r>
          </a:p>
        </p:txBody>
      </p:sp>
    </p:spTree>
    <p:extLst>
      <p:ext uri="{BB962C8B-B14F-4D97-AF65-F5344CB8AC3E}">
        <p14:creationId xmlns:p14="http://schemas.microsoft.com/office/powerpoint/2010/main" val="101457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Automatización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3838" y="2159541"/>
            <a:ext cx="4010178" cy="3784060"/>
          </a:xfr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0" dirty="0">
                <a:latin typeface="Arial" panose="020B0604020202020204" pitchFamily="34" charset="0"/>
              </a:rPr>
              <a:t>Esta película se rodó </a:t>
            </a:r>
            <a:br>
              <a:rPr lang="es-ES" sz="2400" b="0" dirty="0">
                <a:latin typeface="Arial" panose="020B0604020202020204" pitchFamily="34" charset="0"/>
              </a:rPr>
            </a:br>
            <a:r>
              <a:rPr lang="es-ES" sz="2400" b="0" dirty="0">
                <a:latin typeface="Arial" panose="020B0604020202020204" pitchFamily="34" charset="0"/>
              </a:rPr>
              <a:t>en un día y demuestra </a:t>
            </a:r>
            <a:br>
              <a:rPr lang="es-ES" sz="2400" b="0" dirty="0">
                <a:latin typeface="Arial" panose="020B0604020202020204" pitchFamily="34" charset="0"/>
              </a:rPr>
            </a:br>
            <a:r>
              <a:rPr lang="es-ES" sz="2400" b="0" dirty="0">
                <a:latin typeface="Arial" panose="020B0604020202020204" pitchFamily="34" charset="0"/>
              </a:rPr>
              <a:t>el complejo sistema de fabricación, incluyendo </a:t>
            </a:r>
            <a:br>
              <a:rPr lang="es-ES" sz="2400" b="0" dirty="0">
                <a:latin typeface="Arial" panose="020B0604020202020204" pitchFamily="34" charset="0"/>
              </a:rPr>
            </a:br>
            <a:r>
              <a:rPr lang="es-ES" sz="2400" b="0" dirty="0">
                <a:latin typeface="Arial" panose="020B0604020202020204" pitchFamily="34" charset="0"/>
              </a:rPr>
              <a:t>los 24 procesos diferentes necesarios para crear </a:t>
            </a:r>
            <a:br>
              <a:rPr lang="es-ES" sz="2400" b="0" dirty="0">
                <a:latin typeface="Arial" panose="020B0604020202020204" pitchFamily="34" charset="0"/>
              </a:rPr>
            </a:br>
            <a:r>
              <a:rPr lang="es-ES" sz="2400" b="0" dirty="0">
                <a:latin typeface="Arial" panose="020B0604020202020204" pitchFamily="34" charset="0"/>
              </a:rPr>
              <a:t>la pelota de tenis final.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0" dirty="0">
                <a:latin typeface="Arial" panose="020B0604020202020204" pitchFamily="34" charset="0"/>
              </a:rPr>
              <a:t>Comprueba la maquinaria y los diferentes pasos. </a:t>
            </a:r>
          </a:p>
          <a:p>
            <a:endParaRPr lang="en-U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55" y="2162576"/>
            <a:ext cx="6070692" cy="36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599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2D Create It Manufacture It PowerPoint" id="{7AC5C4E8-3FE6-E64F-B1D0-6F72DE2B8F2A}" vid="{D4550A64-ED3F-594D-BE85-B13BE6F352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F8E7BC959D444B5EB974EB8E7CC82" ma:contentTypeVersion="18" ma:contentTypeDescription="Create a new document." ma:contentTypeScope="" ma:versionID="d9a83b7a09226e496c72957420046e5d">
  <xsd:schema xmlns:xsd="http://www.w3.org/2001/XMLSchema" xmlns:xs="http://www.w3.org/2001/XMLSchema" xmlns:p="http://schemas.microsoft.com/office/2006/metadata/properties" xmlns:ns2="db233ec2-66d3-4ef5-8807-a2c006e69374" xmlns:ns3="adc816b1-d756-4632-a449-b11038f588a1" targetNamespace="http://schemas.microsoft.com/office/2006/metadata/properties" ma:root="true" ma:fieldsID="8ef1d61839208a915daaaf2ffcbb9feb" ns2:_="" ns3:_="">
    <xsd:import namespace="db233ec2-66d3-4ef5-8807-a2c006e69374"/>
    <xsd:import namespace="adc816b1-d756-4632-a449-b11038f588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3ec2-66d3-4ef5-8807-a2c006e693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44dae29-85ca-4d34-a989-72f99e160290}" ma:internalName="TaxCatchAll" ma:showField="CatchAllData" ma:web="db233ec2-66d3-4ef5-8807-a2c006e693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816b1-d756-4632-a449-b11038f588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233ec2-66d3-4ef5-8807-a2c006e69374" xsi:nil="true"/>
    <lcf76f155ced4ddcb4097134ff3c332f xmlns="adc816b1-d756-4632-a449-b11038f588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AA1212-C444-4367-BE38-BB1153EEA9D9}"/>
</file>

<file path=customXml/itemProps2.xml><?xml version="1.0" encoding="utf-8"?>
<ds:datastoreItem xmlns:ds="http://schemas.openxmlformats.org/officeDocument/2006/customXml" ds:itemID="{394ABBA3-D09C-4511-B7A2-102E4F2F66BA}"/>
</file>

<file path=customXml/itemProps3.xml><?xml version="1.0" encoding="utf-8"?>
<ds:datastoreItem xmlns:ds="http://schemas.openxmlformats.org/officeDocument/2006/customXml" ds:itemID="{DA0721AE-65A7-4295-AB62-255141EF3379}"/>
</file>

<file path=docProps/app.xml><?xml version="1.0" encoding="utf-8"?>
<Properties xmlns="http://schemas.openxmlformats.org/officeDocument/2006/extended-properties" xmlns:vt="http://schemas.openxmlformats.org/officeDocument/2006/docPropsVTypes">
  <Template>STEM2D Create It Manufacture It PowerPoint</Template>
  <TotalTime>159</TotalTime>
  <Words>1085</Words>
  <Application>Microsoft Office PowerPoint</Application>
  <PresentationFormat>Widescreen</PresentationFormat>
  <Paragraphs>84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Rounded MT Bold</vt:lpstr>
      <vt:lpstr>Calibri</vt:lpstr>
      <vt:lpstr>1_Office Theme</vt:lpstr>
      <vt:lpstr>Créalo, pruébalo, fabrícalo Temas STEM2D: Fabricación y Diseño</vt:lpstr>
      <vt:lpstr>Contar mi historia</vt:lpstr>
      <vt:lpstr>Mi historia (borrar si no se usa)</vt:lpstr>
      <vt:lpstr>Plan de hoy</vt:lpstr>
      <vt:lpstr>Más sobre mí</vt:lpstr>
      <vt:lpstr>Más sobre Fabricación</vt:lpstr>
      <vt:lpstr>¡Créalo! DESAFÍO</vt:lpstr>
      <vt:lpstr>¡Créalo! DESAFÍO</vt:lpstr>
      <vt:lpstr>Automatización</vt:lpstr>
      <vt:lpstr>¡Créalo! Actividad opcional de desafío</vt:lpstr>
      <vt:lpstr>Actividad opcional</vt:lpstr>
      <vt:lpstr>Desafío Concepto juego de aprendizaje</vt:lpstr>
      <vt:lpstr>Cómo se hace</vt:lpstr>
      <vt:lpstr>Reflexión</vt:lpstr>
      <vt:lpstr>¡Gracias por participar!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It, Try It, Manufacture It STEM2D Topics: Manufacturing and Design</dc:title>
  <dc:creator>Tere Stouffer</dc:creator>
  <cp:lastModifiedBy>Anonymous</cp:lastModifiedBy>
  <cp:revision>13</cp:revision>
  <dcterms:created xsi:type="dcterms:W3CDTF">2017-06-20T05:25:19Z</dcterms:created>
  <dcterms:modified xsi:type="dcterms:W3CDTF">2020-10-02T13:33:14Z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0x010100919F8E7BC959D444B5EB974EB8E7CC82</vt:lpwstr>
  </property>
</Properties>
</file>