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67" r:id="rId5"/>
    <p:sldId id="257" r:id="rId6"/>
    <p:sldId id="258" r:id="rId7"/>
    <p:sldId id="263" r:id="rId8"/>
    <p:sldId id="268" r:id="rId9"/>
    <p:sldId id="281" r:id="rId10"/>
    <p:sldId id="282" r:id="rId11"/>
    <p:sldId id="259" r:id="rId12"/>
    <p:sldId id="271" r:id="rId13"/>
    <p:sldId id="272" r:id="rId14"/>
    <p:sldId id="283" r:id="rId15"/>
    <p:sldId id="284" r:id="rId16"/>
    <p:sldId id="285" r:id="rId17"/>
    <p:sldId id="286" r:id="rId18"/>
    <p:sldId id="274" r:id="rId19"/>
    <p:sldId id="287" r:id="rId20"/>
    <p:sldId id="288" r:id="rId21"/>
    <p:sldId id="289" r:id="rId22"/>
    <p:sldId id="290" r:id="rId23"/>
    <p:sldId id="277"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Charner" initials="IC" lastIdx="3" clrIdx="0"/>
  <p:cmAuthor id="2" name="Stacie Fieth" initials="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3B"/>
    <a:srgbClr val="FFF100"/>
    <a:srgbClr val="0096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631" autoAdjust="0"/>
    <p:restoredTop sz="88973"/>
  </p:normalViewPr>
  <p:slideViewPr>
    <p:cSldViewPr snapToGrid="0">
      <p:cViewPr varScale="1">
        <p:scale>
          <a:sx n="66" d="100"/>
          <a:sy n="66" d="100"/>
        </p:scale>
        <p:origin x="192" y="9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FDB5A-8D74-534B-941D-BE0D0636E611}" type="datetimeFigureOut">
              <a:rPr lang="en-US" smtClean="0"/>
              <a:t>10/6/21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2B3A3-2F50-1C4E-94DE-6AEA6DCC3BF0}" type="slidenum">
              <a:rPr lang="en-US" smtClean="0"/>
              <a:t>‹#›</a:t>
            </a:fld>
            <a:endParaRPr lang="en-US" dirty="0"/>
          </a:p>
        </p:txBody>
      </p:sp>
    </p:spTree>
    <p:extLst>
      <p:ext uri="{BB962C8B-B14F-4D97-AF65-F5344CB8AC3E}">
        <p14:creationId xmlns:p14="http://schemas.microsoft.com/office/powerpoint/2010/main" val="330713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Share that STEM</a:t>
            </a:r>
            <a:r>
              <a:rPr lang="en-US" sz="1200" baseline="30000" dirty="0"/>
              <a:t>2</a:t>
            </a:r>
            <a:r>
              <a:rPr lang="en-US" sz="1200" dirty="0"/>
              <a:t>D careers are </a:t>
            </a:r>
            <a:r>
              <a:rPr lang="en-US" sz="1200" b="0" dirty="0"/>
              <a:t>high-demand, high-growth careers.</a:t>
            </a:r>
            <a:r>
              <a:rPr lang="en-US" sz="1200"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r>
              <a:rPr lang="en-US" sz="1200" kern="1200" dirty="0">
                <a:solidFill>
                  <a:schemeClr val="tx1"/>
                </a:solidFill>
                <a:effectLst/>
                <a:latin typeface="+mn-lt"/>
                <a:ea typeface="+mn-ea"/>
                <a:cs typeface="+mn-cs"/>
              </a:rPr>
              <a:t>Share with students that there are many different kinds of careers related </a:t>
            </a:r>
            <a:r>
              <a:rPr lang="en-US" sz="1200" b="0" kern="1200" dirty="0">
                <a:solidFill>
                  <a:schemeClr val="tx1"/>
                </a:solidFill>
                <a:effectLst/>
                <a:latin typeface="+mn-lt"/>
                <a:ea typeface="+mn-ea"/>
                <a:cs typeface="+mn-cs"/>
              </a:rPr>
              <a:t>to STEM</a:t>
            </a:r>
            <a:r>
              <a:rPr lang="en-US" sz="800" b="0" kern="1200" baseline="30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D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STEM</a:t>
            </a:r>
            <a:r>
              <a:rPr lang="en-US" sz="800" b="0" kern="1200" baseline="30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D careers related to this activity: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Biomedical engineer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Environmental engineer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Mechanical engineer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Automotive engineer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Wildlife biologist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Aquatic biologist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Industrial designer </a:t>
            </a:r>
            <a:endParaRPr lang="en-US" sz="1200" b="0" dirty="0"/>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4</a:t>
            </a:fld>
            <a:endParaRPr lang="en-US" dirty="0"/>
          </a:p>
        </p:txBody>
      </p:sp>
    </p:spTree>
    <p:extLst>
      <p:ext uri="{BB962C8B-B14F-4D97-AF65-F5344CB8AC3E}">
        <p14:creationId xmlns:p14="http://schemas.microsoft.com/office/powerpoint/2010/main" val="10656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Biomimicry: an approach to innovation that seeks sustainable solutions to human challenges by imitating nature’s patterns and strategies.</a:t>
            </a:r>
          </a:p>
          <a:p>
            <a:r>
              <a:rPr lang="en-US" dirty="0"/>
              <a:t>Sustainable:</a:t>
            </a:r>
            <a:r>
              <a:rPr lang="en-US" baseline="0" dirty="0"/>
              <a:t> </a:t>
            </a:r>
            <a:r>
              <a:rPr lang="en-US" sz="1200" kern="1200" dirty="0">
                <a:solidFill>
                  <a:schemeClr val="tx1"/>
                </a:solidFill>
                <a:effectLst/>
                <a:latin typeface="+mn-lt"/>
                <a:ea typeface="+mn-ea"/>
                <a:cs typeface="+mn-cs"/>
              </a:rPr>
              <a:t>capable of being maintained at a steady level without exhausting natural resources or causing severe ecological damage</a:t>
            </a:r>
            <a:r>
              <a:rPr lang="en-US" dirty="0">
                <a:effectLst/>
              </a:rPr>
              <a:t> </a:t>
            </a:r>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8</a:t>
            </a:fld>
            <a:endParaRPr lang="en-US" dirty="0"/>
          </a:p>
        </p:txBody>
      </p:sp>
    </p:spTree>
    <p:extLst>
      <p:ext uri="{BB962C8B-B14F-4D97-AF65-F5344CB8AC3E}">
        <p14:creationId xmlns:p14="http://schemas.microsoft.com/office/powerpoint/2010/main" val="414306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mn-lt"/>
                <a:ea typeface="+mn-ea"/>
                <a:cs typeface="+mn-cs"/>
              </a:rPr>
              <a:t>Explain that a </a:t>
            </a:r>
            <a:r>
              <a:rPr lang="en-US" sz="1200" b="1" kern="1200" dirty="0">
                <a:solidFill>
                  <a:schemeClr val="tx1"/>
                </a:solidFill>
                <a:effectLst/>
                <a:latin typeface="+mn-lt"/>
                <a:ea typeface="+mn-ea"/>
                <a:cs typeface="+mn-cs"/>
              </a:rPr>
              <a:t>catapult</a:t>
            </a:r>
            <a:r>
              <a:rPr lang="en-US" sz="1200" kern="1200" dirty="0">
                <a:solidFill>
                  <a:schemeClr val="tx1"/>
                </a:solidFill>
                <a:effectLst/>
                <a:latin typeface="+mn-lt"/>
                <a:ea typeface="+mn-ea"/>
                <a:cs typeface="+mn-cs"/>
              </a:rPr>
              <a:t> is a device that is used to hurl an object some distance. Point out the parts of the catapult.  </a:t>
            </a:r>
            <a:endParaRPr lang="en-US" sz="1100" kern="1200" dirty="0">
              <a:solidFill>
                <a:schemeClr val="tx1"/>
              </a:solidFill>
              <a:effectLst/>
              <a:latin typeface="+mn-lt"/>
              <a:ea typeface="+mn-ea"/>
              <a:cs typeface="+mn-cs"/>
            </a:endParaRPr>
          </a:p>
          <a:p>
            <a:pPr marL="171450" indent="-171450">
              <a:buFont typeface="Arial" charset="0"/>
              <a:buChar char="•"/>
            </a:pPr>
            <a:endParaRPr lang="en-US" sz="1200" b="0" i="0" kern="1200" dirty="0">
              <a:solidFill>
                <a:schemeClr val="tx1"/>
              </a:solidFill>
              <a:effectLst/>
              <a:latin typeface="+mn-lt"/>
              <a:ea typeface="+mn-ea"/>
              <a:cs typeface="+mn-cs"/>
            </a:endParaRPr>
          </a:p>
          <a:p>
            <a:pPr marL="171450" indent="-171450">
              <a:buFont typeface="Arial" charset="0"/>
              <a:buChar cha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4B0F42-7A2A-FD45-B1C0-1243E9912982}" type="slidenum">
              <a:rPr lang="en-US" smtClean="0"/>
              <a:t>17</a:t>
            </a:fld>
            <a:endParaRPr lang="en-US" dirty="0"/>
          </a:p>
        </p:txBody>
      </p:sp>
    </p:spTree>
    <p:extLst>
      <p:ext uri="{BB962C8B-B14F-4D97-AF65-F5344CB8AC3E}">
        <p14:creationId xmlns:p14="http://schemas.microsoft.com/office/powerpoint/2010/main" val="23741037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7396D6-D032-5548-B21F-5E6D2A2E38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408"/>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normAutofit/>
          </a:bodyPr>
          <a:lstStyle>
            <a:lvl1pPr algn="l">
              <a:defRPr sz="6000">
                <a:solidFill>
                  <a:srgbClr val="FFF100"/>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Rounded MT Bold" charset="0"/>
                <a:ea typeface="Arial Rounded MT Bold" charset="0"/>
                <a:cs typeface="Arial Rounded MT 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226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7C0D84-B1EA-BD40-B147-4C7C213582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a:solidFill>
                  <a:srgbClr val="A0C13B"/>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b="0"/>
            </a:lvl1pPr>
            <a:lvl2pPr>
              <a:lnSpc>
                <a:spcPct val="100000"/>
              </a:lnSpc>
              <a:defRPr/>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839354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AEEDAB-908C-864A-87C9-02B949A078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408"/>
            <a:ext cx="12192000" cy="6858000"/>
          </a:xfrm>
          <a:prstGeom prst="rect">
            <a:avLst/>
          </a:prstGeom>
        </p:spPr>
      </p:pic>
      <p:sp>
        <p:nvSpPr>
          <p:cNvPr id="2" name="Title 1"/>
          <p:cNvSpPr>
            <a:spLocks noGrp="1"/>
          </p:cNvSpPr>
          <p:nvPr>
            <p:ph type="title"/>
          </p:nvPr>
        </p:nvSpPr>
        <p:spPr>
          <a:xfrm>
            <a:off x="831850" y="1709738"/>
            <a:ext cx="10515600" cy="2852737"/>
          </a:xfrm>
        </p:spPr>
        <p:txBody>
          <a:bodyPr anchor="b">
            <a:normAutofit/>
          </a:bodyPr>
          <a:lstStyle>
            <a:lvl1pPr>
              <a:defRPr sz="4800">
                <a:solidFill>
                  <a:srgbClr val="FFF100"/>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Rounded MT Bold" charset="0"/>
                <a:ea typeface="Arial Rounded MT Bold" charset="0"/>
                <a:cs typeface="Arial Rounded MT 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TextBox 5"/>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27224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C7B52A-BAF2-104F-9435-88950A5A2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 y="0"/>
            <a:ext cx="12192000" cy="6858000"/>
          </a:xfrm>
          <a:prstGeom prst="rect">
            <a:avLst/>
          </a:prstGeom>
        </p:spPr>
      </p:pic>
      <p:sp>
        <p:nvSpPr>
          <p:cNvPr id="2" name="Title 1"/>
          <p:cNvSpPr>
            <a:spLocks noGrp="1"/>
          </p:cNvSpPr>
          <p:nvPr>
            <p:ph type="title"/>
          </p:nvPr>
        </p:nvSpPr>
        <p:spPr/>
        <p:txBody>
          <a:bodyPr/>
          <a:lstStyle>
            <a:lvl1pPr>
              <a:defRPr>
                <a:solidFill>
                  <a:srgbClr val="A0C13B"/>
                </a:solidFill>
              </a:defRPr>
            </a:lvl1pPr>
          </a:lstStyle>
          <a:p>
            <a:r>
              <a:rPr lang="en-US" dirty="0"/>
              <a:t>Click to edit Master title style</a:t>
            </a:r>
          </a:p>
        </p:txBody>
      </p:sp>
      <p:sp>
        <p:nvSpPr>
          <p:cNvPr id="3" name="Content Placeholder 2"/>
          <p:cNvSpPr>
            <a:spLocks noGrp="1"/>
          </p:cNvSpPr>
          <p:nvPr>
            <p:ph sz="half" idx="1"/>
          </p:nvPr>
        </p:nvSpPr>
        <p:spPr>
          <a:xfrm>
            <a:off x="1049955" y="1992429"/>
            <a:ext cx="4917708" cy="4004111"/>
          </a:xfrm>
        </p:spPr>
        <p:txBody>
          <a:bodyPr/>
          <a:lstStyle>
            <a:lvl1pPr>
              <a:defRPr b="0"/>
            </a:lvl1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17255" y="1992429"/>
            <a:ext cx="5067301" cy="4004111"/>
          </a:xfrm>
        </p:spPr>
        <p:txBody>
          <a:bodyPr/>
          <a:lstStyle>
            <a:lvl1pPr>
              <a:defRPr b="0"/>
            </a:lvl1pPr>
          </a:lstStyle>
          <a:p>
            <a:pPr lvl="0"/>
            <a:r>
              <a:rPr lang="en-US" dirty="0"/>
              <a:t>Click to edit Master text styles</a:t>
            </a:r>
          </a:p>
          <a:p>
            <a:pPr lvl="1"/>
            <a:r>
              <a:rPr lang="en-US" dirty="0"/>
              <a:t>Second level</a:t>
            </a:r>
          </a:p>
        </p:txBody>
      </p:sp>
      <p:sp>
        <p:nvSpPr>
          <p:cNvPr id="7" name="TextBox 6"/>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209064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 y="0"/>
            <a:ext cx="12192000" cy="6858000"/>
          </a:xfrm>
          <a:prstGeom prst="rect">
            <a:avLst/>
          </a:prstGeom>
        </p:spPr>
      </p:pic>
      <p:sp>
        <p:nvSpPr>
          <p:cNvPr id="4" name="TextBox 3"/>
          <p:cNvSpPr txBox="1"/>
          <p:nvPr userDrawn="1"/>
        </p:nvSpPr>
        <p:spPr>
          <a:xfrm>
            <a:off x="10725912" y="6409944"/>
            <a:ext cx="1335024" cy="246221"/>
          </a:xfrm>
          <a:prstGeom prst="rect">
            <a:avLst/>
          </a:prstGeom>
          <a:noFill/>
        </p:spPr>
        <p:txBody>
          <a:bodyPr wrap="square" rtlCol="0">
            <a:spAutoFit/>
          </a:bodyPr>
          <a:lstStyle/>
          <a:p>
            <a:pPr algn="r"/>
            <a:fld id="{F4523A34-8CBF-B14D-AF83-4AD836958FE0}" type="slidenum">
              <a:rPr lang="en-US" sz="1000" smtClean="0"/>
              <a:pPr algn="r"/>
              <a:t>‹#›</a:t>
            </a:fld>
            <a:endParaRPr lang="en-US" sz="1000" dirty="0"/>
          </a:p>
        </p:txBody>
      </p:sp>
    </p:spTree>
    <p:extLst>
      <p:ext uri="{BB962C8B-B14F-4D97-AF65-F5344CB8AC3E}">
        <p14:creationId xmlns:p14="http://schemas.microsoft.com/office/powerpoint/2010/main" val="7771776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9955" y="961891"/>
            <a:ext cx="10134601" cy="9150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49955" y="2002055"/>
            <a:ext cx="10134601" cy="384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48913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3600" kern="1200">
          <a:solidFill>
            <a:schemeClr val="tx1"/>
          </a:solidFill>
          <a:latin typeface="Arial Rounded MT Bold" charset="0"/>
          <a:ea typeface="Arial Rounded MT Bold" charset="0"/>
          <a:cs typeface="Arial Rounded MT Bold"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i="0" kern="1200">
          <a:solidFill>
            <a:schemeClr val="tx1"/>
          </a:solidFill>
          <a:latin typeface="Calibri" charset="0"/>
          <a:ea typeface="Calibri" charset="0"/>
          <a:cs typeface="Calibri"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Calibri" charset="0"/>
          <a:ea typeface="Calibri" charset="0"/>
          <a:cs typeface="Calibri"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74127"/>
            <a:ext cx="9144000" cy="1435835"/>
          </a:xfrm>
        </p:spPr>
        <p:txBody>
          <a:bodyPr>
            <a:normAutofit fontScale="90000"/>
          </a:bodyPr>
          <a:lstStyle/>
          <a:p>
            <a:r>
              <a:rPr lang="es-AR" b="1" dirty="0"/>
              <a:t>Catapulta de bolas de algodón</a:t>
            </a:r>
            <a:br>
              <a:rPr lang="es-AR" b="1" dirty="0"/>
            </a:br>
            <a:r>
              <a:rPr lang="es-AR" sz="2400" b="1" dirty="0">
                <a:solidFill>
                  <a:schemeClr val="bg1"/>
                </a:solidFill>
              </a:rPr>
              <a:t>Temas de STEM</a:t>
            </a:r>
            <a:r>
              <a:rPr lang="es-AR" sz="2400" b="1" baseline="30000" dirty="0">
                <a:solidFill>
                  <a:schemeClr val="bg1"/>
                </a:solidFill>
              </a:rPr>
              <a:t>2</a:t>
            </a:r>
            <a:r>
              <a:rPr lang="es-AR" sz="2400" b="1" dirty="0">
                <a:solidFill>
                  <a:schemeClr val="bg1"/>
                </a:solidFill>
              </a:rPr>
              <a:t>D: Diseño e ingeniería</a:t>
            </a:r>
          </a:p>
        </p:txBody>
      </p:sp>
      <p:sp>
        <p:nvSpPr>
          <p:cNvPr id="3" name="Subtitle 2"/>
          <p:cNvSpPr>
            <a:spLocks noGrp="1"/>
          </p:cNvSpPr>
          <p:nvPr>
            <p:ph type="subTitle" idx="1"/>
          </p:nvPr>
        </p:nvSpPr>
        <p:spPr/>
        <p:txBody>
          <a:bodyPr>
            <a:normAutofit fontScale="92500" lnSpcReduction="20000"/>
          </a:bodyPr>
          <a:lstStyle/>
          <a:p>
            <a:pPr algn="l"/>
            <a:endParaRPr lang="en-US" dirty="0"/>
          </a:p>
          <a:p>
            <a:pPr algn="l"/>
            <a:r>
              <a:rPr lang="es-AR" dirty="0">
                <a:solidFill>
                  <a:schemeClr val="bg1"/>
                </a:solidFill>
              </a:rPr>
              <a:t>[Nombre del presentador]</a:t>
            </a:r>
          </a:p>
          <a:p>
            <a:pPr algn="l"/>
            <a:r>
              <a:rPr lang="es-AR" dirty="0">
                <a:solidFill>
                  <a:schemeClr val="bg1"/>
                </a:solidFill>
              </a:rPr>
              <a:t>[Organización del presentador]</a:t>
            </a:r>
          </a:p>
          <a:p>
            <a:pPr algn="l"/>
            <a:r>
              <a:rPr lang="es-AR" dirty="0">
                <a:solidFill>
                  <a:schemeClr val="bg1"/>
                </a:solidFill>
              </a:rPr>
              <a:t>[Fecha]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3711">
            <a:off x="10005397" y="2639000"/>
            <a:ext cx="2293329" cy="5927375"/>
          </a:xfrm>
          <a:prstGeom prst="rect">
            <a:avLst/>
          </a:prstGeom>
        </p:spPr>
      </p:pic>
    </p:spTree>
    <p:extLst>
      <p:ext uri="{BB962C8B-B14F-4D97-AF65-F5344CB8AC3E}">
        <p14:creationId xmlns:p14="http://schemas.microsoft.com/office/powerpoint/2010/main" val="21175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Generar ideas</a:t>
            </a:r>
          </a:p>
        </p:txBody>
      </p:sp>
      <p:sp>
        <p:nvSpPr>
          <p:cNvPr id="3" name="Content Placeholder 2"/>
          <p:cNvSpPr>
            <a:spLocks noGrp="1"/>
          </p:cNvSpPr>
          <p:nvPr>
            <p:ph idx="1"/>
          </p:nvPr>
        </p:nvSpPr>
        <p:spPr/>
        <p:txBody>
          <a:bodyPr>
            <a:noAutofit/>
          </a:bodyPr>
          <a:lstStyle/>
          <a:p>
            <a:pPr>
              <a:spcBef>
                <a:spcPts val="0"/>
              </a:spcBef>
              <a:defRPr/>
            </a:pPr>
            <a:r>
              <a:rPr lang="es-AR" sz="3200" dirty="0"/>
              <a:t>Crear una idea y desarrollarla para su venta comercial. </a:t>
            </a:r>
          </a:p>
          <a:p>
            <a:pPr>
              <a:spcBef>
                <a:spcPts val="0"/>
              </a:spcBef>
              <a:defRPr/>
            </a:pPr>
            <a:endParaRPr lang="en-US" sz="3200" dirty="0"/>
          </a:p>
          <a:p>
            <a:pPr>
              <a:spcBef>
                <a:spcPts val="0"/>
              </a:spcBef>
              <a:defRPr/>
            </a:pPr>
            <a:r>
              <a:rPr lang="es-AR" sz="3200" dirty="0"/>
              <a:t>La “lluvia de ideas” es una técnica que se utiliza para generar ideas. </a:t>
            </a:r>
          </a:p>
          <a:p>
            <a:pPr>
              <a:spcBef>
                <a:spcPts val="0"/>
              </a:spcBef>
              <a:defRPr/>
            </a:pPr>
            <a:endParaRPr lang="en-US" sz="3200" dirty="0"/>
          </a:p>
          <a:p>
            <a:pPr>
              <a:spcBef>
                <a:spcPts val="0"/>
              </a:spcBef>
              <a:defRPr/>
            </a:pPr>
            <a:r>
              <a:rPr lang="es-AR" sz="3200" dirty="0"/>
              <a:t>A esto también se lo denomina </a:t>
            </a:r>
            <a:r>
              <a:rPr lang="es-AR" sz="3200" b="1" dirty="0"/>
              <a:t>generación de conceptos</a:t>
            </a:r>
            <a:r>
              <a:rPr lang="es-AR" sz="3200" dirty="0"/>
              <a:t>. </a:t>
            </a:r>
          </a:p>
        </p:txBody>
      </p:sp>
    </p:spTree>
    <p:extLst>
      <p:ext uri="{BB962C8B-B14F-4D97-AF65-F5344CB8AC3E}">
        <p14:creationId xmlns:p14="http://schemas.microsoft.com/office/powerpoint/2010/main" val="115699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Evaluar y seleccionar ideas</a:t>
            </a:r>
          </a:p>
        </p:txBody>
      </p:sp>
      <p:sp>
        <p:nvSpPr>
          <p:cNvPr id="3" name="Content Placeholder 2"/>
          <p:cNvSpPr>
            <a:spLocks noGrp="1"/>
          </p:cNvSpPr>
          <p:nvPr>
            <p:ph idx="1"/>
          </p:nvPr>
        </p:nvSpPr>
        <p:spPr>
          <a:xfrm>
            <a:off x="1049955" y="2002054"/>
            <a:ext cx="10134601" cy="3640463"/>
          </a:xfrm>
        </p:spPr>
        <p:txBody>
          <a:bodyPr>
            <a:noAutofit/>
          </a:bodyPr>
          <a:lstStyle/>
          <a:p>
            <a:pPr marL="228600" lvl="2">
              <a:spcBef>
                <a:spcPts val="0"/>
              </a:spcBef>
              <a:defRPr/>
            </a:pPr>
            <a:r>
              <a:rPr lang="es-AR" sz="3200" dirty="0"/>
              <a:t>Se evalúa el potencial comercial de las ideas para invenciones e innovaciones.</a:t>
            </a:r>
          </a:p>
          <a:p>
            <a:pPr marL="228600" lvl="2">
              <a:spcBef>
                <a:spcPts val="0"/>
              </a:spcBef>
              <a:defRPr/>
            </a:pPr>
            <a:endParaRPr lang="en-US" sz="3200" dirty="0"/>
          </a:p>
          <a:p>
            <a:pPr marL="228600" lvl="2">
              <a:spcBef>
                <a:spcPts val="0"/>
              </a:spcBef>
              <a:defRPr/>
            </a:pPr>
            <a:r>
              <a:rPr lang="es-AR" sz="3200" dirty="0"/>
              <a:t>Mientras algunas ideas pueden parecer geniales en teoría, es posible que los diseños no puedan ser materializados, o el costo de materializar los diseños sea demasiado alto. </a:t>
            </a:r>
          </a:p>
        </p:txBody>
      </p:sp>
    </p:spTree>
    <p:extLst>
      <p:ext uri="{BB962C8B-B14F-4D97-AF65-F5344CB8AC3E}">
        <p14:creationId xmlns:p14="http://schemas.microsoft.com/office/powerpoint/2010/main" val="348700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Proteger las ideas</a:t>
            </a:r>
          </a:p>
        </p:txBody>
      </p:sp>
      <p:sp>
        <p:nvSpPr>
          <p:cNvPr id="3" name="Content Placeholder 2"/>
          <p:cNvSpPr>
            <a:spLocks noGrp="1"/>
          </p:cNvSpPr>
          <p:nvPr>
            <p:ph idx="1"/>
          </p:nvPr>
        </p:nvSpPr>
        <p:spPr>
          <a:xfrm>
            <a:off x="1049955" y="2002054"/>
            <a:ext cx="10134601" cy="3640463"/>
          </a:xfrm>
        </p:spPr>
        <p:txBody>
          <a:bodyPr>
            <a:noAutofit/>
          </a:bodyPr>
          <a:lstStyle/>
          <a:p>
            <a:pPr marL="228600" lvl="2">
              <a:spcBef>
                <a:spcPts val="0"/>
              </a:spcBef>
              <a:defRPr/>
            </a:pPr>
            <a:r>
              <a:rPr lang="es-AR" sz="2400" dirty="0"/>
              <a:t>¡Asegúrense de que sus ideas estén protegidas! Esto puede realizarse a través de adquirir patentes o utilizar secretos industriales. </a:t>
            </a:r>
          </a:p>
          <a:p>
            <a:pPr marL="228600" lvl="2">
              <a:spcBef>
                <a:spcPts val="0"/>
              </a:spcBef>
              <a:defRPr/>
            </a:pPr>
            <a:endParaRPr lang="en-US" sz="2400" dirty="0"/>
          </a:p>
          <a:p>
            <a:pPr marL="228600" lvl="2">
              <a:spcBef>
                <a:spcPts val="0"/>
              </a:spcBef>
              <a:defRPr/>
            </a:pPr>
            <a:r>
              <a:rPr lang="es-AR" sz="2400" dirty="0"/>
              <a:t>Las </a:t>
            </a:r>
            <a:r>
              <a:rPr lang="es-AR" sz="2400" b="1" dirty="0"/>
              <a:t>patentes</a:t>
            </a:r>
            <a:r>
              <a:rPr lang="es-AR" sz="2400" dirty="0"/>
              <a:t> son derechos que se otorgan a inventores que excluyen a otras personas de la fabricación, la venta o el uso de la invención durante un período de tiempo. </a:t>
            </a:r>
          </a:p>
          <a:p>
            <a:pPr marL="228600" lvl="2">
              <a:spcBef>
                <a:spcPts val="0"/>
              </a:spcBef>
              <a:defRPr/>
            </a:pPr>
            <a:endParaRPr lang="en-US" sz="2400" dirty="0"/>
          </a:p>
          <a:p>
            <a:pPr marL="228600" lvl="2">
              <a:spcBef>
                <a:spcPts val="0"/>
              </a:spcBef>
              <a:defRPr/>
            </a:pPr>
            <a:r>
              <a:rPr lang="es-AR" sz="2400" dirty="0"/>
              <a:t>El secreto industrial consiste simplemente en mantener el conocimiento de las ideas, los diseños, los procesos, las técnicas o cualquier otro componente único de la creación limitado a un reducido grupo de personas. La fórmula de Coca-Cola es uno de los secretos industriales más reconocidos y exitosos.</a:t>
            </a:r>
          </a:p>
        </p:txBody>
      </p:sp>
    </p:spTree>
    <p:extLst>
      <p:ext uri="{BB962C8B-B14F-4D97-AF65-F5344CB8AC3E}">
        <p14:creationId xmlns:p14="http://schemas.microsoft.com/office/powerpoint/2010/main" val="218174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Investigación y desarrollo (R&amp;D)</a:t>
            </a:r>
          </a:p>
        </p:txBody>
      </p:sp>
      <p:sp>
        <p:nvSpPr>
          <p:cNvPr id="3" name="Content Placeholder 2"/>
          <p:cNvSpPr>
            <a:spLocks noGrp="1"/>
          </p:cNvSpPr>
          <p:nvPr>
            <p:ph idx="1"/>
          </p:nvPr>
        </p:nvSpPr>
        <p:spPr>
          <a:xfrm>
            <a:off x="1049956" y="2002054"/>
            <a:ext cx="9655216" cy="3640463"/>
          </a:xfrm>
        </p:spPr>
        <p:txBody>
          <a:bodyPr>
            <a:noAutofit/>
          </a:bodyPr>
          <a:lstStyle/>
          <a:p>
            <a:pPr marL="228600" lvl="2">
              <a:spcBef>
                <a:spcPts val="0"/>
              </a:spcBef>
              <a:defRPr/>
            </a:pPr>
            <a:r>
              <a:rPr lang="es-AR" sz="2400" dirty="0"/>
              <a:t>La investigación y desarrollo (R&amp;D, por sus siglas en inglés) es el proceso mediante el cual una empresa trabaja para obtener un conocimiento nuevo que puede utilizar para crear tecnología, productos, servicios o sistemas nuevos que utilizará o venderá. </a:t>
            </a:r>
          </a:p>
          <a:p>
            <a:pPr marL="228600" lvl="2">
              <a:spcBef>
                <a:spcPts val="0"/>
              </a:spcBef>
              <a:defRPr/>
            </a:pPr>
            <a:endParaRPr lang="en-US" sz="2400" dirty="0"/>
          </a:p>
          <a:p>
            <a:pPr marL="228600" lvl="2">
              <a:spcBef>
                <a:spcPts val="0"/>
              </a:spcBef>
              <a:defRPr/>
            </a:pPr>
            <a:r>
              <a:rPr lang="es-AR" sz="2400" dirty="0"/>
              <a:t>El proceso de R&amp;D con frecuencia ocurre en un departamento interno de una empresa, pero también puede ser tercerizado. </a:t>
            </a:r>
          </a:p>
          <a:p>
            <a:pPr marL="228600" lvl="2">
              <a:spcBef>
                <a:spcPts val="0"/>
              </a:spcBef>
              <a:defRPr/>
            </a:pPr>
            <a:endParaRPr lang="en-US" sz="2400" dirty="0"/>
          </a:p>
          <a:p>
            <a:pPr marL="228600" lvl="2">
              <a:spcBef>
                <a:spcPts val="0"/>
              </a:spcBef>
              <a:defRPr/>
            </a:pPr>
            <a:r>
              <a:rPr lang="es-AR" sz="2400" dirty="0"/>
              <a:t>La R&amp;D con frecuencia es una parte cara del desarrollo de un producto.</a:t>
            </a:r>
          </a:p>
        </p:txBody>
      </p:sp>
    </p:spTree>
    <p:extLst>
      <p:ext uri="{BB962C8B-B14F-4D97-AF65-F5344CB8AC3E}">
        <p14:creationId xmlns:p14="http://schemas.microsoft.com/office/powerpoint/2010/main" val="1414869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Marketing, promoción y distribución</a:t>
            </a:r>
          </a:p>
        </p:txBody>
      </p:sp>
      <p:sp>
        <p:nvSpPr>
          <p:cNvPr id="3" name="Content Placeholder 2"/>
          <p:cNvSpPr>
            <a:spLocks noGrp="1"/>
          </p:cNvSpPr>
          <p:nvPr>
            <p:ph idx="1"/>
          </p:nvPr>
        </p:nvSpPr>
        <p:spPr>
          <a:xfrm>
            <a:off x="1049956" y="2002054"/>
            <a:ext cx="9655216" cy="3640463"/>
          </a:xfrm>
        </p:spPr>
        <p:txBody>
          <a:bodyPr>
            <a:noAutofit/>
          </a:bodyPr>
          <a:lstStyle/>
          <a:p>
            <a:pPr marL="228600" lvl="2">
              <a:spcBef>
                <a:spcPts val="0"/>
              </a:spcBef>
              <a:defRPr/>
            </a:pPr>
            <a:r>
              <a:rPr lang="es-AR" sz="2400" dirty="0"/>
              <a:t>La etapa final del desarrollo de un producto. </a:t>
            </a:r>
          </a:p>
          <a:p>
            <a:pPr marL="228600" lvl="2">
              <a:spcBef>
                <a:spcPts val="0"/>
              </a:spcBef>
              <a:defRPr/>
            </a:pPr>
            <a:endParaRPr lang="en-US" sz="2400" dirty="0"/>
          </a:p>
          <a:p>
            <a:pPr marL="228600" lvl="2">
              <a:spcBef>
                <a:spcPts val="0"/>
              </a:spcBef>
              <a:defRPr/>
            </a:pPr>
            <a:r>
              <a:rPr lang="es-AR" sz="2400" dirty="0"/>
              <a:t>Algunos ejemplos de marketing y promoción incluyen comerciales en televisión y radio, carteles y anuncios en revistas y periódicos. 	</a:t>
            </a:r>
          </a:p>
          <a:p>
            <a:pPr marL="228600" lvl="2">
              <a:spcBef>
                <a:spcPts val="0"/>
              </a:spcBef>
              <a:defRPr/>
            </a:pPr>
            <a:endParaRPr lang="en-US" sz="2400" dirty="0"/>
          </a:p>
          <a:p>
            <a:pPr marL="228600" lvl="2">
              <a:spcBef>
                <a:spcPts val="0"/>
              </a:spcBef>
              <a:defRPr/>
            </a:pPr>
            <a:r>
              <a:rPr lang="es-AR" sz="2400" dirty="0"/>
              <a:t>La distribución es el sistema mediante el cual el producto se encuentra a disposición del consumidor, para su compra.</a:t>
            </a:r>
          </a:p>
        </p:txBody>
      </p:sp>
    </p:spTree>
    <p:extLst>
      <p:ext uri="{BB962C8B-B14F-4D97-AF65-F5344CB8AC3E}">
        <p14:creationId xmlns:p14="http://schemas.microsoft.com/office/powerpoint/2010/main" val="4219717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Desafío de la catapulta </a:t>
            </a:r>
            <a:br>
              <a:rPr lang="es-AR" b="1" dirty="0"/>
            </a:br>
            <a:r>
              <a:rPr lang="es-AR" b="1" dirty="0"/>
              <a:t>de bolas de algodón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47929">
            <a:off x="9443157" y="1966003"/>
            <a:ext cx="2995132" cy="8040778"/>
          </a:xfrm>
          <a:prstGeom prst="rect">
            <a:avLst/>
          </a:prstGeom>
        </p:spPr>
      </p:pic>
    </p:spTree>
    <p:extLst>
      <p:ext uri="{BB962C8B-B14F-4D97-AF65-F5344CB8AC3E}">
        <p14:creationId xmlns:p14="http://schemas.microsoft.com/office/powerpoint/2010/main" val="33050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Desafío de la catapulta de bolas de algodón</a:t>
            </a:r>
          </a:p>
        </p:txBody>
      </p:sp>
      <p:sp>
        <p:nvSpPr>
          <p:cNvPr id="3" name="Content Placeholder 2"/>
          <p:cNvSpPr>
            <a:spLocks noGrp="1"/>
          </p:cNvSpPr>
          <p:nvPr>
            <p:ph idx="1"/>
          </p:nvPr>
        </p:nvSpPr>
        <p:spPr>
          <a:xfrm>
            <a:off x="1049956" y="2002054"/>
            <a:ext cx="9655216" cy="3640463"/>
          </a:xfrm>
        </p:spPr>
        <p:txBody>
          <a:bodyPr>
            <a:noAutofit/>
          </a:bodyPr>
          <a:lstStyle/>
          <a:p>
            <a:pPr marL="571500" indent="-571500">
              <a:buFont typeface="Arial" charset="0"/>
              <a:buChar char="•"/>
            </a:pPr>
            <a:r>
              <a:rPr lang="es-AR" sz="3200" dirty="0"/>
              <a:t>Trabajarán con una compañera para realizar tres de las cinco etapas del desarrollo de un producto.</a:t>
            </a:r>
          </a:p>
          <a:p>
            <a:pPr marL="1657350" lvl="2" indent="-742950">
              <a:buFont typeface="+mj-lt"/>
              <a:buAutoNum type="arabicPeriod"/>
            </a:pPr>
            <a:r>
              <a:rPr lang="es-AR" sz="3200" dirty="0"/>
              <a:t>Generar ideas</a:t>
            </a:r>
          </a:p>
          <a:p>
            <a:pPr marL="1657350" lvl="2" indent="-742950">
              <a:buFont typeface="+mj-lt"/>
              <a:buAutoNum type="arabicPeriod"/>
            </a:pPr>
            <a:r>
              <a:rPr lang="es-AR" sz="3200" dirty="0"/>
              <a:t>Evaluar y seleccionar ideas</a:t>
            </a:r>
          </a:p>
          <a:p>
            <a:pPr marL="1657350" lvl="2" indent="-742950">
              <a:buFont typeface="+mj-lt"/>
              <a:buAutoNum type="arabicPeriod"/>
            </a:pPr>
            <a:r>
              <a:rPr lang="es-AR" sz="3200" dirty="0"/>
              <a:t>R&amp;D</a:t>
            </a:r>
          </a:p>
          <a:p>
            <a:pPr marL="571500" indent="-571500">
              <a:buFont typeface="Arial" charset="0"/>
              <a:buChar char="•"/>
            </a:pPr>
            <a:r>
              <a:rPr lang="es-AR" sz="3200" dirty="0"/>
              <a:t>El producto que su equipo deberá desarrollar es una </a:t>
            </a:r>
            <a:r>
              <a:rPr lang="es-AR" sz="3200" b="1" dirty="0"/>
              <a:t>catapulta </a:t>
            </a:r>
            <a:r>
              <a:rPr lang="es-AR" sz="3200" dirty="0"/>
              <a:t>de bolas de algodón</a:t>
            </a:r>
            <a:r>
              <a:rPr lang="es-AR" sz="3200" b="1" dirty="0"/>
              <a:t>.</a:t>
            </a:r>
            <a:r>
              <a:rPr lang="es-AR" sz="3200" dirty="0"/>
              <a:t> </a:t>
            </a:r>
          </a:p>
        </p:txBody>
      </p:sp>
    </p:spTree>
    <p:extLst>
      <p:ext uri="{BB962C8B-B14F-4D97-AF65-F5344CB8AC3E}">
        <p14:creationId xmlns:p14="http://schemas.microsoft.com/office/powerpoint/2010/main" val="3027659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b="1" dirty="0"/>
              <a:t>Catapultas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55" y="2191730"/>
            <a:ext cx="4286250" cy="3219450"/>
          </a:xfrm>
          <a:prstGeom prst="rect">
            <a:avLst/>
          </a:prstGeom>
        </p:spPr>
      </p:pic>
      <p:pic>
        <p:nvPicPr>
          <p:cNvPr id="1027" name="Picture 3" descr="C:\Users\rodad\OneDrive\Escritorio\catapul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362" y="1680555"/>
            <a:ext cx="4657725" cy="373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210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AR" b="1" dirty="0"/>
              <a:t>Instrucciones para el desafío de la catapulta de bolas de algodón</a:t>
            </a:r>
          </a:p>
        </p:txBody>
      </p:sp>
      <p:sp>
        <p:nvSpPr>
          <p:cNvPr id="3" name="Content Placeholder 2"/>
          <p:cNvSpPr>
            <a:spLocks noGrp="1"/>
          </p:cNvSpPr>
          <p:nvPr>
            <p:ph idx="1"/>
          </p:nvPr>
        </p:nvSpPr>
        <p:spPr>
          <a:xfrm>
            <a:off x="1049956" y="2002054"/>
            <a:ext cx="10134600" cy="4621770"/>
          </a:xfrm>
        </p:spPr>
        <p:txBody>
          <a:bodyPr>
            <a:noAutofit/>
          </a:bodyPr>
          <a:lstStyle/>
          <a:p>
            <a:pPr marL="458788" lvl="2" indent="-458788">
              <a:buFont typeface="+mj-lt"/>
              <a:buAutoNum type="arabicPeriod"/>
            </a:pPr>
            <a:r>
              <a:rPr lang="es-AR" sz="1900" b="1" dirty="0"/>
              <a:t>¡Generen ideas! </a:t>
            </a:r>
            <a:r>
              <a:rPr lang="es-AR" sz="1900" dirty="0"/>
              <a:t>En equipos, hagan un bosquejo de los posibles diseños para una catapulta de bolas de algodón en el Manual del estudiante. Recuerden que solo pueden usar los materiales provistos al momento de construir su diseño. </a:t>
            </a:r>
          </a:p>
          <a:p>
            <a:pPr marL="458788" lvl="2" indent="-458788">
              <a:buFont typeface="+mj-lt"/>
              <a:buAutoNum type="arabicPeriod"/>
            </a:pPr>
            <a:r>
              <a:rPr lang="es-AR" sz="1900" b="1" dirty="0"/>
              <a:t>Elijan un diseño. </a:t>
            </a:r>
            <a:r>
              <a:rPr lang="es-AR" sz="1900" dirty="0"/>
              <a:t>Con su compañera de equipo, elijan un diseño para construir.  </a:t>
            </a:r>
          </a:p>
          <a:p>
            <a:pPr marL="458788" lvl="2" indent="-458788">
              <a:buFont typeface="+mj-lt"/>
              <a:buAutoNum type="arabicPeriod"/>
            </a:pPr>
            <a:r>
              <a:rPr lang="es-AR" sz="1900" b="1" dirty="0"/>
              <a:t>Construyan la catapulta. </a:t>
            </a:r>
            <a:r>
              <a:rPr lang="es-AR" sz="1900" dirty="0"/>
              <a:t>Tienen </a:t>
            </a:r>
            <a:r>
              <a:rPr lang="es-AR" sz="1900" dirty="0">
                <a:solidFill>
                  <a:srgbClr val="FF0000"/>
                </a:solidFill>
              </a:rPr>
              <a:t>15 minutos </a:t>
            </a:r>
            <a:r>
              <a:rPr lang="es-AR" sz="1900" dirty="0"/>
              <a:t>para construir la catapulta en equipos. Utilicen </a:t>
            </a:r>
            <a:r>
              <a:rPr lang="es-AR" sz="1900" u="sng" dirty="0"/>
              <a:t>únicamente</a:t>
            </a:r>
            <a:r>
              <a:rPr lang="es-AR" sz="1900" dirty="0"/>
              <a:t> los materiales provistos para construir la catapulta sobre la base de su diseño. Presten atención al tiempo.</a:t>
            </a:r>
          </a:p>
          <a:p>
            <a:pPr marL="458788" lvl="2" indent="-458788">
              <a:buFont typeface="+mj-lt"/>
              <a:buAutoNum type="arabicPeriod"/>
            </a:pPr>
            <a:r>
              <a:rPr lang="es-AR" sz="1900" b="1" dirty="0"/>
              <a:t>Prueben.</a:t>
            </a:r>
            <a:r>
              <a:rPr lang="es-AR" sz="1900" dirty="0"/>
              <a:t> Prueben la catapulta y realicen cambios según se requieran para que la bola de algodón vuele lo más alto posible. No lancen bolas de algodón a otras estudiantes o equipos.</a:t>
            </a:r>
          </a:p>
          <a:p>
            <a:pPr marL="458788" lvl="2" indent="-458788">
              <a:buFont typeface="+mj-lt"/>
              <a:buAutoNum type="arabicPeriod"/>
            </a:pPr>
            <a:r>
              <a:rPr lang="es-AR" sz="1900" b="1" dirty="0"/>
              <a:t>Determinen cuál fue el equipo ganador. </a:t>
            </a:r>
            <a:r>
              <a:rPr lang="es-AR" sz="1900" dirty="0"/>
              <a:t>Una vez que todas las catapultas estén construidas, en conjunto probaremos el diseño de cada equipo para ver qué diseño funciona mejor.</a:t>
            </a:r>
          </a:p>
          <a:p>
            <a:pPr marL="0" lvl="2" indent="0" algn="ctr">
              <a:buNone/>
            </a:pPr>
            <a:r>
              <a:rPr lang="es-AR" b="1" dirty="0"/>
              <a:t>¡MANOS A LA OBRA!</a:t>
            </a:r>
          </a:p>
          <a:p>
            <a:pPr marL="458788" lvl="2" indent="-458788">
              <a:buFont typeface="+mj-lt"/>
              <a:buAutoNum type="arabicPeriod"/>
            </a:pPr>
            <a:endParaRPr lang="en-US" dirty="0"/>
          </a:p>
        </p:txBody>
      </p:sp>
    </p:spTree>
    <p:extLst>
      <p:ext uri="{BB962C8B-B14F-4D97-AF65-F5344CB8AC3E}">
        <p14:creationId xmlns:p14="http://schemas.microsoft.com/office/powerpoint/2010/main" val="302744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Desafío de la catapulta</a:t>
            </a:r>
            <a:br>
              <a:rPr lang="es-AR" b="1" dirty="0"/>
            </a:br>
            <a:r>
              <a:rPr lang="es-AR" b="1" dirty="0"/>
              <a:t>de bolas de algodón</a:t>
            </a:r>
            <a:br>
              <a:rPr lang="es-AR" b="1" dirty="0"/>
            </a:br>
            <a:br>
              <a:rPr lang="es-AR" b="1" dirty="0"/>
            </a:br>
            <a:r>
              <a:rPr lang="es-AR" b="1" dirty="0"/>
              <a:t>¡A probar los diseños!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47929">
            <a:off x="9443157" y="1966003"/>
            <a:ext cx="2995132" cy="8040778"/>
          </a:xfrm>
          <a:prstGeom prst="rect">
            <a:avLst/>
          </a:prstGeom>
        </p:spPr>
      </p:pic>
    </p:spTree>
    <p:extLst>
      <p:ext uri="{BB962C8B-B14F-4D97-AF65-F5344CB8AC3E}">
        <p14:creationId xmlns:p14="http://schemas.microsoft.com/office/powerpoint/2010/main" val="173666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3600" b="1" dirty="0"/>
              <a:t>¿Qué es STEM</a:t>
            </a:r>
            <a:r>
              <a:rPr lang="es-AR" sz="3600" b="1" baseline="30000" dirty="0"/>
              <a:t>2</a:t>
            </a:r>
            <a:r>
              <a:rPr lang="es-AR" sz="3600" b="1" dirty="0"/>
              <a:t>D?</a:t>
            </a:r>
          </a:p>
        </p:txBody>
      </p:sp>
      <p:sp>
        <p:nvSpPr>
          <p:cNvPr id="3" name="Content Placeholder 2"/>
          <p:cNvSpPr>
            <a:spLocks noGrp="1"/>
          </p:cNvSpPr>
          <p:nvPr>
            <p:ph idx="1"/>
          </p:nvPr>
        </p:nvSpPr>
        <p:spPr>
          <a:xfrm>
            <a:off x="838200" y="1825625"/>
            <a:ext cx="4573044" cy="4351338"/>
          </a:xfrm>
        </p:spPr>
        <p:txBody>
          <a:bodyPr>
            <a:normAutofit/>
          </a:bodyPr>
          <a:lstStyle/>
          <a:p>
            <a:pPr marL="0" indent="0">
              <a:buNone/>
            </a:pPr>
            <a:r>
              <a:rPr lang="en-US" b="1" u="sng" dirty="0">
                <a:solidFill>
                  <a:srgbClr val="A0C13B"/>
                </a:solidFill>
              </a:rPr>
              <a:t>S</a:t>
            </a:r>
            <a:r>
              <a:rPr lang="en-US" dirty="0"/>
              <a:t>cience (</a:t>
            </a:r>
            <a:r>
              <a:rPr lang="es-AR" dirty="0"/>
              <a:t>Ciencia)</a:t>
            </a:r>
          </a:p>
          <a:p>
            <a:pPr marL="0" indent="0">
              <a:buNone/>
            </a:pPr>
            <a:r>
              <a:rPr lang="en-US" b="1" u="sng" dirty="0">
                <a:solidFill>
                  <a:srgbClr val="A0C13B"/>
                </a:solidFill>
              </a:rPr>
              <a:t>T</a:t>
            </a:r>
            <a:r>
              <a:rPr lang="en-US" dirty="0"/>
              <a:t>echnology (</a:t>
            </a:r>
            <a:r>
              <a:rPr lang="es-AR" dirty="0"/>
              <a:t>Tecnología0</a:t>
            </a:r>
          </a:p>
          <a:p>
            <a:pPr marL="0" indent="0">
              <a:buNone/>
            </a:pPr>
            <a:r>
              <a:rPr lang="en-US" b="1" u="sng" dirty="0">
                <a:solidFill>
                  <a:srgbClr val="A0C13B"/>
                </a:solidFill>
              </a:rPr>
              <a:t>E</a:t>
            </a:r>
            <a:r>
              <a:rPr lang="en-US" dirty="0"/>
              <a:t>ngineering (</a:t>
            </a:r>
            <a:r>
              <a:rPr lang="es-AR" dirty="0"/>
              <a:t>Ingeniería)</a:t>
            </a:r>
          </a:p>
          <a:p>
            <a:pPr marL="0" indent="0">
              <a:buNone/>
            </a:pPr>
            <a:r>
              <a:rPr lang="en-US" b="1" u="sng" dirty="0">
                <a:solidFill>
                  <a:srgbClr val="A0C13B"/>
                </a:solidFill>
              </a:rPr>
              <a:t>M</a:t>
            </a:r>
            <a:r>
              <a:rPr lang="en-US" dirty="0"/>
              <a:t>athematics (</a:t>
            </a:r>
            <a:r>
              <a:rPr lang="es-AR" dirty="0"/>
              <a:t>Matemáticas)</a:t>
            </a:r>
          </a:p>
          <a:p>
            <a:pPr marL="0" indent="0">
              <a:buNone/>
            </a:pPr>
            <a:r>
              <a:rPr lang="en-US" b="1" u="sng" dirty="0">
                <a:solidFill>
                  <a:srgbClr val="A0C13B"/>
                </a:solidFill>
              </a:rPr>
              <a:t>M</a:t>
            </a:r>
            <a:r>
              <a:rPr lang="en-US" dirty="0"/>
              <a:t>anufacturing (</a:t>
            </a:r>
            <a:r>
              <a:rPr lang="es-AR" dirty="0"/>
              <a:t>Manufactura)</a:t>
            </a:r>
          </a:p>
          <a:p>
            <a:pPr marL="0" indent="0">
              <a:buNone/>
            </a:pPr>
            <a:r>
              <a:rPr lang="en-US" b="1" u="sng" dirty="0">
                <a:solidFill>
                  <a:srgbClr val="A0C13B"/>
                </a:solidFill>
              </a:rPr>
              <a:t>D</a:t>
            </a:r>
            <a:r>
              <a:rPr lang="en-US" dirty="0"/>
              <a:t>esign (</a:t>
            </a:r>
            <a:r>
              <a:rPr lang="es-AR" dirty="0"/>
              <a:t>Diseño)</a:t>
            </a:r>
          </a:p>
        </p:txBody>
      </p: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6368" t="29813" r="18291" b="20580"/>
          <a:stretch/>
        </p:blipFill>
        <p:spPr>
          <a:xfrm>
            <a:off x="9227804" y="2824353"/>
            <a:ext cx="1825938" cy="1636776"/>
          </a:xfrm>
          <a:prstGeom prst="rect">
            <a:avLst/>
          </a:prstGeom>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21907" t="17990" r="22476" b="17590"/>
          <a:stretch/>
        </p:blipFill>
        <p:spPr>
          <a:xfrm>
            <a:off x="5711302" y="1102328"/>
            <a:ext cx="2157735" cy="2499265"/>
          </a:xfrm>
          <a:prstGeom prst="rect">
            <a:avLst/>
          </a:prstGeom>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28317" t="11408" r="25280" b="14005"/>
          <a:stretch/>
        </p:blipFill>
        <p:spPr>
          <a:xfrm>
            <a:off x="7822576" y="2742057"/>
            <a:ext cx="1069849" cy="1719072"/>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22538" t="22090" r="22067" b="18370"/>
          <a:stretch/>
        </p:blipFill>
        <p:spPr>
          <a:xfrm>
            <a:off x="8204416" y="1102328"/>
            <a:ext cx="1659970" cy="1783626"/>
          </a:xfrm>
          <a:prstGeom prst="rect">
            <a:avLst/>
          </a:prstGeom>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val="0"/>
              </a:ext>
            </a:extLst>
          </a:blip>
          <a:srcRect l="30158" t="23830" r="20007" b="23698"/>
          <a:stretch/>
        </p:blipFill>
        <p:spPr>
          <a:xfrm>
            <a:off x="5754935" y="3642741"/>
            <a:ext cx="2046742" cy="2154301"/>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l="26863" t="23670" r="18181" b="26681"/>
          <a:stretch/>
        </p:blipFill>
        <p:spPr>
          <a:xfrm>
            <a:off x="8081198" y="4136152"/>
            <a:ext cx="2084682" cy="1882723"/>
          </a:xfrm>
          <a:prstGeom prst="rect">
            <a:avLst/>
          </a:prstGeom>
        </p:spPr>
      </p:pic>
    </p:spTree>
    <p:extLst>
      <p:ext uri="{BB962C8B-B14F-4D97-AF65-F5344CB8AC3E}">
        <p14:creationId xmlns:p14="http://schemas.microsoft.com/office/powerpoint/2010/main" val="3311021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a:t>Reflexión</a:t>
            </a:r>
          </a:p>
        </p:txBody>
      </p:sp>
      <p:sp>
        <p:nvSpPr>
          <p:cNvPr id="3" name="Content Placeholder 2"/>
          <p:cNvSpPr>
            <a:spLocks noGrp="1"/>
          </p:cNvSpPr>
          <p:nvPr>
            <p:ph idx="1"/>
          </p:nvPr>
        </p:nvSpPr>
        <p:spPr/>
        <p:txBody>
          <a:bodyPr>
            <a:noAutofit/>
          </a:bodyPr>
          <a:lstStyle/>
          <a:p>
            <a:pPr marL="457200" lvl="1" indent="0">
              <a:buNone/>
            </a:pPr>
            <a:r>
              <a:rPr lang="es-AR" sz="2800" dirty="0"/>
              <a:t>Piensen sobre las siguientes preguntas:</a:t>
            </a:r>
          </a:p>
          <a:p>
            <a:pPr marL="457200" lvl="1" indent="0">
              <a:buNone/>
            </a:pPr>
            <a:endParaRPr lang="en-US" sz="2800" dirty="0"/>
          </a:p>
          <a:p>
            <a:pPr lvl="2"/>
            <a:r>
              <a:rPr lang="es-AR" sz="2800" dirty="0"/>
              <a:t>¿Qué aprendieron sobre el diseño de un producto? </a:t>
            </a:r>
          </a:p>
          <a:p>
            <a:pPr lvl="2"/>
            <a:r>
              <a:rPr lang="es-AR" sz="2800" dirty="0"/>
              <a:t>¿Cómo creen que esta actividad se relaciona con una carrera en diseño e ingeniería o con trabajar en Johnson &amp; Johnson?</a:t>
            </a:r>
          </a:p>
          <a:p>
            <a:pPr lvl="2"/>
            <a:r>
              <a:rPr lang="es-AR" sz="2800" dirty="0"/>
              <a:t>¿Pueden verse como profesionales de STEM</a:t>
            </a:r>
            <a:r>
              <a:rPr lang="es-AR" sz="2800" baseline="30000" dirty="0"/>
              <a:t>2</a:t>
            </a:r>
            <a:r>
              <a:rPr lang="es-AR" sz="2800" dirty="0"/>
              <a:t>D? ¿En qué rol? Fundamenten su respuesta.</a:t>
            </a:r>
          </a:p>
          <a:p>
            <a:pPr lvl="2"/>
            <a:r>
              <a:rPr lang="es-AR" sz="2800" dirty="0"/>
              <a:t>¿Qué necesitan para que esto suceda? </a:t>
            </a:r>
          </a:p>
        </p:txBody>
      </p:sp>
    </p:spTree>
    <p:extLst>
      <p:ext uri="{BB962C8B-B14F-4D97-AF65-F5344CB8AC3E}">
        <p14:creationId xmlns:p14="http://schemas.microsoft.com/office/powerpoint/2010/main" val="643073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064374"/>
            <a:ext cx="10515600" cy="2852737"/>
          </a:xfrm>
        </p:spPr>
        <p:txBody>
          <a:bodyPr/>
          <a:lstStyle/>
          <a:p>
            <a:pPr algn="ctr"/>
            <a:r>
              <a:rPr lang="es-AR" dirty="0"/>
              <a:t>¡Gracias por participar!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712" y="1094657"/>
            <a:ext cx="6460575" cy="3491229"/>
          </a:xfrm>
          <a:prstGeom prst="rect">
            <a:avLst/>
          </a:prstGeom>
        </p:spPr>
      </p:pic>
    </p:spTree>
    <p:extLst>
      <p:ext uri="{BB962C8B-B14F-4D97-AF65-F5344CB8AC3E}">
        <p14:creationId xmlns:p14="http://schemas.microsoft.com/office/powerpoint/2010/main" val="52374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a:t>Plan para hoy</a:t>
            </a:r>
          </a:p>
        </p:txBody>
      </p:sp>
      <p:sp>
        <p:nvSpPr>
          <p:cNvPr id="3" name="Content Placeholder 2"/>
          <p:cNvSpPr>
            <a:spLocks noGrp="1"/>
          </p:cNvSpPr>
          <p:nvPr>
            <p:ph idx="1"/>
          </p:nvPr>
        </p:nvSpPr>
        <p:spPr/>
        <p:txBody>
          <a:bodyPr/>
          <a:lstStyle/>
          <a:p>
            <a:r>
              <a:rPr lang="es-AR" dirty="0"/>
              <a:t>STEM</a:t>
            </a:r>
            <a:r>
              <a:rPr lang="es-AR" baseline="30000" dirty="0"/>
              <a:t>2</a:t>
            </a:r>
            <a:r>
              <a:rPr lang="es-AR" dirty="0"/>
              <a:t>D</a:t>
            </a:r>
            <a:r>
              <a:rPr lang="es-AR" b="1" dirty="0"/>
              <a:t> </a:t>
            </a:r>
            <a:r>
              <a:rPr lang="es-AR" dirty="0"/>
              <a:t>en el mundo laboral </a:t>
            </a:r>
          </a:p>
          <a:p>
            <a:r>
              <a:rPr lang="es-AR" dirty="0"/>
              <a:t>¿Qué es el desarrollo de productos?</a:t>
            </a:r>
          </a:p>
          <a:p>
            <a:r>
              <a:rPr lang="es-AR" dirty="0"/>
              <a:t>Desarrollo de productos en Johnson &amp; Johnson</a:t>
            </a:r>
          </a:p>
          <a:p>
            <a:r>
              <a:rPr lang="es-AR" dirty="0"/>
              <a:t>Actividad en equipos: Desafío de la catapulta de bolas de algodón</a:t>
            </a:r>
          </a:p>
          <a:p>
            <a:r>
              <a:rPr lang="es-AR" dirty="0"/>
              <a:t>Reflexión</a:t>
            </a:r>
          </a:p>
        </p:txBody>
      </p:sp>
    </p:spTree>
    <p:extLst>
      <p:ext uri="{BB962C8B-B14F-4D97-AF65-F5344CB8AC3E}">
        <p14:creationId xmlns:p14="http://schemas.microsoft.com/office/powerpoint/2010/main" val="290158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b="1" dirty="0"/>
              <a:t>STEM</a:t>
            </a:r>
            <a:r>
              <a:rPr lang="es-AR" b="1" baseline="30000" dirty="0"/>
              <a:t>2</a:t>
            </a:r>
            <a:r>
              <a:rPr lang="es-AR" b="1" dirty="0"/>
              <a:t>D en el mundo laboral</a:t>
            </a:r>
          </a:p>
        </p:txBody>
      </p:sp>
      <p:sp>
        <p:nvSpPr>
          <p:cNvPr id="3" name="Content Placeholder 2"/>
          <p:cNvSpPr>
            <a:spLocks noGrp="1"/>
          </p:cNvSpPr>
          <p:nvPr>
            <p:ph idx="1"/>
          </p:nvPr>
        </p:nvSpPr>
        <p:spPr>
          <a:xfrm>
            <a:off x="838200" y="2127377"/>
            <a:ext cx="6555100" cy="3842102"/>
          </a:xfrm>
        </p:spPr>
        <p:txBody>
          <a:bodyPr>
            <a:normAutofit fontScale="62500" lnSpcReduction="20000"/>
          </a:bodyPr>
          <a:lstStyle/>
          <a:p>
            <a:pPr>
              <a:lnSpc>
                <a:spcPct val="120000"/>
              </a:lnSpc>
              <a:spcBef>
                <a:spcPts val="2200"/>
              </a:spcBef>
            </a:pPr>
            <a:r>
              <a:rPr lang="es-AR" sz="4000" dirty="0"/>
              <a:t>¿Cómo creen que STEM</a:t>
            </a:r>
            <a:r>
              <a:rPr lang="es-AR" sz="4000" baseline="30000" dirty="0"/>
              <a:t>2</a:t>
            </a:r>
            <a:r>
              <a:rPr lang="es-AR" sz="4000" dirty="0"/>
              <a:t>D se utiliza a diario en el ámbito laboral?</a:t>
            </a:r>
          </a:p>
          <a:p>
            <a:pPr>
              <a:lnSpc>
                <a:spcPct val="120000"/>
              </a:lnSpc>
              <a:spcBef>
                <a:spcPts val="2200"/>
              </a:spcBef>
            </a:pPr>
            <a:r>
              <a:rPr lang="es-AR" sz="4000" dirty="0"/>
              <a:t>¿Como se utilizan el diseño y la ingeniería en el ámbito laboral?</a:t>
            </a:r>
          </a:p>
          <a:p>
            <a:pPr>
              <a:lnSpc>
                <a:spcPct val="120000"/>
              </a:lnSpc>
              <a:spcBef>
                <a:spcPts val="2200"/>
              </a:spcBef>
            </a:pPr>
            <a:r>
              <a:rPr lang="es-AR" sz="4000" dirty="0"/>
              <a:t>¿Qué clase de profesiones creen que tendrían las personas con un interés en STEM</a:t>
            </a:r>
            <a:r>
              <a:rPr lang="es-AR" sz="4000" baseline="30000" dirty="0"/>
              <a:t>2</a:t>
            </a:r>
            <a:r>
              <a:rPr lang="es-AR" sz="4000" dirty="0"/>
              <a:t>D?</a:t>
            </a:r>
          </a:p>
          <a:p>
            <a:pPr marL="0" indent="0">
              <a:buNone/>
            </a:pPr>
            <a:br>
              <a:rPr lang="es-AR" dirty="0"/>
            </a:br>
            <a:endParaRPr lang="es-AR" dirty="0"/>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3300" y="1869884"/>
            <a:ext cx="3568456" cy="3570796"/>
          </a:xfrm>
          <a:prstGeom prst="rect">
            <a:avLst/>
          </a:prstGeom>
        </p:spPr>
      </p:pic>
    </p:spTree>
    <p:extLst>
      <p:ext uri="{BB962C8B-B14F-4D97-AF65-F5344CB8AC3E}">
        <p14:creationId xmlns:p14="http://schemas.microsoft.com/office/powerpoint/2010/main" val="178543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6064250" cy="2852737"/>
          </a:xfrm>
        </p:spPr>
        <p:txBody>
          <a:bodyPr/>
          <a:lstStyle/>
          <a:p>
            <a:r>
              <a:rPr lang="es-AR" dirty="0"/>
              <a:t>"</a:t>
            </a:r>
            <a:r>
              <a:rPr lang="es-AR" i="1" dirty="0"/>
              <a:t>Tell My Story</a:t>
            </a:r>
            <a:r>
              <a:rPr lang="es-AR" dirty="0"/>
              <a:t>" (Contar mi historia)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3679">
            <a:off x="9323192" y="1634671"/>
            <a:ext cx="2473163" cy="71740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1607">
            <a:off x="6972731" y="2237375"/>
            <a:ext cx="2311779" cy="6723428"/>
          </a:xfrm>
          <a:prstGeom prst="rect">
            <a:avLst/>
          </a:prstGeom>
        </p:spPr>
      </p:pic>
    </p:spTree>
    <p:extLst>
      <p:ext uri="{BB962C8B-B14F-4D97-AF65-F5344CB8AC3E}">
        <p14:creationId xmlns:p14="http://schemas.microsoft.com/office/powerpoint/2010/main" val="852823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a:t>Mi historia (eliminar si no se utiliza)</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8404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a:t>Desarrollo </a:t>
            </a:r>
            <a:br>
              <a:rPr lang="es-AR" dirty="0"/>
            </a:br>
            <a:r>
              <a:rPr lang="es-AR" dirty="0"/>
              <a:t>de productos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13679">
            <a:off x="9323192" y="1634671"/>
            <a:ext cx="2473163" cy="71740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1607">
            <a:off x="6972731" y="2237375"/>
            <a:ext cx="2311779" cy="6723428"/>
          </a:xfrm>
          <a:prstGeom prst="rect">
            <a:avLst/>
          </a:prstGeom>
        </p:spPr>
      </p:pic>
    </p:spTree>
    <p:extLst>
      <p:ext uri="{BB962C8B-B14F-4D97-AF65-F5344CB8AC3E}">
        <p14:creationId xmlns:p14="http://schemas.microsoft.com/office/powerpoint/2010/main" val="82248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¿Qué es el desarrollo de productos?</a:t>
            </a:r>
          </a:p>
        </p:txBody>
      </p:sp>
      <p:sp>
        <p:nvSpPr>
          <p:cNvPr id="3" name="Content Placeholder 2"/>
          <p:cNvSpPr>
            <a:spLocks noGrp="1"/>
          </p:cNvSpPr>
          <p:nvPr>
            <p:ph idx="1"/>
          </p:nvPr>
        </p:nvSpPr>
        <p:spPr>
          <a:xfrm>
            <a:off x="1049954" y="1843913"/>
            <a:ext cx="10092091" cy="3508672"/>
          </a:xfrm>
        </p:spPr>
        <p:txBody>
          <a:bodyPr>
            <a:normAutofit/>
          </a:bodyPr>
          <a:lstStyle/>
          <a:p>
            <a:pPr marL="0" lvl="0" indent="0">
              <a:spcBef>
                <a:spcPts val="0"/>
              </a:spcBef>
              <a:buNone/>
              <a:defRPr/>
            </a:pPr>
            <a:endParaRPr lang="en-US" dirty="0"/>
          </a:p>
          <a:p>
            <a:pPr marL="0" lvl="0" indent="0">
              <a:spcBef>
                <a:spcPts val="0"/>
              </a:spcBef>
              <a:buNone/>
              <a:defRPr/>
            </a:pPr>
            <a:r>
              <a:rPr lang="es-AR" sz="3200" dirty="0"/>
              <a:t>El desarrollo de productos es el proceso general de elaboración de la </a:t>
            </a:r>
            <a:r>
              <a:rPr lang="es-AR" sz="3200" b="1" dirty="0"/>
              <a:t>estrategia,</a:t>
            </a:r>
            <a:r>
              <a:rPr lang="es-AR" sz="3200" dirty="0"/>
              <a:t> organización, </a:t>
            </a:r>
            <a:r>
              <a:rPr lang="es-AR" sz="3200" b="1" dirty="0"/>
              <a:t>generación de conceptos,</a:t>
            </a:r>
            <a:r>
              <a:rPr lang="es-AR" sz="3200" dirty="0"/>
              <a:t> creación y evaluación del producto y el plan de marketing, y </a:t>
            </a:r>
            <a:r>
              <a:rPr lang="es-AR" sz="3200" b="1" dirty="0"/>
              <a:t>comercialización</a:t>
            </a:r>
            <a:r>
              <a:rPr lang="es-AR" sz="3200" dirty="0"/>
              <a:t> de un producto nuevo. </a:t>
            </a:r>
          </a:p>
        </p:txBody>
      </p:sp>
    </p:spTree>
    <p:extLst>
      <p:ext uri="{BB962C8B-B14F-4D97-AF65-F5344CB8AC3E}">
        <p14:creationId xmlns:p14="http://schemas.microsoft.com/office/powerpoint/2010/main" val="2701298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b="1" dirty="0"/>
              <a:t>5 etapas del desarrollo de productos</a:t>
            </a:r>
          </a:p>
        </p:txBody>
      </p:sp>
      <p:sp>
        <p:nvSpPr>
          <p:cNvPr id="3" name="Content Placeholder 2"/>
          <p:cNvSpPr>
            <a:spLocks noGrp="1"/>
          </p:cNvSpPr>
          <p:nvPr>
            <p:ph idx="1"/>
          </p:nvPr>
        </p:nvSpPr>
        <p:spPr>
          <a:xfrm>
            <a:off x="1049954" y="1844211"/>
            <a:ext cx="7399841" cy="3306774"/>
          </a:xfrm>
        </p:spPr>
        <p:txBody>
          <a:bodyPr>
            <a:noAutofit/>
          </a:bodyPr>
          <a:lstStyle/>
          <a:p>
            <a:pPr>
              <a:spcBef>
                <a:spcPts val="0"/>
              </a:spcBef>
              <a:defRPr/>
            </a:pPr>
            <a:r>
              <a:rPr lang="es-AR" sz="3200" dirty="0"/>
              <a:t>Generar ideas</a:t>
            </a:r>
          </a:p>
          <a:p>
            <a:pPr>
              <a:spcBef>
                <a:spcPts val="0"/>
              </a:spcBef>
              <a:defRPr/>
            </a:pPr>
            <a:r>
              <a:rPr lang="es-AR" sz="3200" dirty="0"/>
              <a:t>Evaluar y seleccionar ideas</a:t>
            </a:r>
          </a:p>
          <a:p>
            <a:pPr>
              <a:spcBef>
                <a:spcPts val="0"/>
              </a:spcBef>
              <a:defRPr/>
            </a:pPr>
            <a:r>
              <a:rPr lang="es-AR" sz="3200" dirty="0"/>
              <a:t>Proteger las ideas</a:t>
            </a:r>
          </a:p>
          <a:p>
            <a:pPr>
              <a:spcBef>
                <a:spcPts val="0"/>
              </a:spcBef>
              <a:defRPr/>
            </a:pPr>
            <a:r>
              <a:rPr lang="es-AR" sz="3200" dirty="0"/>
              <a:t>Investigación y desarrollo (R&amp;D) </a:t>
            </a:r>
          </a:p>
          <a:p>
            <a:pPr>
              <a:spcBef>
                <a:spcPts val="0"/>
              </a:spcBef>
              <a:defRPr/>
            </a:pPr>
            <a:r>
              <a:rPr lang="es-AR" sz="3200" dirty="0"/>
              <a:t>Marketing, promoción y distribución</a:t>
            </a:r>
          </a:p>
        </p:txBody>
      </p:sp>
    </p:spTree>
    <p:extLst>
      <p:ext uri="{BB962C8B-B14F-4D97-AF65-F5344CB8AC3E}">
        <p14:creationId xmlns:p14="http://schemas.microsoft.com/office/powerpoint/2010/main" val="100710547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033C86F-FBB4-4270-BD0B-A24A5A672547}">
  <ds:schemaRefs>
    <ds:schemaRef ds:uri="http://schemas.microsoft.com/sharepoint/v3/contenttype/forms"/>
  </ds:schemaRefs>
</ds:datastoreItem>
</file>

<file path=customXml/itemProps2.xml><?xml version="1.0" encoding="utf-8"?>
<ds:datastoreItem xmlns:ds="http://schemas.openxmlformats.org/officeDocument/2006/customXml" ds:itemID="{9CD34F28-0A83-4134-90D2-8BB0FDCD2D33}"/>
</file>

<file path=customXml/itemProps3.xml><?xml version="1.0" encoding="utf-8"?>
<ds:datastoreItem xmlns:ds="http://schemas.openxmlformats.org/officeDocument/2006/customXml" ds:itemID="{20EAE79C-737A-4B64-BD03-1E0C03F9220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b233ec2-66d3-4ef5-8807-a2c006e69374"/>
    <ds:schemaRef ds:uri="http://purl.org/dc/elements/1.1/"/>
    <ds:schemaRef ds:uri="http://schemas.microsoft.com/office/2006/metadata/properties"/>
    <ds:schemaRef ds:uri="adc816b1-d756-4632-a449-b11038f588a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18874</TotalTime>
  <Words>1017</Words>
  <Application>Microsoft Macintosh PowerPoint</Application>
  <PresentationFormat>Widescreen</PresentationFormat>
  <Paragraphs>107</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Rounded MT Bold</vt:lpstr>
      <vt:lpstr>Calibri</vt:lpstr>
      <vt:lpstr>1_Office Theme</vt:lpstr>
      <vt:lpstr>Catapulta de bolas de algodón Temas de STEM2D: Diseño e ingeniería</vt:lpstr>
      <vt:lpstr>¿Qué es STEM2D?</vt:lpstr>
      <vt:lpstr>Plan para hoy</vt:lpstr>
      <vt:lpstr>STEM2D en el mundo laboral</vt:lpstr>
      <vt:lpstr>"Tell My Story" (Contar mi historia)</vt:lpstr>
      <vt:lpstr>Mi historia (eliminar si no se utiliza)</vt:lpstr>
      <vt:lpstr>Desarrollo  de productos</vt:lpstr>
      <vt:lpstr>¿Qué es el desarrollo de productos?</vt:lpstr>
      <vt:lpstr>5 etapas del desarrollo de productos</vt:lpstr>
      <vt:lpstr>Generar ideas</vt:lpstr>
      <vt:lpstr>Evaluar y seleccionar ideas</vt:lpstr>
      <vt:lpstr>Proteger las ideas</vt:lpstr>
      <vt:lpstr>Investigación y desarrollo (R&amp;D)</vt:lpstr>
      <vt:lpstr>Marketing, promoción y distribución</vt:lpstr>
      <vt:lpstr>Desafío de la catapulta  de bolas de algodón</vt:lpstr>
      <vt:lpstr>Desafío de la catapulta de bolas de algodón</vt:lpstr>
      <vt:lpstr>Catapultas</vt:lpstr>
      <vt:lpstr>Instrucciones para el desafío de la catapulta de bolas de algodón</vt:lpstr>
      <vt:lpstr>Desafío de la catapulta de bolas de algodón  ¡A probar los diseños!</vt:lpstr>
      <vt:lpstr>Reflexión</vt:lpstr>
      <vt:lpstr>¡Gracias por participar!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Stacie Fieth</dc:creator>
  <cp:lastModifiedBy>jeannieolivares@gmail.com</cp:lastModifiedBy>
  <cp:revision>113</cp:revision>
  <dcterms:created xsi:type="dcterms:W3CDTF">2016-06-26T22:39:39Z</dcterms:created>
  <dcterms:modified xsi:type="dcterms:W3CDTF">2021-10-06T20:35:38Z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ies>
</file>