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7" r:id="rId2"/>
    <p:sldId id="257" r:id="rId3"/>
    <p:sldId id="258" r:id="rId4"/>
    <p:sldId id="263" r:id="rId5"/>
    <p:sldId id="268" r:id="rId6"/>
    <p:sldId id="281" r:id="rId7"/>
    <p:sldId id="282" r:id="rId8"/>
    <p:sldId id="259" r:id="rId9"/>
    <p:sldId id="271" r:id="rId10"/>
    <p:sldId id="272" r:id="rId11"/>
    <p:sldId id="283" r:id="rId12"/>
    <p:sldId id="284" r:id="rId13"/>
    <p:sldId id="285" r:id="rId14"/>
    <p:sldId id="286" r:id="rId15"/>
    <p:sldId id="274" r:id="rId16"/>
    <p:sldId id="287" r:id="rId17"/>
    <p:sldId id="288" r:id="rId18"/>
    <p:sldId id="289" r:id="rId19"/>
    <p:sldId id="277"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n Charner" initials="IC" lastIdx="3" clrIdx="0"/>
  <p:cmAuthor id="2" name="Stacie Fieth" initials="S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13B"/>
    <a:srgbClr val="FFF100"/>
    <a:srgbClr val="0096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10" autoAdjust="0"/>
    <p:restoredTop sz="94660"/>
  </p:normalViewPr>
  <p:slideViewPr>
    <p:cSldViewPr snapToGrid="0">
      <p:cViewPr varScale="1">
        <p:scale>
          <a:sx n="106" d="100"/>
          <a:sy n="10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FDB5A-8D74-534B-941D-BE0D0636E611}" type="datetimeFigureOut">
              <a:rPr lang="en-US" smtClean="0"/>
              <a:t>1/27/26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2B3A3-2F50-1C4E-94DE-6AEA6DCC3BF0}" type="slidenum">
              <a:rPr lang="en-US" smtClean="0"/>
              <a:t>‹#›</a:t>
            </a:fld>
            <a:endParaRPr lang="en-US"/>
          </a:p>
        </p:txBody>
      </p:sp>
    </p:spTree>
    <p:extLst>
      <p:ext uri="{BB962C8B-B14F-4D97-AF65-F5344CB8AC3E}">
        <p14:creationId xmlns:p14="http://schemas.microsoft.com/office/powerpoint/2010/main" val="330713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Share that STEM</a:t>
            </a:r>
            <a:r>
              <a:rPr lang="en-US" sz="1200" baseline="30000" dirty="0"/>
              <a:t>2</a:t>
            </a:r>
            <a:r>
              <a:rPr lang="en-US" sz="1200" dirty="0"/>
              <a:t>D careers are </a:t>
            </a:r>
            <a:r>
              <a:rPr lang="en-US" sz="1200" b="0" dirty="0"/>
              <a:t>high-demand, high-growth careers.</a:t>
            </a:r>
            <a:r>
              <a:rPr lang="en-US" sz="1200" b="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r>
              <a:rPr lang="en-US" sz="1200" kern="1200" dirty="0">
                <a:solidFill>
                  <a:schemeClr val="tx1"/>
                </a:solidFill>
                <a:effectLst/>
                <a:latin typeface="+mn-lt"/>
                <a:ea typeface="+mn-ea"/>
                <a:cs typeface="+mn-cs"/>
              </a:rPr>
              <a:t>Share with students that there are many different kinds of careers related </a:t>
            </a:r>
            <a:r>
              <a:rPr lang="en-US" sz="1200" b="0" kern="1200" dirty="0">
                <a:solidFill>
                  <a:schemeClr val="tx1"/>
                </a:solidFill>
                <a:effectLst/>
                <a:latin typeface="+mn-lt"/>
                <a:ea typeface="+mn-ea"/>
                <a:cs typeface="+mn-cs"/>
              </a:rPr>
              <a:t>to STEM</a:t>
            </a:r>
            <a:r>
              <a:rPr lang="en-US" sz="800" b="0" kern="1200" baseline="30000" dirty="0">
                <a:solidFill>
                  <a:schemeClr val="tx1"/>
                </a:solidFill>
                <a:effectLst/>
                <a:latin typeface="+mn-lt"/>
                <a:ea typeface="+mn-ea"/>
                <a:cs typeface="+mn-cs"/>
              </a:rPr>
              <a:t>2</a:t>
            </a:r>
            <a:r>
              <a:rPr lang="en-US" sz="1200" b="0" kern="1200" dirty="0">
                <a:solidFill>
                  <a:schemeClr val="tx1"/>
                </a:solidFill>
                <a:effectLst/>
                <a:latin typeface="+mn-lt"/>
                <a:ea typeface="+mn-ea"/>
                <a:cs typeface="+mn-cs"/>
              </a:rPr>
              <a:t>D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STEM</a:t>
            </a:r>
            <a:r>
              <a:rPr lang="en-US" sz="800" b="0" kern="1200" baseline="30000" dirty="0">
                <a:solidFill>
                  <a:schemeClr val="tx1"/>
                </a:solidFill>
                <a:effectLst/>
                <a:latin typeface="+mn-lt"/>
                <a:ea typeface="+mn-ea"/>
                <a:cs typeface="+mn-cs"/>
              </a:rPr>
              <a:t>2</a:t>
            </a:r>
            <a:r>
              <a:rPr lang="en-US" sz="1200" b="0" kern="1200" dirty="0">
                <a:solidFill>
                  <a:schemeClr val="tx1"/>
                </a:solidFill>
                <a:effectLst/>
                <a:latin typeface="+mn-lt"/>
                <a:ea typeface="+mn-ea"/>
                <a:cs typeface="+mn-cs"/>
              </a:rPr>
              <a:t>D careers related to this activity: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Biomedical engineer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Environmental engineer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Mechanical engineer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Automotive engineer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Wildlife biologist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Aquatic biologist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Industrial designer </a:t>
            </a:r>
            <a:endParaRPr lang="en-US" sz="1200" b="0" dirty="0"/>
          </a:p>
          <a:p>
            <a:endParaRPr lang="en-US" dirty="0"/>
          </a:p>
        </p:txBody>
      </p:sp>
      <p:sp>
        <p:nvSpPr>
          <p:cNvPr id="4" name="Slide Number Placeholder 3"/>
          <p:cNvSpPr>
            <a:spLocks noGrp="1"/>
          </p:cNvSpPr>
          <p:nvPr>
            <p:ph type="sldNum" sz="quarter" idx="10"/>
          </p:nvPr>
        </p:nvSpPr>
        <p:spPr/>
        <p:txBody>
          <a:bodyPr/>
          <a:lstStyle/>
          <a:p>
            <a:fld id="{8A4B0F42-7A2A-FD45-B1C0-1243E9912982}" type="slidenum">
              <a:rPr lang="en-US" smtClean="0"/>
              <a:t>4</a:t>
            </a:fld>
            <a:endParaRPr lang="en-US" dirty="0"/>
          </a:p>
        </p:txBody>
      </p:sp>
    </p:spTree>
    <p:extLst>
      <p:ext uri="{BB962C8B-B14F-4D97-AF65-F5344CB8AC3E}">
        <p14:creationId xmlns:p14="http://schemas.microsoft.com/office/powerpoint/2010/main" val="10656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Biomimicry: an approach to innovation that seeks sustainable solutions to human challenges by imitating nature’s patterns and strategies.</a:t>
            </a:r>
          </a:p>
          <a:p>
            <a:r>
              <a:rPr lang="en-US" dirty="0"/>
              <a:t>Sustainable:</a:t>
            </a:r>
            <a:r>
              <a:rPr lang="en-US" baseline="0" dirty="0"/>
              <a:t> </a:t>
            </a:r>
            <a:r>
              <a:rPr lang="en-US" sz="1200" kern="1200" dirty="0">
                <a:solidFill>
                  <a:schemeClr val="tx1"/>
                </a:solidFill>
                <a:effectLst/>
                <a:latin typeface="+mn-lt"/>
                <a:ea typeface="+mn-ea"/>
                <a:cs typeface="+mn-cs"/>
              </a:rPr>
              <a:t>capable of being maintained at a steady level without exhausting natural resources or causing severe ecological damage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8A4B0F42-7A2A-FD45-B1C0-1243E9912982}" type="slidenum">
              <a:rPr lang="en-US" smtClean="0"/>
              <a:t>8</a:t>
            </a:fld>
            <a:endParaRPr lang="en-US" dirty="0"/>
          </a:p>
        </p:txBody>
      </p:sp>
    </p:spTree>
    <p:extLst>
      <p:ext uri="{BB962C8B-B14F-4D97-AF65-F5344CB8AC3E}">
        <p14:creationId xmlns:p14="http://schemas.microsoft.com/office/powerpoint/2010/main" val="414306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Explain that a </a:t>
            </a:r>
            <a:r>
              <a:rPr lang="en-US" sz="1200" b="1" kern="1200" dirty="0">
                <a:solidFill>
                  <a:schemeClr val="tx1"/>
                </a:solidFill>
                <a:effectLst/>
                <a:latin typeface="+mn-lt"/>
                <a:ea typeface="+mn-ea"/>
                <a:cs typeface="+mn-cs"/>
              </a:rPr>
              <a:t>catapult</a:t>
            </a:r>
            <a:r>
              <a:rPr lang="en-US" sz="1200" kern="1200" dirty="0">
                <a:solidFill>
                  <a:schemeClr val="tx1"/>
                </a:solidFill>
                <a:effectLst/>
                <a:latin typeface="+mn-lt"/>
                <a:ea typeface="+mn-ea"/>
                <a:cs typeface="+mn-cs"/>
              </a:rPr>
              <a:t> is a device that is used to hurl an object some distance. Point out the parts of the catapult.  </a:t>
            </a:r>
            <a:endParaRPr lang="en-US" sz="1100" kern="1200" dirty="0">
              <a:solidFill>
                <a:schemeClr val="tx1"/>
              </a:solidFill>
              <a:effectLst/>
              <a:latin typeface="+mn-lt"/>
              <a:ea typeface="+mn-ea"/>
              <a:cs typeface="+mn-cs"/>
            </a:endParaRPr>
          </a:p>
          <a:p>
            <a:pPr marL="171450" indent="-171450">
              <a:buFont typeface="Arial" charset="0"/>
              <a:buChar char="•"/>
            </a:pPr>
            <a:endParaRPr lang="en-US" sz="1200" b="0" i="0" kern="1200" dirty="0">
              <a:solidFill>
                <a:schemeClr val="tx1"/>
              </a:solidFill>
              <a:effectLst/>
              <a:latin typeface="+mn-lt"/>
              <a:ea typeface="+mn-ea"/>
              <a:cs typeface="+mn-cs"/>
            </a:endParaRPr>
          </a:p>
          <a:p>
            <a:pPr marL="171450" indent="-171450">
              <a:buFont typeface="Arial"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4B0F42-7A2A-FD45-B1C0-1243E9912982}" type="slidenum">
              <a:rPr lang="en-US" smtClean="0"/>
              <a:t>17</a:t>
            </a:fld>
            <a:endParaRPr lang="en-US"/>
          </a:p>
        </p:txBody>
      </p:sp>
    </p:spTree>
    <p:extLst>
      <p:ext uri="{BB962C8B-B14F-4D97-AF65-F5344CB8AC3E}">
        <p14:creationId xmlns:p14="http://schemas.microsoft.com/office/powerpoint/2010/main" val="2374103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7396D6-D032-5548-B21F-5E6D2A2E38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08"/>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l">
              <a:defRPr sz="6000">
                <a:solidFill>
                  <a:srgbClr val="FFF100"/>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chemeClr val="bg1"/>
                </a:solidFill>
                <a:latin typeface="Arial Rounded MT Bold" charset="0"/>
                <a:ea typeface="Arial Rounded MT Bold" charset="0"/>
                <a:cs typeface="Arial Rounded MT 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226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7C0D84-B1EA-BD40-B147-4C7C213582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rgbClr val="A0C13B"/>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b="0"/>
            </a:lvl1pPr>
            <a:lvl2pPr>
              <a:lnSpc>
                <a:spcPct val="100000"/>
              </a:lnSpc>
              <a:defRPr/>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6" name="TextBox 5"/>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839354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AEEDAB-908C-864A-87C9-02B949A078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08"/>
            <a:ext cx="12192000" cy="6858000"/>
          </a:xfrm>
          <a:prstGeom prst="rect">
            <a:avLst/>
          </a:prstGeom>
        </p:spPr>
      </p:pic>
      <p:sp>
        <p:nvSpPr>
          <p:cNvPr id="2" name="Title 1"/>
          <p:cNvSpPr>
            <a:spLocks noGrp="1"/>
          </p:cNvSpPr>
          <p:nvPr>
            <p:ph type="title"/>
          </p:nvPr>
        </p:nvSpPr>
        <p:spPr>
          <a:xfrm>
            <a:off x="831850" y="1709738"/>
            <a:ext cx="10515600" cy="2852737"/>
          </a:xfrm>
        </p:spPr>
        <p:txBody>
          <a:bodyPr anchor="b">
            <a:normAutofit/>
          </a:bodyPr>
          <a:lstStyle>
            <a:lvl1pPr>
              <a:defRPr sz="4800">
                <a:solidFill>
                  <a:srgbClr val="FFF100"/>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Arial Rounded MT Bold" charset="0"/>
                <a:ea typeface="Arial Rounded MT Bold" charset="0"/>
                <a:cs typeface="Arial Rounded MT Bold"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TextBox 5"/>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27224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C7B52A-BAF2-104F-9435-88950A5A27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6" y="0"/>
            <a:ext cx="12192000" cy="6858000"/>
          </a:xfrm>
          <a:prstGeom prst="rect">
            <a:avLst/>
          </a:prstGeom>
        </p:spPr>
      </p:pic>
      <p:sp>
        <p:nvSpPr>
          <p:cNvPr id="2" name="Title 1"/>
          <p:cNvSpPr>
            <a:spLocks noGrp="1"/>
          </p:cNvSpPr>
          <p:nvPr>
            <p:ph type="title"/>
          </p:nvPr>
        </p:nvSpPr>
        <p:spPr/>
        <p:txBody>
          <a:bodyPr/>
          <a:lstStyle>
            <a:lvl1pPr>
              <a:defRPr>
                <a:solidFill>
                  <a:srgbClr val="A0C13B"/>
                </a:solidFill>
              </a:defRPr>
            </a:lvl1pPr>
          </a:lstStyle>
          <a:p>
            <a:r>
              <a:rPr lang="en-US" dirty="0"/>
              <a:t>Click to edit Master title style</a:t>
            </a:r>
          </a:p>
        </p:txBody>
      </p:sp>
      <p:sp>
        <p:nvSpPr>
          <p:cNvPr id="3" name="Content Placeholder 2"/>
          <p:cNvSpPr>
            <a:spLocks noGrp="1"/>
          </p:cNvSpPr>
          <p:nvPr>
            <p:ph sz="half" idx="1"/>
          </p:nvPr>
        </p:nvSpPr>
        <p:spPr>
          <a:xfrm>
            <a:off x="1049955" y="1992429"/>
            <a:ext cx="4917708" cy="4004111"/>
          </a:xfrm>
        </p:spPr>
        <p:txBody>
          <a:bodyPr/>
          <a:lstStyle>
            <a:lvl1pPr>
              <a:defRPr b="0"/>
            </a:lvl1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17255" y="1992429"/>
            <a:ext cx="5067301" cy="4004111"/>
          </a:xfrm>
        </p:spPr>
        <p:txBody>
          <a:bodyPr/>
          <a:lstStyle>
            <a:lvl1pPr>
              <a:defRPr b="0"/>
            </a:lvl1pPr>
          </a:lstStyle>
          <a:p>
            <a:pPr lvl="0"/>
            <a:r>
              <a:rPr lang="en-US" dirty="0"/>
              <a:t>Click to edit Master text styles</a:t>
            </a:r>
          </a:p>
          <a:p>
            <a:pPr lvl="1"/>
            <a:r>
              <a:rPr lang="en-US" dirty="0"/>
              <a:t>Second level</a:t>
            </a:r>
          </a:p>
        </p:txBody>
      </p:sp>
      <p:sp>
        <p:nvSpPr>
          <p:cNvPr id="7" name="TextBox 6"/>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209064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6" y="0"/>
            <a:ext cx="12192000" cy="6858000"/>
          </a:xfrm>
          <a:prstGeom prst="rect">
            <a:avLst/>
          </a:prstGeom>
        </p:spPr>
      </p:pic>
      <p:sp>
        <p:nvSpPr>
          <p:cNvPr id="4" name="TextBox 3"/>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7771776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9955" y="961891"/>
            <a:ext cx="10134601" cy="9150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49955" y="2002055"/>
            <a:ext cx="10134601" cy="38404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48913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90000"/>
        </a:lnSpc>
        <a:spcBef>
          <a:spcPct val="0"/>
        </a:spcBef>
        <a:buNone/>
        <a:defRPr sz="3600" kern="1200">
          <a:solidFill>
            <a:schemeClr val="tx1"/>
          </a:solidFill>
          <a:latin typeface="Arial Rounded MT Bold" charset="0"/>
          <a:ea typeface="Arial Rounded MT Bold" charset="0"/>
          <a:cs typeface="Arial Rounded MT Bold"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1"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74127"/>
            <a:ext cx="9144000" cy="1435835"/>
          </a:xfrm>
        </p:spPr>
        <p:txBody>
          <a:bodyPr/>
          <a:lstStyle/>
          <a:p>
            <a:r>
              <a:rPr lang="en-US" b="1" dirty="0"/>
              <a:t>Cotton Ball Catapult</a:t>
            </a:r>
            <a:br>
              <a:rPr lang="en-US" b="1" dirty="0"/>
            </a:br>
            <a:r>
              <a:rPr lang="en-US" sz="2400" b="1" dirty="0">
                <a:solidFill>
                  <a:schemeClr val="bg1"/>
                </a:solidFill>
              </a:rPr>
              <a:t>STEM</a:t>
            </a:r>
            <a:r>
              <a:rPr lang="en-US" sz="2400" b="1" baseline="30000" dirty="0">
                <a:solidFill>
                  <a:schemeClr val="bg1"/>
                </a:solidFill>
              </a:rPr>
              <a:t>2</a:t>
            </a:r>
            <a:r>
              <a:rPr lang="en-US" sz="2400" b="1" dirty="0">
                <a:solidFill>
                  <a:schemeClr val="bg1"/>
                </a:solidFill>
              </a:rPr>
              <a:t>D Topics: Design and Engineering</a:t>
            </a:r>
          </a:p>
        </p:txBody>
      </p:sp>
      <p:sp>
        <p:nvSpPr>
          <p:cNvPr id="3" name="Subtitle 2"/>
          <p:cNvSpPr>
            <a:spLocks noGrp="1"/>
          </p:cNvSpPr>
          <p:nvPr>
            <p:ph type="subTitle" idx="1"/>
          </p:nvPr>
        </p:nvSpPr>
        <p:spPr/>
        <p:txBody>
          <a:bodyPr>
            <a:normAutofit fontScale="92500" lnSpcReduction="20000"/>
          </a:bodyPr>
          <a:lstStyle/>
          <a:p>
            <a:pPr algn="l"/>
            <a:endParaRPr lang="en-US" dirty="0"/>
          </a:p>
          <a:p>
            <a:pPr algn="l"/>
            <a:r>
              <a:rPr lang="en-US" dirty="0">
                <a:solidFill>
                  <a:schemeClr val="bg1"/>
                </a:solidFill>
              </a:rPr>
              <a:t>[Presenter Name]</a:t>
            </a:r>
          </a:p>
          <a:p>
            <a:pPr algn="l"/>
            <a:r>
              <a:rPr lang="en-US" dirty="0">
                <a:solidFill>
                  <a:schemeClr val="bg1"/>
                </a:solidFill>
              </a:rPr>
              <a:t>[Presenter Organization]</a:t>
            </a:r>
          </a:p>
          <a:p>
            <a:pPr algn="l"/>
            <a:r>
              <a:rPr lang="en-US" dirty="0">
                <a:solidFill>
                  <a:schemeClr val="bg1"/>
                </a:solidFill>
              </a:rPr>
              <a:t>[Date]</a:t>
            </a:r>
          </a:p>
        </p:txBody>
      </p:sp>
      <p:pic>
        <p:nvPicPr>
          <p:cNvPr id="4" name="Picture 3"/>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20793711">
            <a:off x="9535345" y="2621202"/>
            <a:ext cx="2753317" cy="5801013"/>
          </a:xfrm>
          <a:prstGeom prst="rect">
            <a:avLst/>
          </a:prstGeom>
        </p:spPr>
      </p:pic>
    </p:spTree>
    <p:extLst>
      <p:ext uri="{BB962C8B-B14F-4D97-AF65-F5344CB8AC3E}">
        <p14:creationId xmlns:p14="http://schemas.microsoft.com/office/powerpoint/2010/main" val="211754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Generating Ideas</a:t>
            </a:r>
            <a:endParaRPr lang="en-US" dirty="0"/>
          </a:p>
        </p:txBody>
      </p:sp>
      <p:sp>
        <p:nvSpPr>
          <p:cNvPr id="3" name="Content Placeholder 2"/>
          <p:cNvSpPr>
            <a:spLocks noGrp="1"/>
          </p:cNvSpPr>
          <p:nvPr>
            <p:ph idx="1"/>
          </p:nvPr>
        </p:nvSpPr>
        <p:spPr/>
        <p:txBody>
          <a:bodyPr>
            <a:noAutofit/>
          </a:bodyPr>
          <a:lstStyle/>
          <a:p>
            <a:pPr>
              <a:spcBef>
                <a:spcPts val="0"/>
              </a:spcBef>
              <a:defRPr/>
            </a:pPr>
            <a:r>
              <a:rPr lang="en-US" sz="3200" dirty="0"/>
              <a:t>Creating an idea and developing it for commercial sale. </a:t>
            </a:r>
          </a:p>
          <a:p>
            <a:pPr>
              <a:spcBef>
                <a:spcPts val="0"/>
              </a:spcBef>
              <a:defRPr/>
            </a:pPr>
            <a:endParaRPr lang="en-US" sz="3200" dirty="0"/>
          </a:p>
          <a:p>
            <a:pPr>
              <a:spcBef>
                <a:spcPts val="0"/>
              </a:spcBef>
              <a:defRPr/>
            </a:pPr>
            <a:r>
              <a:rPr lang="en-US" sz="3200" dirty="0"/>
              <a:t>Brainstorming is a technique used for generating ideas. This is also called </a:t>
            </a:r>
            <a:r>
              <a:rPr lang="en-US" sz="3200" b="1" dirty="0"/>
              <a:t>concept generation</a:t>
            </a:r>
            <a:r>
              <a:rPr lang="en-US" sz="3200" dirty="0"/>
              <a:t>. </a:t>
            </a:r>
          </a:p>
        </p:txBody>
      </p:sp>
    </p:spTree>
    <p:extLst>
      <p:ext uri="{BB962C8B-B14F-4D97-AF65-F5344CB8AC3E}">
        <p14:creationId xmlns:p14="http://schemas.microsoft.com/office/powerpoint/2010/main" val="1156999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Evaluating and Screening Ideas</a:t>
            </a:r>
            <a:endParaRPr lang="en-US" dirty="0"/>
          </a:p>
        </p:txBody>
      </p:sp>
      <p:sp>
        <p:nvSpPr>
          <p:cNvPr id="3" name="Content Placeholder 2"/>
          <p:cNvSpPr>
            <a:spLocks noGrp="1"/>
          </p:cNvSpPr>
          <p:nvPr>
            <p:ph idx="1"/>
          </p:nvPr>
        </p:nvSpPr>
        <p:spPr>
          <a:xfrm>
            <a:off x="1049955" y="2002054"/>
            <a:ext cx="10134601" cy="3640463"/>
          </a:xfrm>
        </p:spPr>
        <p:txBody>
          <a:bodyPr>
            <a:noAutofit/>
          </a:bodyPr>
          <a:lstStyle/>
          <a:p>
            <a:pPr marL="228600" lvl="2">
              <a:spcBef>
                <a:spcPts val="0"/>
              </a:spcBef>
              <a:defRPr/>
            </a:pPr>
            <a:r>
              <a:rPr lang="en-US" sz="3200" dirty="0"/>
              <a:t>Ideas for inventions and innovations are assessed for their commercial potential.</a:t>
            </a:r>
          </a:p>
          <a:p>
            <a:pPr marL="228600" lvl="2">
              <a:spcBef>
                <a:spcPts val="0"/>
              </a:spcBef>
              <a:defRPr/>
            </a:pPr>
            <a:endParaRPr lang="en-US" sz="3200" dirty="0"/>
          </a:p>
          <a:p>
            <a:pPr marL="228600" lvl="2">
              <a:spcBef>
                <a:spcPts val="0"/>
              </a:spcBef>
              <a:defRPr/>
            </a:pPr>
            <a:r>
              <a:rPr lang="en-US" sz="3200" dirty="0"/>
              <a:t>While some ideas may seem great in theory, it may not be possible for the designs to be brought to life, or the cost to bring the designs to life may be too great. </a:t>
            </a:r>
          </a:p>
        </p:txBody>
      </p:sp>
    </p:spTree>
    <p:extLst>
      <p:ext uri="{BB962C8B-B14F-4D97-AF65-F5344CB8AC3E}">
        <p14:creationId xmlns:p14="http://schemas.microsoft.com/office/powerpoint/2010/main" val="3487000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Protecting Ideas</a:t>
            </a:r>
            <a:endParaRPr lang="en-US" dirty="0"/>
          </a:p>
        </p:txBody>
      </p:sp>
      <p:sp>
        <p:nvSpPr>
          <p:cNvPr id="3" name="Content Placeholder 2"/>
          <p:cNvSpPr>
            <a:spLocks noGrp="1"/>
          </p:cNvSpPr>
          <p:nvPr>
            <p:ph idx="1"/>
          </p:nvPr>
        </p:nvSpPr>
        <p:spPr>
          <a:xfrm>
            <a:off x="1049955" y="2002054"/>
            <a:ext cx="10134601" cy="3640463"/>
          </a:xfrm>
        </p:spPr>
        <p:txBody>
          <a:bodyPr>
            <a:noAutofit/>
          </a:bodyPr>
          <a:lstStyle/>
          <a:p>
            <a:pPr marL="228600" lvl="2">
              <a:spcBef>
                <a:spcPts val="0"/>
              </a:spcBef>
              <a:defRPr/>
            </a:pPr>
            <a:r>
              <a:rPr lang="en-US" sz="2400" dirty="0"/>
              <a:t>Make sure your idea is protected! This can be done through acquiring patents or using trade secrecy. </a:t>
            </a:r>
          </a:p>
          <a:p>
            <a:pPr marL="228600" lvl="2">
              <a:spcBef>
                <a:spcPts val="0"/>
              </a:spcBef>
              <a:defRPr/>
            </a:pPr>
            <a:endParaRPr lang="en-US" sz="2400" dirty="0"/>
          </a:p>
          <a:p>
            <a:pPr marL="228600" lvl="2">
              <a:spcBef>
                <a:spcPts val="0"/>
              </a:spcBef>
              <a:defRPr/>
            </a:pPr>
            <a:r>
              <a:rPr lang="en-US" sz="2400" b="1" dirty="0"/>
              <a:t>Patents</a:t>
            </a:r>
            <a:r>
              <a:rPr lang="en-US" sz="2400" dirty="0"/>
              <a:t> are rights granted to inventors that exclude others from making, selling, or using the invention for a period of time. </a:t>
            </a:r>
          </a:p>
          <a:p>
            <a:pPr marL="228600" lvl="2">
              <a:spcBef>
                <a:spcPts val="0"/>
              </a:spcBef>
              <a:defRPr/>
            </a:pPr>
            <a:endParaRPr lang="en-US" sz="2400" dirty="0"/>
          </a:p>
          <a:p>
            <a:pPr marL="228600" lvl="2">
              <a:spcBef>
                <a:spcPts val="0"/>
              </a:spcBef>
              <a:defRPr/>
            </a:pPr>
            <a:r>
              <a:rPr lang="en-US" sz="2400" b="1" dirty="0"/>
              <a:t>Trade secrecy </a:t>
            </a:r>
            <a:r>
              <a:rPr lang="en-US" sz="2400" dirty="0"/>
              <a:t>is simply a matter of keeping knowledge of the ideas, designs, processes, techniques, or any other unique component of the creation limited to a small group of people.  The formula for Coca-Cola is one of the best-recognized and most successful trade secrets.</a:t>
            </a:r>
          </a:p>
        </p:txBody>
      </p:sp>
    </p:spTree>
    <p:extLst>
      <p:ext uri="{BB962C8B-B14F-4D97-AF65-F5344CB8AC3E}">
        <p14:creationId xmlns:p14="http://schemas.microsoft.com/office/powerpoint/2010/main" val="2181747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 and Development (R&amp;D)</a:t>
            </a:r>
            <a:endParaRPr lang="en-US" dirty="0"/>
          </a:p>
        </p:txBody>
      </p:sp>
      <p:sp>
        <p:nvSpPr>
          <p:cNvPr id="3" name="Content Placeholder 2"/>
          <p:cNvSpPr>
            <a:spLocks noGrp="1"/>
          </p:cNvSpPr>
          <p:nvPr>
            <p:ph idx="1"/>
          </p:nvPr>
        </p:nvSpPr>
        <p:spPr>
          <a:xfrm>
            <a:off x="1049956" y="2002054"/>
            <a:ext cx="9655216" cy="3640463"/>
          </a:xfrm>
        </p:spPr>
        <p:txBody>
          <a:bodyPr>
            <a:noAutofit/>
          </a:bodyPr>
          <a:lstStyle/>
          <a:p>
            <a:pPr marL="228600" lvl="2">
              <a:spcBef>
                <a:spcPts val="0"/>
              </a:spcBef>
              <a:defRPr/>
            </a:pPr>
            <a:r>
              <a:rPr lang="en-US" sz="2400" dirty="0"/>
              <a:t>Research and Development (R&amp;D) is the process by which a company works to obtain new knowledge that it might use to create new technology, products, services, or systems that it will either use or sell. </a:t>
            </a:r>
          </a:p>
          <a:p>
            <a:pPr marL="228600" lvl="2">
              <a:spcBef>
                <a:spcPts val="0"/>
              </a:spcBef>
              <a:defRPr/>
            </a:pPr>
            <a:endParaRPr lang="en-US" sz="2400" dirty="0"/>
          </a:p>
          <a:p>
            <a:pPr marL="228600" lvl="2">
              <a:spcBef>
                <a:spcPts val="0"/>
              </a:spcBef>
              <a:defRPr/>
            </a:pPr>
            <a:r>
              <a:rPr lang="en-US" sz="2400" dirty="0"/>
              <a:t>R&amp;D often takes place in an internal department in a company but can also be outsourced. </a:t>
            </a:r>
          </a:p>
          <a:p>
            <a:pPr marL="228600" lvl="2">
              <a:spcBef>
                <a:spcPts val="0"/>
              </a:spcBef>
              <a:defRPr/>
            </a:pPr>
            <a:endParaRPr lang="en-US" sz="2400" dirty="0"/>
          </a:p>
          <a:p>
            <a:pPr marL="228600" lvl="2">
              <a:spcBef>
                <a:spcPts val="0"/>
              </a:spcBef>
              <a:defRPr/>
            </a:pPr>
            <a:r>
              <a:rPr lang="en-US" sz="2400" dirty="0"/>
              <a:t>R&amp;D is often an expensive part of product development.</a:t>
            </a:r>
          </a:p>
        </p:txBody>
      </p:sp>
    </p:spTree>
    <p:extLst>
      <p:ext uri="{BB962C8B-B14F-4D97-AF65-F5344CB8AC3E}">
        <p14:creationId xmlns:p14="http://schemas.microsoft.com/office/powerpoint/2010/main" val="1414869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Marketing, Promotion, and Distribution</a:t>
            </a:r>
            <a:endParaRPr lang="en-US" dirty="0"/>
          </a:p>
        </p:txBody>
      </p:sp>
      <p:sp>
        <p:nvSpPr>
          <p:cNvPr id="3" name="Content Placeholder 2"/>
          <p:cNvSpPr>
            <a:spLocks noGrp="1"/>
          </p:cNvSpPr>
          <p:nvPr>
            <p:ph idx="1"/>
          </p:nvPr>
        </p:nvSpPr>
        <p:spPr>
          <a:xfrm>
            <a:off x="1049956" y="2002054"/>
            <a:ext cx="9655216" cy="3640463"/>
          </a:xfrm>
        </p:spPr>
        <p:txBody>
          <a:bodyPr>
            <a:noAutofit/>
          </a:bodyPr>
          <a:lstStyle/>
          <a:p>
            <a:pPr marL="228600" lvl="2">
              <a:spcBef>
                <a:spcPts val="0"/>
              </a:spcBef>
              <a:defRPr/>
            </a:pPr>
            <a:r>
              <a:rPr lang="en-US" sz="2400" dirty="0"/>
              <a:t>The final stage of product development. </a:t>
            </a:r>
          </a:p>
          <a:p>
            <a:pPr marL="228600" lvl="2">
              <a:spcBef>
                <a:spcPts val="0"/>
              </a:spcBef>
              <a:defRPr/>
            </a:pPr>
            <a:endParaRPr lang="en-US" sz="2400" dirty="0"/>
          </a:p>
          <a:p>
            <a:pPr marL="228600" lvl="2">
              <a:spcBef>
                <a:spcPts val="0"/>
              </a:spcBef>
              <a:defRPr/>
            </a:pPr>
            <a:r>
              <a:rPr lang="en-US" sz="2400" dirty="0"/>
              <a:t>Examples of marketing and promotion are: television and radio commercials, billboards, and magazine and newspaper ads. 	</a:t>
            </a:r>
          </a:p>
          <a:p>
            <a:pPr marL="228600" lvl="2">
              <a:spcBef>
                <a:spcPts val="0"/>
              </a:spcBef>
              <a:defRPr/>
            </a:pPr>
            <a:endParaRPr lang="en-US" sz="2400" dirty="0"/>
          </a:p>
          <a:p>
            <a:pPr marL="228600" lvl="2">
              <a:spcBef>
                <a:spcPts val="0"/>
              </a:spcBef>
              <a:defRPr/>
            </a:pPr>
            <a:r>
              <a:rPr lang="en-US" sz="2400" dirty="0"/>
              <a:t>Distribution is the system for making the product available for a consumer to purchase.</a:t>
            </a:r>
          </a:p>
        </p:txBody>
      </p:sp>
    </p:spTree>
    <p:extLst>
      <p:ext uri="{BB962C8B-B14F-4D97-AF65-F5344CB8AC3E}">
        <p14:creationId xmlns:p14="http://schemas.microsoft.com/office/powerpoint/2010/main" val="4219717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Cotton Ball </a:t>
            </a:r>
            <a:br>
              <a:rPr lang="en-US" b="1" dirty="0"/>
            </a:br>
            <a:r>
              <a:rPr lang="en-US" b="1" dirty="0"/>
              <a:t>Catapult Challenge</a:t>
            </a:r>
            <a:endParaRPr lang="en-US" dirty="0"/>
          </a:p>
        </p:txBody>
      </p:sp>
      <p:pic>
        <p:nvPicPr>
          <p:cNvPr id="3" name="Picture 2">
            <a:extLst>
              <a:ext uri="{FF2B5EF4-FFF2-40B4-BE49-F238E27FC236}">
                <a16:creationId xmlns:a16="http://schemas.microsoft.com/office/drawing/2014/main" id="{4BC632D9-282B-A59D-6825-C1C7C22F3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41607">
            <a:off x="9246699" y="2237375"/>
            <a:ext cx="2311779" cy="6723428"/>
          </a:xfrm>
          <a:prstGeom prst="rect">
            <a:avLst/>
          </a:prstGeom>
        </p:spPr>
      </p:pic>
    </p:spTree>
    <p:extLst>
      <p:ext uri="{BB962C8B-B14F-4D97-AF65-F5344CB8AC3E}">
        <p14:creationId xmlns:p14="http://schemas.microsoft.com/office/powerpoint/2010/main" val="330507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Cotton Ball Catapult Challenge</a:t>
            </a:r>
            <a:endParaRPr lang="en-US" dirty="0"/>
          </a:p>
        </p:txBody>
      </p:sp>
      <p:sp>
        <p:nvSpPr>
          <p:cNvPr id="3" name="Content Placeholder 2"/>
          <p:cNvSpPr>
            <a:spLocks noGrp="1"/>
          </p:cNvSpPr>
          <p:nvPr>
            <p:ph idx="1"/>
          </p:nvPr>
        </p:nvSpPr>
        <p:spPr>
          <a:xfrm>
            <a:off x="1049956" y="2002054"/>
            <a:ext cx="9655216" cy="3640463"/>
          </a:xfrm>
        </p:spPr>
        <p:txBody>
          <a:bodyPr>
            <a:noAutofit/>
          </a:bodyPr>
          <a:lstStyle/>
          <a:p>
            <a:pPr marL="571500" indent="-571500">
              <a:buFont typeface="Arial" charset="0"/>
              <a:buChar char="•"/>
            </a:pPr>
            <a:r>
              <a:rPr lang="en-US" sz="3200" dirty="0"/>
              <a:t>You will work with a partner to perform three of the five stages of product development:</a:t>
            </a:r>
          </a:p>
          <a:p>
            <a:pPr marL="1657350" lvl="2" indent="-742950">
              <a:buFont typeface="+mj-lt"/>
              <a:buAutoNum type="arabicPeriod"/>
            </a:pPr>
            <a:r>
              <a:rPr lang="en-US" sz="3200" dirty="0"/>
              <a:t>Generating Ideas</a:t>
            </a:r>
          </a:p>
          <a:p>
            <a:pPr marL="1657350" lvl="2" indent="-742950">
              <a:buFont typeface="+mj-lt"/>
              <a:buAutoNum type="arabicPeriod"/>
            </a:pPr>
            <a:r>
              <a:rPr lang="en-US" sz="3200" dirty="0"/>
              <a:t>Evaluating and Screening Ideas</a:t>
            </a:r>
          </a:p>
          <a:p>
            <a:pPr marL="1657350" lvl="2" indent="-742950">
              <a:buFont typeface="+mj-lt"/>
              <a:buAutoNum type="arabicPeriod"/>
            </a:pPr>
            <a:r>
              <a:rPr lang="en-US" sz="3200" dirty="0"/>
              <a:t>R&amp;D</a:t>
            </a:r>
          </a:p>
          <a:p>
            <a:pPr marL="571500" indent="-571500">
              <a:buFont typeface="Arial" charset="0"/>
              <a:buChar char="•"/>
            </a:pPr>
            <a:r>
              <a:rPr lang="en-US" sz="3200" dirty="0"/>
              <a:t>The product your team is developing is a cotton ball </a:t>
            </a:r>
            <a:r>
              <a:rPr lang="en-US" sz="3200" b="1" dirty="0"/>
              <a:t>catapult.</a:t>
            </a:r>
            <a:r>
              <a:rPr lang="en-US" sz="3200" dirty="0"/>
              <a:t> </a:t>
            </a:r>
          </a:p>
        </p:txBody>
      </p:sp>
    </p:spTree>
    <p:extLst>
      <p:ext uri="{BB962C8B-B14F-4D97-AF65-F5344CB8AC3E}">
        <p14:creationId xmlns:p14="http://schemas.microsoft.com/office/powerpoint/2010/main" val="3027659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Catapults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955" y="2191730"/>
            <a:ext cx="4286250" cy="32194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935484"/>
            <a:ext cx="4664927" cy="3731942"/>
          </a:xfrm>
          <a:prstGeom prst="rect">
            <a:avLst/>
          </a:prstGeom>
        </p:spPr>
      </p:pic>
    </p:spTree>
    <p:extLst>
      <p:ext uri="{BB962C8B-B14F-4D97-AF65-F5344CB8AC3E}">
        <p14:creationId xmlns:p14="http://schemas.microsoft.com/office/powerpoint/2010/main" val="2040210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Cotton Ball Catapult Challenge Instructions</a:t>
            </a:r>
            <a:endParaRPr lang="en-US" dirty="0"/>
          </a:p>
        </p:txBody>
      </p:sp>
      <p:sp>
        <p:nvSpPr>
          <p:cNvPr id="3" name="Content Placeholder 2"/>
          <p:cNvSpPr>
            <a:spLocks noGrp="1"/>
          </p:cNvSpPr>
          <p:nvPr>
            <p:ph idx="1"/>
          </p:nvPr>
        </p:nvSpPr>
        <p:spPr>
          <a:xfrm>
            <a:off x="1049956" y="2002054"/>
            <a:ext cx="10134600" cy="4621770"/>
          </a:xfrm>
        </p:spPr>
        <p:txBody>
          <a:bodyPr>
            <a:noAutofit/>
          </a:bodyPr>
          <a:lstStyle/>
          <a:p>
            <a:pPr marL="458788" lvl="2" indent="-458788">
              <a:buFont typeface="+mj-lt"/>
              <a:buAutoNum type="arabicPeriod"/>
            </a:pPr>
            <a:r>
              <a:rPr lang="en-US" b="1" dirty="0"/>
              <a:t>Generate Ideas! </a:t>
            </a:r>
            <a:r>
              <a:rPr lang="en-US" dirty="0"/>
              <a:t>As a team and using the Student Handout, sketch possible designs for your cotton ball catapult. Keep in mind you may only use the materials provided when building your design. </a:t>
            </a:r>
          </a:p>
          <a:p>
            <a:pPr marL="458788" lvl="2" indent="-458788">
              <a:buFont typeface="+mj-lt"/>
              <a:buAutoNum type="arabicPeriod"/>
            </a:pPr>
            <a:r>
              <a:rPr lang="en-US" b="1" dirty="0"/>
              <a:t>Choose a Design. </a:t>
            </a:r>
            <a:r>
              <a:rPr lang="en-US" dirty="0"/>
              <a:t>With your teammate, choose one design to build.  </a:t>
            </a:r>
          </a:p>
          <a:p>
            <a:pPr marL="458788" lvl="2" indent="-458788">
              <a:buFont typeface="+mj-lt"/>
              <a:buAutoNum type="arabicPeriod"/>
            </a:pPr>
            <a:r>
              <a:rPr lang="en-US" b="1" dirty="0"/>
              <a:t>Build the Catapult. </a:t>
            </a:r>
            <a:r>
              <a:rPr lang="en-US" dirty="0"/>
              <a:t>You have </a:t>
            </a:r>
            <a:r>
              <a:rPr lang="en-US" dirty="0">
                <a:solidFill>
                  <a:srgbClr val="FF0000"/>
                </a:solidFill>
              </a:rPr>
              <a:t>15 minutes </a:t>
            </a:r>
            <a:r>
              <a:rPr lang="en-US" dirty="0"/>
              <a:t>to build your catapult as a team. Use the materials provided to build your catapult based on your design. Keep an eye on the time.</a:t>
            </a:r>
          </a:p>
          <a:p>
            <a:pPr marL="458788" lvl="2" indent="-458788">
              <a:buFont typeface="+mj-lt"/>
              <a:buAutoNum type="arabicPeriod"/>
            </a:pPr>
            <a:r>
              <a:rPr lang="en-US" b="1" dirty="0"/>
              <a:t>Test.</a:t>
            </a:r>
            <a:r>
              <a:rPr lang="en-US" dirty="0"/>
              <a:t> Test the catapult and make changes as needed in order to get the cotton ball to fly as far as possible. Do not launch the cotton ball at other students or teams.</a:t>
            </a:r>
          </a:p>
          <a:p>
            <a:pPr marL="458788" lvl="2" indent="-458788">
              <a:buFont typeface="+mj-lt"/>
              <a:buAutoNum type="arabicPeriod"/>
            </a:pPr>
            <a:r>
              <a:rPr lang="en-US" b="1" dirty="0"/>
              <a:t>Determine the Winning Team. </a:t>
            </a:r>
            <a:r>
              <a:rPr lang="en-US" dirty="0"/>
              <a:t>Once all catapults are built, we will test the catapults as a group to see which design works the best.</a:t>
            </a:r>
          </a:p>
          <a:p>
            <a:pPr marL="0" lvl="2" indent="0" algn="ctr">
              <a:buNone/>
            </a:pPr>
            <a:r>
              <a:rPr lang="en-US" b="1" dirty="0"/>
              <a:t>LET’S GET STARTED!</a:t>
            </a:r>
          </a:p>
          <a:p>
            <a:pPr marL="458788" lvl="2" indent="-458788">
              <a:buFont typeface="+mj-lt"/>
              <a:buAutoNum type="arabicPeriod"/>
            </a:pPr>
            <a:endParaRPr lang="en-US" dirty="0"/>
          </a:p>
        </p:txBody>
      </p:sp>
    </p:spTree>
    <p:extLst>
      <p:ext uri="{BB962C8B-B14F-4D97-AF65-F5344CB8AC3E}">
        <p14:creationId xmlns:p14="http://schemas.microsoft.com/office/powerpoint/2010/main" val="3027445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a:t>
            </a:r>
          </a:p>
        </p:txBody>
      </p:sp>
      <p:sp>
        <p:nvSpPr>
          <p:cNvPr id="3" name="Content Placeholder 2"/>
          <p:cNvSpPr>
            <a:spLocks noGrp="1"/>
          </p:cNvSpPr>
          <p:nvPr>
            <p:ph idx="1"/>
          </p:nvPr>
        </p:nvSpPr>
        <p:spPr/>
        <p:txBody>
          <a:bodyPr>
            <a:noAutofit/>
          </a:bodyPr>
          <a:lstStyle/>
          <a:p>
            <a:pPr marL="457200" lvl="1" indent="0">
              <a:buNone/>
            </a:pPr>
            <a:r>
              <a:rPr lang="en-US" sz="2800" dirty="0"/>
              <a:t>Think about the following questions</a:t>
            </a:r>
            <a:r>
              <a:rPr lang="mr-IN" sz="2800" dirty="0"/>
              <a:t>…</a:t>
            </a:r>
            <a:endParaRPr lang="en-US" sz="2800" i="1" dirty="0"/>
          </a:p>
          <a:p>
            <a:pPr marL="457200" lvl="1" indent="0">
              <a:buNone/>
            </a:pPr>
            <a:endParaRPr lang="en-US" sz="2800" dirty="0"/>
          </a:p>
          <a:p>
            <a:pPr lvl="2"/>
            <a:r>
              <a:rPr lang="en-US" sz="2800" dirty="0"/>
              <a:t>What did you learn about product design? </a:t>
            </a:r>
          </a:p>
          <a:p>
            <a:pPr lvl="2"/>
            <a:r>
              <a:rPr lang="en-US" sz="2800" dirty="0"/>
              <a:t>How do you think this activity relates to a career in design and engineering and/or working at Johnson &amp; Johnson?</a:t>
            </a:r>
          </a:p>
          <a:p>
            <a:pPr lvl="2"/>
            <a:r>
              <a:rPr lang="en-US" sz="2800" dirty="0"/>
              <a:t>Can you see yourself as a STEM</a:t>
            </a:r>
            <a:r>
              <a:rPr lang="en-US" sz="2800" baseline="30000" dirty="0"/>
              <a:t>2</a:t>
            </a:r>
            <a:r>
              <a:rPr lang="en-US" sz="2800" dirty="0"/>
              <a:t>D professional? In what role? Why or why not?</a:t>
            </a:r>
          </a:p>
          <a:p>
            <a:pPr lvl="2"/>
            <a:r>
              <a:rPr lang="en-US" sz="2800" dirty="0"/>
              <a:t>What would you need to do to make that happen? </a:t>
            </a:r>
          </a:p>
        </p:txBody>
      </p:sp>
    </p:spTree>
    <p:extLst>
      <p:ext uri="{BB962C8B-B14F-4D97-AF65-F5344CB8AC3E}">
        <p14:creationId xmlns:p14="http://schemas.microsoft.com/office/powerpoint/2010/main" val="643073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What is STEM</a:t>
            </a:r>
            <a:r>
              <a:rPr lang="en-US" sz="3600" b="1" baseline="30000" dirty="0"/>
              <a:t>2</a:t>
            </a:r>
            <a:r>
              <a:rPr lang="en-US" sz="3600" b="1" dirty="0"/>
              <a:t>D?</a:t>
            </a:r>
          </a:p>
        </p:txBody>
      </p:sp>
      <p:sp>
        <p:nvSpPr>
          <p:cNvPr id="3" name="Content Placeholder 2"/>
          <p:cNvSpPr>
            <a:spLocks noGrp="1"/>
          </p:cNvSpPr>
          <p:nvPr>
            <p:ph idx="1"/>
          </p:nvPr>
        </p:nvSpPr>
        <p:spPr>
          <a:xfrm>
            <a:off x="838200" y="1825625"/>
            <a:ext cx="4573044" cy="4351338"/>
          </a:xfrm>
        </p:spPr>
        <p:txBody>
          <a:bodyPr>
            <a:normAutofit/>
          </a:bodyPr>
          <a:lstStyle/>
          <a:p>
            <a:pPr marL="0" indent="0">
              <a:buNone/>
            </a:pPr>
            <a:r>
              <a:rPr lang="en-US" b="1" u="sng" dirty="0">
                <a:solidFill>
                  <a:srgbClr val="A0C13B"/>
                </a:solidFill>
              </a:rPr>
              <a:t>S</a:t>
            </a:r>
            <a:r>
              <a:rPr lang="en-US" dirty="0"/>
              <a:t>cience</a:t>
            </a:r>
          </a:p>
          <a:p>
            <a:pPr marL="0" indent="0">
              <a:buNone/>
            </a:pPr>
            <a:r>
              <a:rPr lang="en-US" b="1" u="sng" dirty="0">
                <a:solidFill>
                  <a:srgbClr val="A0C13B"/>
                </a:solidFill>
              </a:rPr>
              <a:t>T</a:t>
            </a:r>
            <a:r>
              <a:rPr lang="en-US" dirty="0"/>
              <a:t>echnology</a:t>
            </a:r>
          </a:p>
          <a:p>
            <a:pPr marL="0" indent="0">
              <a:buNone/>
            </a:pPr>
            <a:r>
              <a:rPr lang="en-US" b="1" u="sng" dirty="0">
                <a:solidFill>
                  <a:srgbClr val="A0C13B"/>
                </a:solidFill>
              </a:rPr>
              <a:t>E</a:t>
            </a:r>
            <a:r>
              <a:rPr lang="en-US" dirty="0"/>
              <a:t>ngineering</a:t>
            </a:r>
          </a:p>
          <a:p>
            <a:pPr marL="0" indent="0">
              <a:buNone/>
            </a:pPr>
            <a:r>
              <a:rPr lang="en-US" b="1" u="sng" dirty="0">
                <a:solidFill>
                  <a:srgbClr val="A0C13B"/>
                </a:solidFill>
              </a:rPr>
              <a:t>M</a:t>
            </a:r>
            <a:r>
              <a:rPr lang="en-US" dirty="0"/>
              <a:t>athematics</a:t>
            </a:r>
          </a:p>
          <a:p>
            <a:pPr marL="0" indent="0">
              <a:buNone/>
            </a:pPr>
            <a:r>
              <a:rPr lang="en-US" b="1" u="sng" dirty="0">
                <a:solidFill>
                  <a:srgbClr val="A0C13B"/>
                </a:solidFill>
              </a:rPr>
              <a:t>M</a:t>
            </a:r>
            <a:r>
              <a:rPr lang="en-US" dirty="0"/>
              <a:t>anufacturing</a:t>
            </a:r>
          </a:p>
          <a:p>
            <a:pPr marL="0" indent="0">
              <a:buNone/>
            </a:pPr>
            <a:r>
              <a:rPr lang="en-US" b="1" u="sng" dirty="0">
                <a:solidFill>
                  <a:srgbClr val="A0C13B"/>
                </a:solidFill>
              </a:rPr>
              <a:t>D</a:t>
            </a:r>
            <a:r>
              <a:rPr lang="en-US" dirty="0"/>
              <a:t>esign</a:t>
            </a:r>
            <a:r>
              <a:rPr lang="en-US" dirty="0">
                <a:effectLst/>
              </a:rPr>
              <a:t> </a:t>
            </a:r>
            <a:endParaRPr lang="en-US" dirty="0"/>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26368" t="29813" r="18291" b="20580"/>
          <a:stretch/>
        </p:blipFill>
        <p:spPr>
          <a:xfrm>
            <a:off x="9227804" y="2824353"/>
            <a:ext cx="1825938" cy="1636776"/>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1907" t="17990" r="22476" b="17590"/>
          <a:stretch/>
        </p:blipFill>
        <p:spPr>
          <a:xfrm>
            <a:off x="5711302" y="1102328"/>
            <a:ext cx="2157735" cy="2499265"/>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28317" t="11408" r="25280" b="14005"/>
          <a:stretch/>
        </p:blipFill>
        <p:spPr>
          <a:xfrm>
            <a:off x="7822576" y="2742057"/>
            <a:ext cx="1069849" cy="1719072"/>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22538" t="22090" r="22067" b="18370"/>
          <a:stretch/>
        </p:blipFill>
        <p:spPr>
          <a:xfrm>
            <a:off x="8204416" y="1102328"/>
            <a:ext cx="1659970" cy="1783626"/>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30158" t="23830" r="20007" b="23698"/>
          <a:stretch/>
        </p:blipFill>
        <p:spPr>
          <a:xfrm>
            <a:off x="5754935" y="3642741"/>
            <a:ext cx="2046742" cy="2154301"/>
          </a:xfrm>
          <a:prstGeom prst="rect">
            <a:avLst/>
          </a:prstGeom>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26863" t="23670" r="18181" b="26681"/>
          <a:stretch/>
        </p:blipFill>
        <p:spPr>
          <a:xfrm>
            <a:off x="8081198" y="4136152"/>
            <a:ext cx="2084682" cy="1882723"/>
          </a:xfrm>
          <a:prstGeom prst="rect">
            <a:avLst/>
          </a:prstGeom>
        </p:spPr>
      </p:pic>
    </p:spTree>
    <p:extLst>
      <p:ext uri="{BB962C8B-B14F-4D97-AF65-F5344CB8AC3E}">
        <p14:creationId xmlns:p14="http://schemas.microsoft.com/office/powerpoint/2010/main" val="3311021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064374"/>
            <a:ext cx="10515600" cy="2852737"/>
          </a:xfrm>
        </p:spPr>
        <p:txBody>
          <a:bodyPr/>
          <a:lstStyle/>
          <a:p>
            <a:pPr algn="ctr"/>
            <a:r>
              <a:rPr lang="en-US" dirty="0"/>
              <a:t>Thank you for participating!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712" y="1094657"/>
            <a:ext cx="6460575" cy="3491229"/>
          </a:xfrm>
          <a:prstGeom prst="rect">
            <a:avLst/>
          </a:prstGeom>
        </p:spPr>
      </p:pic>
    </p:spTree>
    <p:extLst>
      <p:ext uri="{BB962C8B-B14F-4D97-AF65-F5344CB8AC3E}">
        <p14:creationId xmlns:p14="http://schemas.microsoft.com/office/powerpoint/2010/main" val="52374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Plan</a:t>
            </a:r>
          </a:p>
        </p:txBody>
      </p:sp>
      <p:sp>
        <p:nvSpPr>
          <p:cNvPr id="3" name="Content Placeholder 2"/>
          <p:cNvSpPr>
            <a:spLocks noGrp="1"/>
          </p:cNvSpPr>
          <p:nvPr>
            <p:ph idx="1"/>
          </p:nvPr>
        </p:nvSpPr>
        <p:spPr/>
        <p:txBody>
          <a:bodyPr/>
          <a:lstStyle/>
          <a:p>
            <a:r>
              <a:rPr lang="en-US" dirty="0"/>
              <a:t>Introductions</a:t>
            </a:r>
          </a:p>
          <a:p>
            <a:r>
              <a:rPr lang="en-US" dirty="0"/>
              <a:t>STEM</a:t>
            </a:r>
            <a:r>
              <a:rPr lang="en-US" baseline="30000" dirty="0"/>
              <a:t>2</a:t>
            </a:r>
            <a:r>
              <a:rPr lang="en-US" dirty="0"/>
              <a:t>D</a:t>
            </a:r>
            <a:r>
              <a:rPr lang="en-US" b="1" dirty="0"/>
              <a:t> </a:t>
            </a:r>
            <a:r>
              <a:rPr lang="en-US" dirty="0"/>
              <a:t>in the World of Work </a:t>
            </a:r>
          </a:p>
          <a:p>
            <a:r>
              <a:rPr lang="en-US" dirty="0"/>
              <a:t>What is Product Development?</a:t>
            </a:r>
          </a:p>
          <a:p>
            <a:r>
              <a:rPr lang="en-US" dirty="0"/>
              <a:t>Product Development at Johnson &amp; Johnson</a:t>
            </a:r>
          </a:p>
          <a:p>
            <a:r>
              <a:rPr lang="en-US" dirty="0"/>
              <a:t>Team Activity: Cotton Ball Catapult Challenge</a:t>
            </a:r>
          </a:p>
          <a:p>
            <a:r>
              <a:rPr lang="en-US" dirty="0"/>
              <a:t>Reflection</a:t>
            </a:r>
          </a:p>
        </p:txBody>
      </p:sp>
    </p:spTree>
    <p:extLst>
      <p:ext uri="{BB962C8B-B14F-4D97-AF65-F5344CB8AC3E}">
        <p14:creationId xmlns:p14="http://schemas.microsoft.com/office/powerpoint/2010/main" val="2901588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STEM2D in the World of Work</a:t>
            </a:r>
            <a:endParaRPr lang="en-US" dirty="0"/>
          </a:p>
        </p:txBody>
      </p:sp>
      <p:sp>
        <p:nvSpPr>
          <p:cNvPr id="3" name="Content Placeholder 2"/>
          <p:cNvSpPr>
            <a:spLocks noGrp="1"/>
          </p:cNvSpPr>
          <p:nvPr>
            <p:ph idx="1"/>
          </p:nvPr>
        </p:nvSpPr>
        <p:spPr>
          <a:xfrm>
            <a:off x="838200" y="2127377"/>
            <a:ext cx="6555100" cy="3194431"/>
          </a:xfrm>
        </p:spPr>
        <p:txBody>
          <a:bodyPr>
            <a:normAutofit/>
          </a:bodyPr>
          <a:lstStyle/>
          <a:p>
            <a:r>
              <a:rPr lang="en-US" sz="3500" dirty="0"/>
              <a:t>How do you think </a:t>
            </a:r>
            <a:r>
              <a:rPr lang="en-US" sz="3500" b="1" dirty="0"/>
              <a:t>STEM</a:t>
            </a:r>
            <a:r>
              <a:rPr lang="en-US" sz="3500" b="1" baseline="30000" dirty="0"/>
              <a:t>2</a:t>
            </a:r>
            <a:r>
              <a:rPr lang="en-US" sz="3500" b="1" dirty="0"/>
              <a:t>D </a:t>
            </a:r>
            <a:r>
              <a:rPr lang="en-US" sz="3500" dirty="0"/>
              <a:t>is used every day in the workplace?</a:t>
            </a:r>
          </a:p>
          <a:p>
            <a:pPr marL="0" indent="0">
              <a:buNone/>
            </a:pPr>
            <a:br>
              <a:rPr lang="en-US" dirty="0"/>
            </a:br>
            <a:endParaRPr lang="en-US" dirty="0"/>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3300" y="1869884"/>
            <a:ext cx="3568456" cy="3570796"/>
          </a:xfrm>
          <a:prstGeom prst="rect">
            <a:avLst/>
          </a:prstGeom>
        </p:spPr>
      </p:pic>
    </p:spTree>
    <p:extLst>
      <p:ext uri="{BB962C8B-B14F-4D97-AF65-F5344CB8AC3E}">
        <p14:creationId xmlns:p14="http://schemas.microsoft.com/office/powerpoint/2010/main" val="1785430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 My Story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13679">
            <a:off x="9323192" y="1634671"/>
            <a:ext cx="2473163" cy="71740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1607">
            <a:off x="6972731" y="2237375"/>
            <a:ext cx="2311779" cy="6723428"/>
          </a:xfrm>
          <a:prstGeom prst="rect">
            <a:avLst/>
          </a:prstGeom>
        </p:spPr>
      </p:pic>
    </p:spTree>
    <p:extLst>
      <p:ext uri="{BB962C8B-B14F-4D97-AF65-F5344CB8AC3E}">
        <p14:creationId xmlns:p14="http://schemas.microsoft.com/office/powerpoint/2010/main" val="852823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Story (delete if not using)</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840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a:t>
            </a:r>
            <a:br>
              <a:rPr lang="en-US" dirty="0"/>
            </a:br>
            <a:r>
              <a:rPr lang="en-US" dirty="0"/>
              <a:t>Development</a:t>
            </a:r>
          </a:p>
        </p:txBody>
      </p:sp>
      <p:pic>
        <p:nvPicPr>
          <p:cNvPr id="3" name="Picture 2"/>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20613679">
            <a:off x="8663605" y="1521969"/>
            <a:ext cx="3460239" cy="7290440"/>
          </a:xfrm>
          <a:prstGeom prst="rect">
            <a:avLst/>
          </a:prstGeom>
        </p:spPr>
      </p:pic>
      <p:pic>
        <p:nvPicPr>
          <p:cNvPr id="4" name="Picture 3">
            <a:extLst>
              <a:ext uri="{FF2B5EF4-FFF2-40B4-BE49-F238E27FC236}">
                <a16:creationId xmlns:a16="http://schemas.microsoft.com/office/drawing/2014/main" id="{37480A3F-B8AE-B750-8945-060945993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47929">
            <a:off x="6700024" y="2313803"/>
            <a:ext cx="2220845" cy="5962115"/>
          </a:xfrm>
          <a:prstGeom prst="rect">
            <a:avLst/>
          </a:prstGeom>
        </p:spPr>
      </p:pic>
    </p:spTree>
    <p:extLst>
      <p:ext uri="{BB962C8B-B14F-4D97-AF65-F5344CB8AC3E}">
        <p14:creationId xmlns:p14="http://schemas.microsoft.com/office/powerpoint/2010/main" val="822484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Product Development?</a:t>
            </a:r>
            <a:endParaRPr lang="en-US" dirty="0"/>
          </a:p>
        </p:txBody>
      </p:sp>
      <p:sp>
        <p:nvSpPr>
          <p:cNvPr id="3" name="Content Placeholder 2"/>
          <p:cNvSpPr>
            <a:spLocks noGrp="1"/>
          </p:cNvSpPr>
          <p:nvPr>
            <p:ph idx="1"/>
          </p:nvPr>
        </p:nvSpPr>
        <p:spPr>
          <a:xfrm>
            <a:off x="1049954" y="1843913"/>
            <a:ext cx="10092091" cy="3508672"/>
          </a:xfrm>
        </p:spPr>
        <p:txBody>
          <a:bodyPr>
            <a:normAutofit/>
          </a:bodyPr>
          <a:lstStyle/>
          <a:p>
            <a:pPr marL="0" lvl="0" indent="0">
              <a:spcBef>
                <a:spcPts val="0"/>
              </a:spcBef>
              <a:buNone/>
              <a:defRPr/>
            </a:pPr>
            <a:endParaRPr lang="en-US" dirty="0"/>
          </a:p>
          <a:p>
            <a:pPr marL="0" lvl="0" indent="0">
              <a:spcBef>
                <a:spcPts val="0"/>
              </a:spcBef>
              <a:buNone/>
              <a:defRPr/>
            </a:pPr>
            <a:r>
              <a:rPr lang="en-US" sz="3200" dirty="0"/>
              <a:t>Product Development is the overall process of </a:t>
            </a:r>
            <a:r>
              <a:rPr lang="en-US" sz="3200" b="1" dirty="0"/>
              <a:t>strategy,</a:t>
            </a:r>
            <a:r>
              <a:rPr lang="en-US" sz="3200" dirty="0"/>
              <a:t> organization, </a:t>
            </a:r>
            <a:r>
              <a:rPr lang="en-US" sz="3200" b="1" dirty="0"/>
              <a:t>concept</a:t>
            </a:r>
            <a:r>
              <a:rPr lang="en-US" sz="3200" dirty="0"/>
              <a:t> </a:t>
            </a:r>
            <a:r>
              <a:rPr lang="en-US" sz="3200" b="1" dirty="0"/>
              <a:t>generation,</a:t>
            </a:r>
            <a:r>
              <a:rPr lang="en-US" sz="3200" dirty="0"/>
              <a:t> product and marketing plan creation and evaluation, and </a:t>
            </a:r>
            <a:r>
              <a:rPr lang="en-US" sz="3200" b="1" dirty="0"/>
              <a:t>commercialization</a:t>
            </a:r>
            <a:r>
              <a:rPr lang="en-US" sz="3200" dirty="0"/>
              <a:t> of a new product. </a:t>
            </a:r>
          </a:p>
        </p:txBody>
      </p:sp>
    </p:spTree>
    <p:extLst>
      <p:ext uri="{BB962C8B-B14F-4D97-AF65-F5344CB8AC3E}">
        <p14:creationId xmlns:p14="http://schemas.microsoft.com/office/powerpoint/2010/main" val="270129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Stages of Product Development</a:t>
            </a:r>
            <a:endParaRPr lang="en-US" dirty="0"/>
          </a:p>
        </p:txBody>
      </p:sp>
      <p:sp>
        <p:nvSpPr>
          <p:cNvPr id="3" name="Content Placeholder 2"/>
          <p:cNvSpPr>
            <a:spLocks noGrp="1"/>
          </p:cNvSpPr>
          <p:nvPr>
            <p:ph idx="1"/>
          </p:nvPr>
        </p:nvSpPr>
        <p:spPr>
          <a:xfrm>
            <a:off x="1049954" y="1844211"/>
            <a:ext cx="7399841" cy="3306774"/>
          </a:xfrm>
        </p:spPr>
        <p:txBody>
          <a:bodyPr>
            <a:noAutofit/>
          </a:bodyPr>
          <a:lstStyle/>
          <a:p>
            <a:pPr>
              <a:spcBef>
                <a:spcPts val="0"/>
              </a:spcBef>
              <a:defRPr/>
            </a:pPr>
            <a:r>
              <a:rPr lang="en-US" sz="3200" dirty="0"/>
              <a:t>Generating Ideas</a:t>
            </a:r>
          </a:p>
          <a:p>
            <a:pPr>
              <a:spcBef>
                <a:spcPts val="0"/>
              </a:spcBef>
              <a:defRPr/>
            </a:pPr>
            <a:r>
              <a:rPr lang="en-US" sz="3200" dirty="0"/>
              <a:t>Evaluating and Screening Ideas</a:t>
            </a:r>
          </a:p>
          <a:p>
            <a:pPr>
              <a:spcBef>
                <a:spcPts val="0"/>
              </a:spcBef>
              <a:defRPr/>
            </a:pPr>
            <a:r>
              <a:rPr lang="en-US" sz="3200" dirty="0"/>
              <a:t>Protecting Ideas</a:t>
            </a:r>
          </a:p>
          <a:p>
            <a:pPr>
              <a:spcBef>
                <a:spcPts val="0"/>
              </a:spcBef>
              <a:defRPr/>
            </a:pPr>
            <a:r>
              <a:rPr lang="en-US" sz="3200" dirty="0"/>
              <a:t>Research and Development (R&amp;D)</a:t>
            </a:r>
          </a:p>
          <a:p>
            <a:pPr>
              <a:spcBef>
                <a:spcPts val="0"/>
              </a:spcBef>
              <a:defRPr/>
            </a:pPr>
            <a:r>
              <a:rPr lang="en-US" sz="3200" dirty="0"/>
              <a:t>Marketing, Promotion, and Distribution</a:t>
            </a:r>
          </a:p>
        </p:txBody>
      </p:sp>
    </p:spTree>
    <p:extLst>
      <p:ext uri="{BB962C8B-B14F-4D97-AF65-F5344CB8AC3E}">
        <p14:creationId xmlns:p14="http://schemas.microsoft.com/office/powerpoint/2010/main" val="100710547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9F8E7BC959D444B5EB974EB8E7CC82" ma:contentTypeVersion="18" ma:contentTypeDescription="Create a new document." ma:contentTypeScope="" ma:versionID="d9a83b7a09226e496c72957420046e5d">
  <xsd:schema xmlns:xsd="http://www.w3.org/2001/XMLSchema" xmlns:xs="http://www.w3.org/2001/XMLSchema" xmlns:p="http://schemas.microsoft.com/office/2006/metadata/properties" xmlns:ns2="db233ec2-66d3-4ef5-8807-a2c006e69374" xmlns:ns3="adc816b1-d756-4632-a449-b11038f588a1" targetNamespace="http://schemas.microsoft.com/office/2006/metadata/properties" ma:root="true" ma:fieldsID="8ef1d61839208a915daaaf2ffcbb9feb" ns2:_="" ns3:_="">
    <xsd:import namespace="db233ec2-66d3-4ef5-8807-a2c006e69374"/>
    <xsd:import namespace="adc816b1-d756-4632-a449-b11038f588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33ec2-66d3-4ef5-8807-a2c006e6937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344dae29-85ca-4d34-a989-72f99e160290}" ma:internalName="TaxCatchAll" ma:showField="CatchAllData" ma:web="db233ec2-66d3-4ef5-8807-a2c006e693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c816b1-d756-4632-a449-b11038f588a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b233ec2-66d3-4ef5-8807-a2c006e69374" xsi:nil="true"/>
    <lcf76f155ced4ddcb4097134ff3c332f xmlns="adc816b1-d756-4632-a449-b11038f588a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F13F56-6357-41DC-8670-25B27A107A5D}"/>
</file>

<file path=customXml/itemProps2.xml><?xml version="1.0" encoding="utf-8"?>
<ds:datastoreItem xmlns:ds="http://schemas.openxmlformats.org/officeDocument/2006/customXml" ds:itemID="{5D809103-1416-4434-9236-5B8E337C886B}"/>
</file>

<file path=customXml/itemProps3.xml><?xml version="1.0" encoding="utf-8"?>
<ds:datastoreItem xmlns:ds="http://schemas.openxmlformats.org/officeDocument/2006/customXml" ds:itemID="{369E10EE-9E44-46AE-B693-64154E8BDAFF}"/>
</file>

<file path=docProps/app.xml><?xml version="1.0" encoding="utf-8"?>
<Properties xmlns="http://schemas.openxmlformats.org/officeDocument/2006/extended-properties" xmlns:vt="http://schemas.openxmlformats.org/officeDocument/2006/docPropsVTypes">
  <Template/>
  <TotalTime>13755</TotalTime>
  <Words>853</Words>
  <Application>Microsoft Macintosh PowerPoint</Application>
  <PresentationFormat>Widescreen</PresentationFormat>
  <Paragraphs>103</Paragraphs>
  <Slides>20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Rounded MT Bold</vt:lpstr>
      <vt:lpstr>Calibri</vt:lpstr>
      <vt:lpstr>1_Office Theme</vt:lpstr>
      <vt:lpstr>Cotton Ball Catapult STEM2D Topics: Design and Engineering</vt:lpstr>
      <vt:lpstr>What is STEM2D?</vt:lpstr>
      <vt:lpstr>Today’s Plan</vt:lpstr>
      <vt:lpstr>STEM2D in the World of Work</vt:lpstr>
      <vt:lpstr>Tell My Story</vt:lpstr>
      <vt:lpstr>My Story (delete if not using)</vt:lpstr>
      <vt:lpstr>Product  Development</vt:lpstr>
      <vt:lpstr>What is Product Development?</vt:lpstr>
      <vt:lpstr>5 Stages of Product Development</vt:lpstr>
      <vt:lpstr>Generating Ideas</vt:lpstr>
      <vt:lpstr>Evaluating and Screening Ideas</vt:lpstr>
      <vt:lpstr>Protecting Ideas</vt:lpstr>
      <vt:lpstr>Research and Development (R&amp;D)</vt:lpstr>
      <vt:lpstr>Marketing, Promotion, and Distribution</vt:lpstr>
      <vt:lpstr>Cotton Ball  Catapult Challenge</vt:lpstr>
      <vt:lpstr>Cotton Ball Catapult Challenge</vt:lpstr>
      <vt:lpstr>Catapults</vt:lpstr>
      <vt:lpstr>Cotton Ball Catapult Challenge Instructions</vt:lpstr>
      <vt:lpstr>Reflection</vt:lpstr>
      <vt:lpstr>Thank you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Stacie Fieth</dc:creator>
  <cp:lastModifiedBy>Deanna Saab</cp:lastModifiedBy>
  <cp:revision>106</cp:revision>
  <dcterms:created xsi:type="dcterms:W3CDTF">2016-06-26T22:39:39Z</dcterms:created>
  <dcterms:modified xsi:type="dcterms:W3CDTF">2026-01-28T00:17:35Z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0x010100919F8E7BC959D444B5EB974EB8E7CC82</vt:lpwstr>
  </property>
</Properties>
</file>