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7" r:id="rId7"/>
    <p:sldId id="370" r:id="rId8"/>
    <p:sldId id="371" r:id="rId9"/>
    <p:sldId id="372" r:id="rId10"/>
    <p:sldId id="345" r:id="rId11"/>
    <p:sldId id="270" r:id="rId12"/>
    <p:sldId id="259" r:id="rId13"/>
    <p:sldId id="362" r:id="rId14"/>
    <p:sldId id="369" r:id="rId15"/>
    <p:sldId id="364" r:id="rId16"/>
    <p:sldId id="365" r:id="rId17"/>
    <p:sldId id="366" r:id="rId18"/>
    <p:sldId id="350" r:id="rId19"/>
    <p:sldId id="351" r:id="rId20"/>
    <p:sldId id="334" r:id="rId21"/>
    <p:sldId id="347" r:id="rId22"/>
    <p:sldId id="367" r:id="rId23"/>
    <p:sldId id="337" r:id="rId24"/>
    <p:sldId id="368" r:id="rId25"/>
    <p:sldId id="352" r:id="rId26"/>
    <p:sldId id="353" r:id="rId27"/>
    <p:sldId id="3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D79440-7CFD-5430-D30A-F8093879A70E}" name="Teshell Ponteen Greene" initials="TPG" userId="S::TGreene@fhi360.org::ad8b2c36-cf34-435e-bded-1446aef3f270" providerId="AD"/>
  <p188:author id="{8B2EAD5C-BDB5-CA64-DF2C-D9262A423221}" name="Kay Garcia" initials="KG" userId="S::kgarcia@fhi360.org::60090a31-9793-432d-bbd3-644785c35bd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cMahon" initials="A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6"/>
    <p:restoredTop sz="81825" autoAdjust="0"/>
  </p:normalViewPr>
  <p:slideViewPr>
    <p:cSldViewPr snapToGrid="0" snapToObjects="1">
      <p:cViewPr varScale="1">
        <p:scale>
          <a:sx n="82" d="100"/>
          <a:sy n="82" d="100"/>
        </p:scale>
        <p:origin x="1304" y="480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31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E90574-9323-1749-9E2A-37BDA60D7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2F763-1B11-204B-A665-2871E81DDE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06244-EBAC-1C4D-A078-48E53E860D6A}" type="datetimeFigureOut">
              <a:rPr lang="en-US" smtClean="0"/>
              <a:t>1/23/26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DEC47-878F-C54C-AE6D-04D532E786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79D88-422D-394E-B7E9-0A0B771A98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D6579-517E-3F4B-A15B-F43D84FF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8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4E1F7-369E-754A-8EBF-6169AA7FC90F}" type="datetimeFigureOut">
              <a:rPr lang="en-US" smtClean="0"/>
              <a:t>1/23/26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B0F42-7A2A-FD45-B1C0-1243E9912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1F1F5-6B73-4F44-B6F5-95E6299A16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8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Beak the group into teams of X people per team. Instruct teams to sit together.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 the student handouts and materials to each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01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65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20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66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8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43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67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73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0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STEM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refers to: Science, Technology, Engineering, Mathematics, Manufacturing, and Design.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and other volunteers to introduce themselves and state their favorite areas of STEM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(Science, Technology, Engineering, Mathematics, Manufacturing, and Design).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0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7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the students, introduce yourself and review the agenda.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1F1F5-6B73-4F44-B6F5-95E6299A16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1F1F5-6B73-4F44-B6F5-95E6299A16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1F1F5-6B73-4F44-B6F5-95E6299A16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1F1F5-6B73-4F44-B6F5-95E6299A16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7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1F1F5-6B73-4F44-B6F5-95E6299A16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1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1F1F5-6B73-4F44-B6F5-95E6299A16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oli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863FE9-447E-974A-B1CE-DBB304E93CCD}"/>
              </a:ext>
            </a:extLst>
          </p:cNvPr>
          <p:cNvSpPr/>
          <p:nvPr userDrawn="1"/>
        </p:nvSpPr>
        <p:spPr>
          <a:xfrm>
            <a:off x="623473" y="3014906"/>
            <a:ext cx="2912207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rIns="45720" rtlCol="0" anchor="ctr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STEM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 Topics: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0BF323-6D06-5A4C-8DE3-4C16053C4E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8932" y="3103180"/>
            <a:ext cx="2016449" cy="424732"/>
          </a:xfrm>
          <a:prstGeom prst="rect">
            <a:avLst/>
          </a:prstGeom>
          <a:noFill/>
        </p:spPr>
        <p:txBody>
          <a:bodyPr wrap="none" lIns="91440" rIns="18288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20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18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Topics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DB884E9-2908-D444-A1EE-333C9B08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73" y="1403581"/>
            <a:ext cx="10515600" cy="1325563"/>
          </a:xfrm>
          <a:prstGeom prst="rect">
            <a:avLst/>
          </a:prstGeom>
        </p:spPr>
        <p:txBody>
          <a:bodyPr lIns="91440" rIns="45720">
            <a:noAutofit/>
          </a:bodyPr>
          <a:lstStyle>
            <a:lvl1pPr>
              <a:defRPr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D3BF23C-657D-2D4F-AF64-37DABD490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4948238"/>
            <a:ext cx="5360987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4DB6F14-730F-5D47-8261-364352F5A2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5578476"/>
            <a:ext cx="5360987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1435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ECD24-58F2-FA49-A3C7-3C4BFF67ECF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2963" y="1830343"/>
            <a:ext cx="4210299" cy="848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DDD64-67F2-2340-B4D4-6508A8A8A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6491"/>
            <a:ext cx="10515600" cy="64340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6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My Story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A6A01B-53A1-0FAA-8824-8DE186614FC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02668" y="1830343"/>
            <a:ext cx="6046369" cy="40836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Fun facts or other thoughts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FB86A-EF19-6D1A-C6E2-97E00B11AF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2963" y="2908675"/>
            <a:ext cx="4210299" cy="848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4E47EE-E7C6-AC04-0577-527EFAC758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3987007"/>
            <a:ext cx="4210299" cy="848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05DDE2-8086-BB4C-6532-4150A43C28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065339"/>
            <a:ext cx="4210299" cy="848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78607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STEM2D?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B673EE-5452-AC43-944C-39EBF9072B37}"/>
              </a:ext>
            </a:extLst>
          </p:cNvPr>
          <p:cNvSpPr/>
          <p:nvPr userDrawn="1"/>
        </p:nvSpPr>
        <p:spPr>
          <a:xfrm>
            <a:off x="2885290" y="2233234"/>
            <a:ext cx="2775922" cy="98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0E9E2F-5658-474B-AEC0-70FFF0CE8966}"/>
              </a:ext>
            </a:extLst>
          </p:cNvPr>
          <p:cNvSpPr/>
          <p:nvPr userDrawn="1"/>
        </p:nvSpPr>
        <p:spPr>
          <a:xfrm>
            <a:off x="3845412" y="2944943"/>
            <a:ext cx="2985694" cy="98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ngineering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CF838-A8E0-004E-9C77-FB32F4F06358}"/>
              </a:ext>
            </a:extLst>
          </p:cNvPr>
          <p:cNvSpPr/>
          <p:nvPr userDrawn="1"/>
        </p:nvSpPr>
        <p:spPr>
          <a:xfrm>
            <a:off x="4912210" y="3671732"/>
            <a:ext cx="3088790" cy="98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9BCF88-759D-164A-ABC8-7FDC187A51E3}"/>
              </a:ext>
            </a:extLst>
          </p:cNvPr>
          <p:cNvSpPr/>
          <p:nvPr userDrawn="1"/>
        </p:nvSpPr>
        <p:spPr>
          <a:xfrm>
            <a:off x="6009490" y="4421956"/>
            <a:ext cx="3268981" cy="98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anufacturing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832BA-EB0A-AF4E-9804-74B437A06005}"/>
              </a:ext>
            </a:extLst>
          </p:cNvPr>
          <p:cNvSpPr/>
          <p:nvPr userDrawn="1"/>
        </p:nvSpPr>
        <p:spPr>
          <a:xfrm>
            <a:off x="7112862" y="5364960"/>
            <a:ext cx="28379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esign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D3568B-915B-114E-A10B-7939103E14CF}"/>
              </a:ext>
            </a:extLst>
          </p:cNvPr>
          <p:cNvSpPr txBox="1"/>
          <p:nvPr userDrawn="1"/>
        </p:nvSpPr>
        <p:spPr>
          <a:xfrm>
            <a:off x="3136503" y="620214"/>
            <a:ext cx="5918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rPr>
              <a:t>What is </a:t>
            </a:r>
            <a:r>
              <a:rPr lang="en-US" sz="5400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STEM</a:t>
            </a:r>
            <a:r>
              <a:rPr lang="en-US" sz="5400" baseline="30000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2</a:t>
            </a:r>
            <a:r>
              <a:rPr lang="en-US" sz="5400" dirty="0">
                <a:solidFill>
                  <a:schemeClr val="accent6"/>
                </a:solidFill>
                <a:latin typeface="Arial Rounded MT Bold" panose="020F0704030504030204" pitchFamily="34" charset="77"/>
              </a:rPr>
              <a:t>D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EA0938-17D3-C141-843A-DB74A0411AE0}"/>
              </a:ext>
            </a:extLst>
          </p:cNvPr>
          <p:cNvSpPr/>
          <p:nvPr userDrawn="1"/>
        </p:nvSpPr>
        <p:spPr>
          <a:xfrm>
            <a:off x="2136288" y="1486382"/>
            <a:ext cx="2775922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5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STEM2D?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8643EFA-0929-A42D-748C-3C296B08FB2C}"/>
              </a:ext>
            </a:extLst>
          </p:cNvPr>
          <p:cNvSpPr/>
          <p:nvPr userDrawn="1"/>
        </p:nvSpPr>
        <p:spPr>
          <a:xfrm>
            <a:off x="6760112" y="2038364"/>
            <a:ext cx="2775922" cy="89011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3059CD-E6CB-21E9-0D88-0359AAD9239A}"/>
              </a:ext>
            </a:extLst>
          </p:cNvPr>
          <p:cNvSpPr/>
          <p:nvPr userDrawn="1"/>
        </p:nvSpPr>
        <p:spPr>
          <a:xfrm>
            <a:off x="6760112" y="2750073"/>
            <a:ext cx="2985694" cy="89011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ngineering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77AA9E-F52B-A670-88F6-602D76D65723}"/>
              </a:ext>
            </a:extLst>
          </p:cNvPr>
          <p:cNvSpPr/>
          <p:nvPr userDrawn="1"/>
        </p:nvSpPr>
        <p:spPr>
          <a:xfrm>
            <a:off x="6760112" y="3476862"/>
            <a:ext cx="3088790" cy="89011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BA9B62-0A1B-0A66-9F3C-79322667548B}"/>
              </a:ext>
            </a:extLst>
          </p:cNvPr>
          <p:cNvSpPr/>
          <p:nvPr userDrawn="1"/>
        </p:nvSpPr>
        <p:spPr>
          <a:xfrm>
            <a:off x="6760112" y="4227086"/>
            <a:ext cx="3268981" cy="89011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anufacturing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5A0096-9540-E87A-CD0C-26D93E624E53}"/>
              </a:ext>
            </a:extLst>
          </p:cNvPr>
          <p:cNvSpPr/>
          <p:nvPr userDrawn="1"/>
        </p:nvSpPr>
        <p:spPr>
          <a:xfrm>
            <a:off x="6760112" y="5189968"/>
            <a:ext cx="2837962" cy="67710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esign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B63C0AA6-54A6-86C3-B652-E9814C453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6114" t="-20389" r="-16114" b="-20389"/>
          <a:stretch/>
        </p:blipFill>
        <p:spPr bwMode="auto">
          <a:xfrm>
            <a:off x="2739174" y="2524270"/>
            <a:ext cx="2174107" cy="23147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871EE34C-475D-26A5-B05C-F2E0784EA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9" t="17949" r="18759" b="19315"/>
          <a:stretch/>
        </p:blipFill>
        <p:spPr bwMode="auto">
          <a:xfrm>
            <a:off x="2718880" y="1617744"/>
            <a:ext cx="1131650" cy="11362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20EC4AB-02D3-8154-6C37-304F5ABC8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3576" y="3420445"/>
            <a:ext cx="1340602" cy="134060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E66F182-9715-C11E-F80A-09E7F0939C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1459" t="21165" r="21158" b="21165"/>
          <a:stretch/>
        </p:blipFill>
        <p:spPr>
          <a:xfrm>
            <a:off x="1772922" y="2802169"/>
            <a:ext cx="1111356" cy="111694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89A1EF4-7649-3CC2-801B-8493F7667B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8303" t="12033" r="28303" b="12033"/>
          <a:stretch/>
        </p:blipFill>
        <p:spPr>
          <a:xfrm>
            <a:off x="4268238" y="4164741"/>
            <a:ext cx="856018" cy="1497891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C33540B-DB06-12FE-7F0D-87F03DCA74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53954" y="1917614"/>
            <a:ext cx="1340602" cy="134060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CD62817-C13F-526C-5C4D-41C21E1C3BA3}"/>
              </a:ext>
            </a:extLst>
          </p:cNvPr>
          <p:cNvSpPr/>
          <p:nvPr userDrawn="1"/>
        </p:nvSpPr>
        <p:spPr>
          <a:xfrm>
            <a:off x="6760112" y="1379458"/>
            <a:ext cx="2775922" cy="89011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57C030-1721-596B-314E-D51B3A69853B}"/>
              </a:ext>
            </a:extLst>
          </p:cNvPr>
          <p:cNvSpPr txBox="1"/>
          <p:nvPr userDrawn="1"/>
        </p:nvSpPr>
        <p:spPr>
          <a:xfrm>
            <a:off x="838200" y="525027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What is </a:t>
            </a:r>
            <a:r>
              <a:rPr lang="en-US" sz="4000" b="1" dirty="0">
                <a:solidFill>
                  <a:schemeClr val="accent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STEM</a:t>
            </a:r>
            <a:r>
              <a:rPr lang="en-US" sz="4000" b="1" baseline="30000" dirty="0">
                <a:solidFill>
                  <a:schemeClr val="accent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chemeClr val="accent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00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0" grpId="0" build="p"/>
      <p:bldP spid="21" grpId="0" build="p"/>
      <p:bldP spid="22" grpId="0" build="p"/>
      <p:bldP spid="30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thin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CC2580-2372-1443-8C82-1A969ED46A39}"/>
              </a:ext>
            </a:extLst>
          </p:cNvPr>
          <p:cNvSpPr/>
          <p:nvPr userDrawn="1"/>
        </p:nvSpPr>
        <p:spPr>
          <a:xfrm>
            <a:off x="1199950" y="1977957"/>
            <a:ext cx="10436994" cy="1003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Thinking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design methodology that provides a solution-based approach to solving problems.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85C5D6-1C41-5649-8539-835E1D23E16B}"/>
              </a:ext>
            </a:extLst>
          </p:cNvPr>
          <p:cNvSpPr txBox="1">
            <a:spLocks/>
          </p:cNvSpPr>
          <p:nvPr userDrawn="1"/>
        </p:nvSpPr>
        <p:spPr>
          <a:xfrm>
            <a:off x="920817" y="711635"/>
            <a:ext cx="10350366" cy="8583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What is </a:t>
            </a:r>
            <a:r>
              <a:rPr lang="en-US" sz="6000" b="1" dirty="0">
                <a:solidFill>
                  <a:schemeClr val="accent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DESIGN THINKING</a:t>
            </a:r>
            <a:r>
              <a:rPr lang="en-US" sz="6000" b="1" dirty="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7C244-EDB4-3A43-9F1A-0FC3C7B88F8A}"/>
              </a:ext>
            </a:extLst>
          </p:cNvPr>
          <p:cNvSpPr/>
          <p:nvPr userDrawn="1"/>
        </p:nvSpPr>
        <p:spPr>
          <a:xfrm>
            <a:off x="1199950" y="3319672"/>
            <a:ext cx="96380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Thinking:</a:t>
            </a:r>
          </a:p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process in which we seek to understand the user</a:t>
            </a:r>
          </a:p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collection of hands-on methods</a:t>
            </a:r>
          </a:p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Involves ongoing-experimentation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91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proc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A368383-07B8-0849-8996-F32CE069A033}"/>
              </a:ext>
            </a:extLst>
          </p:cNvPr>
          <p:cNvSpPr txBox="1">
            <a:spLocks/>
          </p:cNvSpPr>
          <p:nvPr userDrawn="1"/>
        </p:nvSpPr>
        <p:spPr>
          <a:xfrm>
            <a:off x="0" y="652467"/>
            <a:ext cx="12192000" cy="9164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accent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7-step</a:t>
            </a:r>
            <a:r>
              <a:rPr lang="en-US" sz="6000" b="1" dirty="0">
                <a:solidFill>
                  <a:schemeClr val="accent3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Design Process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9BA5E-B49F-D74F-9D56-26F2FDE52A55}"/>
              </a:ext>
            </a:extLst>
          </p:cNvPr>
          <p:cNvSpPr/>
          <p:nvPr userDrawn="1"/>
        </p:nvSpPr>
        <p:spPr>
          <a:xfrm>
            <a:off x="3784333" y="1794587"/>
            <a:ext cx="4185385" cy="43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 Need</a:t>
            </a:r>
          </a:p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 </a:t>
            </a:r>
          </a:p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 </a:t>
            </a:r>
          </a:p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</a:p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and Evaluate</a:t>
            </a:r>
          </a:p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Rebuild </a:t>
            </a:r>
          </a:p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the Solution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52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BBB427-B95F-9B48-A99C-947D1F998685}"/>
              </a:ext>
            </a:extLst>
          </p:cNvPr>
          <p:cNvSpPr/>
          <p:nvPr userDrawn="1"/>
        </p:nvSpPr>
        <p:spPr>
          <a:xfrm>
            <a:off x="4023218" y="2919073"/>
            <a:ext cx="4145564" cy="1019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bIns="91440" rtlCol="0" anchor="ctr"/>
          <a:lstStyle/>
          <a:p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3729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F6DB16-6C6F-D346-B838-64893DC64443}"/>
              </a:ext>
            </a:extLst>
          </p:cNvPr>
          <p:cNvSpPr/>
          <p:nvPr userDrawn="1"/>
        </p:nvSpPr>
        <p:spPr>
          <a:xfrm>
            <a:off x="4023218" y="2919073"/>
            <a:ext cx="4145564" cy="101985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bIns="91440" rtlCol="0" anchor="ctr"/>
          <a:lstStyle/>
          <a:p>
            <a:r>
              <a:rPr lang="en-US" sz="60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186852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5CA73-0D53-1F4F-D451-A53FA1143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21" y="0"/>
            <a:ext cx="1017195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9B187A-7843-72B8-E461-0892AEB49E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068" y="2539666"/>
            <a:ext cx="1543050" cy="1832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9A6AD-6652-2CDA-7718-4890E301ED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215" y="2403774"/>
            <a:ext cx="139446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BC692-C4E5-3C32-C494-4D5E069E2C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964" y="2357746"/>
            <a:ext cx="1539240" cy="30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1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oli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863FE9-447E-974A-B1CE-DBB304E93CCD}"/>
              </a:ext>
            </a:extLst>
          </p:cNvPr>
          <p:cNvSpPr/>
          <p:nvPr userDrawn="1"/>
        </p:nvSpPr>
        <p:spPr>
          <a:xfrm>
            <a:off x="623473" y="3014906"/>
            <a:ext cx="2912207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rIns="45720" rtlCol="0" anchor="ctr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STEM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 Topics: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0BF323-6D06-5A4C-8DE3-4C16053C4E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473" y="3538126"/>
            <a:ext cx="2108782" cy="424732"/>
          </a:xfrm>
          <a:prstGeom prst="rect">
            <a:avLst/>
          </a:prstGeom>
          <a:solidFill>
            <a:schemeClr val="accent2"/>
          </a:solidFill>
        </p:spPr>
        <p:txBody>
          <a:bodyPr wrap="none" lIns="91440" rIns="18288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20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18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Topics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DB884E9-2908-D444-A1EE-333C9B08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73" y="802332"/>
            <a:ext cx="6646757" cy="1484726"/>
          </a:xfrm>
          <a:prstGeom prst="rect">
            <a:avLst/>
          </a:prstGeom>
        </p:spPr>
        <p:txBody>
          <a:bodyPr lIns="91440" rIns="45720">
            <a:noAutofit/>
          </a:bodyPr>
          <a:lstStyle>
            <a:lvl1pPr>
              <a:defRPr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D3BF23C-657D-2D4F-AF64-37DABD490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4948238"/>
            <a:ext cx="5360987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4DB6F14-730F-5D47-8261-364352F5A2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5578476"/>
            <a:ext cx="5360987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F9F295-D2D2-C049-B9BA-DF8DF7CCB580}"/>
              </a:ext>
            </a:extLst>
          </p:cNvPr>
          <p:cNvGrpSpPr/>
          <p:nvPr userDrawn="1"/>
        </p:nvGrpSpPr>
        <p:grpSpPr>
          <a:xfrm>
            <a:off x="7755872" y="0"/>
            <a:ext cx="4451118" cy="4456526"/>
            <a:chOff x="7740882" y="0"/>
            <a:chExt cx="4451118" cy="44565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3C862F-3583-4B4A-8F11-BAB807E9036D}"/>
                </a:ext>
              </a:extLst>
            </p:cNvPr>
            <p:cNvSpPr/>
            <p:nvPr/>
          </p:nvSpPr>
          <p:spPr>
            <a:xfrm>
              <a:off x="9228667" y="0"/>
              <a:ext cx="1484726" cy="1484726"/>
            </a:xfrm>
            <a:prstGeom prst="rect">
              <a:avLst/>
            </a:prstGeom>
            <a:solidFill>
              <a:schemeClr val="accent6">
                <a:lumMod val="75000"/>
                <a:alpha val="24000"/>
              </a:schemeClr>
            </a:solidFill>
            <a:ln>
              <a:noFill/>
            </a:ln>
            <a:effectLst>
              <a:reflection blurRad="6350" stA="50000" endA="295" endPos="9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B17F1B-24A1-654F-BF9E-A06B7AF1923A}"/>
                </a:ext>
              </a:extLst>
            </p:cNvPr>
            <p:cNvSpPr/>
            <p:nvPr/>
          </p:nvSpPr>
          <p:spPr>
            <a:xfrm>
              <a:off x="7740882" y="0"/>
              <a:ext cx="1484726" cy="14847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reflection blurRad="6350" stA="50000" endA="295" endPos="9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9B3981-CB25-7C4D-9E10-86262CED80DF}"/>
                </a:ext>
              </a:extLst>
            </p:cNvPr>
            <p:cNvSpPr/>
            <p:nvPr/>
          </p:nvSpPr>
          <p:spPr>
            <a:xfrm>
              <a:off x="10707274" y="0"/>
              <a:ext cx="1484726" cy="148472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6989"/>
              </a:schemeClr>
            </a:solidFill>
            <a:ln>
              <a:noFill/>
            </a:ln>
            <a:effectLst>
              <a:reflection blurRad="6350" stA="50000" endA="295" endPos="9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AD0228-260B-5F46-B8CE-B391D1BBCE27}"/>
                </a:ext>
              </a:extLst>
            </p:cNvPr>
            <p:cNvSpPr/>
            <p:nvPr/>
          </p:nvSpPr>
          <p:spPr>
            <a:xfrm>
              <a:off x="10707274" y="1484726"/>
              <a:ext cx="1484726" cy="1484726"/>
            </a:xfrm>
            <a:prstGeom prst="rect">
              <a:avLst/>
            </a:prstGeom>
            <a:solidFill>
              <a:schemeClr val="accent6">
                <a:lumMod val="75000"/>
                <a:alpha val="32000"/>
              </a:schemeClr>
            </a:solidFill>
            <a:ln>
              <a:noFill/>
            </a:ln>
            <a:effectLst>
              <a:reflection blurRad="6350" stA="50000" endA="295" endPos="9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72C056-17B7-1E46-B4E3-7ECCF3272EA9}"/>
                </a:ext>
              </a:extLst>
            </p:cNvPr>
            <p:cNvSpPr/>
            <p:nvPr/>
          </p:nvSpPr>
          <p:spPr>
            <a:xfrm>
              <a:off x="9225608" y="1481667"/>
              <a:ext cx="1484726" cy="148472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1000"/>
              </a:schemeClr>
            </a:solidFill>
            <a:ln>
              <a:noFill/>
            </a:ln>
            <a:effectLst>
              <a:reflection blurRad="6350" stA="50000" endA="295" endPos="9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8718D4-8B61-8C4D-9972-80ACBC7F1EB0}"/>
                </a:ext>
              </a:extLst>
            </p:cNvPr>
            <p:cNvSpPr/>
            <p:nvPr/>
          </p:nvSpPr>
          <p:spPr>
            <a:xfrm>
              <a:off x="10707274" y="2971800"/>
              <a:ext cx="1484726" cy="148472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  <a:effectLst>
              <a:reflection blurRad="6350" stA="50000" endA="295" endPos="92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FBBD4B-10A3-4C4E-878C-F73ED8A66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5300" y="334417"/>
              <a:ext cx="815891" cy="81589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18D1F1E-98A6-7043-8EE1-5AA19F3CA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6966" y="332888"/>
              <a:ext cx="815891" cy="81589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EF411DF-7665-D846-A6D0-98A6047D3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3221" y="331358"/>
              <a:ext cx="815891" cy="81589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3CAA42-68A0-C744-A0CE-C5BCA1BD4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3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6966" y="1764851"/>
              <a:ext cx="815891" cy="815891"/>
            </a:xfrm>
            <a:prstGeom prst="rect">
              <a:avLst/>
            </a:prstGeom>
            <a:noFill/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B301600-B6F7-7249-9E60-FA9645596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3221" y="1816084"/>
              <a:ext cx="815891" cy="81589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68CDA0D-421E-FB47-B263-D019A330A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alphaModFix amt="25000"/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1691" y="3370695"/>
              <a:ext cx="815891" cy="815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22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oli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03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ECD24-58F2-FA49-A3C7-3C4BFF67EC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3" y="1548522"/>
            <a:ext cx="10861675" cy="408368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DDD64-67F2-2340-B4D4-6508A8A8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491"/>
            <a:ext cx="10515600" cy="64340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6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73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blocks - sty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0F6BCB-7ADB-8C40-A81A-39A679B3DE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700" y="519993"/>
            <a:ext cx="2110961" cy="757130"/>
          </a:xfrm>
          <a:prstGeom prst="rect">
            <a:avLst/>
          </a:prstGeom>
          <a:solidFill>
            <a:schemeClr val="accent2"/>
          </a:solidFill>
        </p:spPr>
        <p:txBody>
          <a:bodyPr lIns="182880" tIns="182880" rIns="91440" bIns="182880" anchor="ctr" anchorCtr="0"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9DC7AF-5AD8-164A-9D28-806C6E7F05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1379673"/>
            <a:ext cx="3031987" cy="757130"/>
          </a:xfrm>
          <a:prstGeom prst="rect">
            <a:avLst/>
          </a:prstGeom>
          <a:noFill/>
        </p:spPr>
        <p:txBody>
          <a:bodyPr wrap="square" lIns="91440" tIns="91440" rIns="91440" bIns="0">
            <a:spAutoFit/>
          </a:bodyPr>
          <a:lstStyle>
            <a:lvl1pPr marL="0" indent="0">
              <a:buNone/>
              <a:defRPr sz="4800">
                <a:solidFill>
                  <a:schemeClr val="accent6"/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B6AA3A-C830-8D4D-BC0F-27B0591D88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11431" y="523151"/>
            <a:ext cx="7586869" cy="408368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5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blocks - sty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0F6BCB-7ADB-8C40-A81A-39A679B3DE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700" y="519993"/>
            <a:ext cx="2110961" cy="757130"/>
          </a:xfrm>
          <a:prstGeom prst="rect">
            <a:avLst/>
          </a:prstGeom>
          <a:solidFill>
            <a:schemeClr val="accent2"/>
          </a:solidFill>
        </p:spPr>
        <p:txBody>
          <a:bodyPr lIns="182880" tIns="182880" rIns="91440" bIns="182880" anchor="ctr" anchorCtr="0"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9DC7AF-5AD8-164A-9D28-806C6E7F05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5437" y="577692"/>
            <a:ext cx="3031987" cy="590931"/>
          </a:xfrm>
          <a:prstGeom prst="rect">
            <a:avLst/>
          </a:prstGeom>
          <a:noFill/>
        </p:spPr>
        <p:txBody>
          <a:bodyPr wrap="square" lIns="91440" tIns="91440" rIns="91440" bIns="0">
            <a:spAutoFit/>
          </a:bodyPr>
          <a:lstStyle>
            <a:lvl1pPr marL="0" indent="0">
              <a:buNone/>
              <a:defRPr sz="3600">
                <a:solidFill>
                  <a:schemeClr val="accent6"/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B6AA3A-C830-8D4D-BC0F-27B0591D88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4131" y="1729651"/>
            <a:ext cx="7586869" cy="408368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6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-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CE1EF-114E-0348-8923-094E57199A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6887" y="2171985"/>
            <a:ext cx="9017653" cy="941796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182880" rIns="182880" bIns="91440" anchor="t" anchorCtr="0">
            <a:spAutoFit/>
          </a:bodyPr>
          <a:lstStyle>
            <a:lvl1pPr marL="0" indent="0">
              <a:buNone/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</a:defRPr>
            </a:lvl1pPr>
          </a:lstStyle>
          <a:p>
            <a:pPr lvl="0"/>
            <a:r>
              <a:rPr lang="en-US" dirty="0"/>
              <a:t>Word 1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700ABCB-8F5D-AB41-AA81-4807BEF521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888" y="3279981"/>
            <a:ext cx="9017652" cy="941796"/>
          </a:xfrm>
          <a:prstGeom prst="rect">
            <a:avLst/>
          </a:prstGeom>
          <a:noFill/>
        </p:spPr>
        <p:txBody>
          <a:bodyPr wrap="square" lIns="274320" tIns="182880" rIns="182880" bIns="91440" anchor="t" anchorCtr="0">
            <a:spAutoFit/>
          </a:bodyPr>
          <a:lstStyle>
            <a:lvl1pPr marL="0" indent="0">
              <a:buNone/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</a:defRPr>
            </a:lvl1pPr>
          </a:lstStyle>
          <a:p>
            <a:pPr lvl="0"/>
            <a:r>
              <a:rPr lang="en-US" dirty="0"/>
              <a:t>Word 2</a:t>
            </a:r>
          </a:p>
        </p:txBody>
      </p:sp>
    </p:spTree>
    <p:extLst>
      <p:ext uri="{BB962C8B-B14F-4D97-AF65-F5344CB8AC3E}">
        <p14:creationId xmlns:p14="http://schemas.microsoft.com/office/powerpoint/2010/main" val="288457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 you know about..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1B5B2A-7E44-B048-9AD1-57E8B9B9EC42}"/>
              </a:ext>
            </a:extLst>
          </p:cNvPr>
          <p:cNvSpPr/>
          <p:nvPr userDrawn="1"/>
        </p:nvSpPr>
        <p:spPr>
          <a:xfrm>
            <a:off x="1417839" y="1809975"/>
            <a:ext cx="6926062" cy="793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What do you know about…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0A78D0-2AFD-2224-6A33-949B9A200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6313" y="2830248"/>
            <a:ext cx="7261027" cy="22079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Topics here</a:t>
            </a:r>
          </a:p>
        </p:txBody>
      </p:sp>
    </p:spTree>
    <p:extLst>
      <p:ext uri="{BB962C8B-B14F-4D97-AF65-F5344CB8AC3E}">
        <p14:creationId xmlns:p14="http://schemas.microsoft.com/office/powerpoint/2010/main" val="77068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D4AAE1-F93F-2A24-C544-9C06259C8D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473" y="2751193"/>
            <a:ext cx="5876718" cy="424732"/>
          </a:xfrm>
          <a:prstGeom prst="rect">
            <a:avLst/>
          </a:prstGeom>
          <a:noFill/>
        </p:spPr>
        <p:txBody>
          <a:bodyPr wrap="square" lIns="91440" rIns="182880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20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18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762478-7CC1-9CCB-2A9F-5CA532E5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73" y="1403581"/>
            <a:ext cx="10515600" cy="1325563"/>
          </a:xfrm>
          <a:prstGeom prst="rect">
            <a:avLst/>
          </a:prstGeom>
        </p:spPr>
        <p:txBody>
          <a:bodyPr lIns="91440" rIns="45720">
            <a:noAutofit/>
          </a:bodyPr>
          <a:lstStyle>
            <a:lvl1pPr>
              <a:defRPr sz="4800"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146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59807-E89F-DF46-9D39-37FABFEE6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"/>
          <a:stretch/>
        </p:blipFill>
        <p:spPr>
          <a:xfrm>
            <a:off x="396240" y="0"/>
            <a:ext cx="11795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1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73" r:id="rId3"/>
    <p:sldLayoutId id="2147483672" r:id="rId4"/>
    <p:sldLayoutId id="2147483650" r:id="rId5"/>
    <p:sldLayoutId id="2147483686" r:id="rId6"/>
    <p:sldLayoutId id="2147483677" r:id="rId7"/>
    <p:sldLayoutId id="2147483683" r:id="rId8"/>
    <p:sldLayoutId id="2147483689" r:id="rId9"/>
    <p:sldLayoutId id="214748369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EBCE5-E396-B346-9DCF-0B08ED71C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04" b="-8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6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1" r:id="rId2"/>
    <p:sldLayoutId id="2147483679" r:id="rId3"/>
    <p:sldLayoutId id="2147483680" r:id="rId4"/>
    <p:sldLayoutId id="2147483676" r:id="rId5"/>
    <p:sldLayoutId id="2147483678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today/gE23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travel/article/behind-the-scenes-eiffel-tower-paris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eople/63234672@N04" TargetMode="External"/><Relationship Id="rId13" Type="http://schemas.openxmlformats.org/officeDocument/2006/relationships/hyperlink" Target="https://www.flickr.com/photos/greggjerdingen/" TargetMode="External"/><Relationship Id="rId18" Type="http://schemas.openxmlformats.org/officeDocument/2006/relationships/hyperlink" Target="https://commons.wikimedia.org/wiki/File:Chain-link.jpg" TargetMode="External"/><Relationship Id="rId26" Type="http://schemas.openxmlformats.org/officeDocument/2006/relationships/hyperlink" Target="https://commons.wikimedia.org/wiki/File:CuBTApolymer.png" TargetMode="External"/><Relationship Id="rId3" Type="http://schemas.openxmlformats.org/officeDocument/2006/relationships/hyperlink" Target="https://www.post-gazette.com/local/city/2022/05/19/fern-hollow-bridge-inspection-2021-report-severely-decaying-rust-corrosion-penndot/stories/202205190154.%20Accessed%2012%20June%202022" TargetMode="External"/><Relationship Id="rId21" Type="http://schemas.openxmlformats.org/officeDocument/2006/relationships/hyperlink" Target="https://commons.wikimedia.org/wiki/User:A,Ocram" TargetMode="External"/><Relationship Id="rId7" Type="http://schemas.openxmlformats.org/officeDocument/2006/relationships/hyperlink" Target="https://commons.wikimedia.org/wiki/File:The_Eiffel_Tower,_Paris_(34432562745).jpg" TargetMode="External"/><Relationship Id="rId12" Type="http://schemas.openxmlformats.org/officeDocument/2006/relationships/hyperlink" Target="https://www.flickr.com/photos/greggjerdingen/51358609261/in/photolist-2mfoie8-2mtUFwF-2ndcdPT-2kWbAzX-G2UhRE-Ptgjnm-2nhX6X1-2mM4mqd-2jNRi3d-2kZHgkL-2m77EqC-2gjiXcq-2kLjQWV-2msGxMk-2iFPp8t-G4TCSk-2kW7j96-2gjaL7Q-2m2j2wr-2iV4sVn-2kW6pUM-DPbQNm-GYgyWR-2m2hsW2-ocZHz7-8K549m-27X5hbD-2a6ha3M-2btTpGx-GzanEh-UH1LSp-G4TJDR-GYdJiT-27Mnnfy-2miFxgB-2kNpuLW-2jh68z2-26E8D4i-2kY7MU2-2m8JWq6-2gMCoDo-2mDYLBd-ajtLzU-2kDg2uG-2kHLwgE-2mE35CF-DPbY9y-2gMLotm-2kHQfpu-2kHT6e6" TargetMode="External"/><Relationship Id="rId17" Type="http://schemas.openxmlformats.org/officeDocument/2006/relationships/hyperlink" Target="https://creativecommons.org/licenses/by/3.0/deed.en" TargetMode="External"/><Relationship Id="rId25" Type="http://schemas.openxmlformats.org/officeDocument/2006/relationships/hyperlink" Target="https://commons.wikimedia.org/wiki/User:Hardcoreraveman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commons.wikimedia.org/wiki/User:Vsolymossy" TargetMode="External"/><Relationship Id="rId20" Type="http://schemas.openxmlformats.org/officeDocument/2006/relationships/hyperlink" Target="https://commons.wikimedia.org/wiki/File:Taj_Mahal_2018.jpg" TargetMode="External"/><Relationship Id="rId29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3.0/deed.en" TargetMode="External"/><Relationship Id="rId11" Type="http://schemas.openxmlformats.org/officeDocument/2006/relationships/hyperlink" Target="https://commons.wikimedia.org/wiki/User:Daderot" TargetMode="External"/><Relationship Id="rId24" Type="http://schemas.openxmlformats.org/officeDocument/2006/relationships/hyperlink" Target="https://commons.wikimedia.org/wiki/File:Pulverlack-Applikation.JPG" TargetMode="External"/><Relationship Id="rId32" Type="http://schemas.openxmlformats.org/officeDocument/2006/relationships/hyperlink" Target="https://creativecommons.org/licenses/by/2.0/deed.en" TargetMode="External"/><Relationship Id="rId5" Type="http://schemas.openxmlformats.org/officeDocument/2006/relationships/hyperlink" Target="https://commons.wikimedia.org/wiki/User:JLPC" TargetMode="External"/><Relationship Id="rId15" Type="http://schemas.openxmlformats.org/officeDocument/2006/relationships/hyperlink" Target="https://commons.wikimedia.org/wiki/File:Pitting_Corrosion_on_a_pipe.JPG" TargetMode="External"/><Relationship Id="rId23" Type="http://schemas.openxmlformats.org/officeDocument/2006/relationships/hyperlink" Target="https://pixabay.com/users/ronile-126846/" TargetMode="External"/><Relationship Id="rId28" Type="http://schemas.openxmlformats.org/officeDocument/2006/relationships/hyperlink" Target="https://openstax.org/books/chemistry/pages/17-7-electrolysis" TargetMode="External"/><Relationship Id="rId10" Type="http://schemas.openxmlformats.org/officeDocument/2006/relationships/hyperlink" Target="https://commons.wikimedia.org/wiki/File:Fence_-_Arlington,_MA_-_DSC02427.jpg" TargetMode="External"/><Relationship Id="rId19" Type="http://schemas.openxmlformats.org/officeDocument/2006/relationships/hyperlink" Target="https://commons.wikimedia.org/wiki/User:Micke" TargetMode="External"/><Relationship Id="rId31" Type="http://schemas.openxmlformats.org/officeDocument/2006/relationships/hyperlink" Target="https://www.flickr.com/photos/52450054@N04/" TargetMode="External"/><Relationship Id="rId4" Type="http://schemas.openxmlformats.org/officeDocument/2006/relationships/hyperlink" Target="https://commons.wikimedia.org/wiki/File:Romagne_86_Portail_atelier_2008.jpg" TargetMode="External"/><Relationship Id="rId9" Type="http://schemas.openxmlformats.org/officeDocument/2006/relationships/hyperlink" Target="https://creativecommons.org/publicdomain/zero/1.0/deed.en" TargetMode="External"/><Relationship Id="rId14" Type="http://schemas.openxmlformats.org/officeDocument/2006/relationships/hyperlink" Target="https://creativecommons.org/licenses/by/2.0/" TargetMode="External"/><Relationship Id="rId22" Type="http://schemas.openxmlformats.org/officeDocument/2006/relationships/hyperlink" Target="https://commons.wikimedia.org/wiki/File:Statue_of_liberty_head_2013-10-28.jpg" TargetMode="External"/><Relationship Id="rId27" Type="http://schemas.openxmlformats.org/officeDocument/2006/relationships/hyperlink" Target="https://commons.wikimedia.org/wiki/User:Smokefoot" TargetMode="External"/><Relationship Id="rId30" Type="http://schemas.openxmlformats.org/officeDocument/2006/relationships/hyperlink" Target="https://www.flickr.com/photos/52450054@N04/1536546449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2E92E-42A8-F845-84F2-A3CEE7A62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8932" y="3103180"/>
            <a:ext cx="3458447" cy="424732"/>
          </a:xfrm>
        </p:spPr>
        <p:txBody>
          <a:bodyPr/>
          <a:lstStyle/>
          <a:p>
            <a:r>
              <a:rPr lang="en-US" dirty="0"/>
              <a:t>Science, Engineering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9E4675-7442-ED4D-D623-8F84A7A94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4AFA2AD-765B-C30B-891A-CA11E3118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2492D1-4F76-2042-9D2A-6F3AAC5836A5}"/>
              </a:ext>
            </a:extLst>
          </p:cNvPr>
          <p:cNvSpPr/>
          <p:nvPr/>
        </p:nvSpPr>
        <p:spPr>
          <a:xfrm>
            <a:off x="9240598" y="0"/>
            <a:ext cx="1484726" cy="1484726"/>
          </a:xfrm>
          <a:prstGeom prst="rect">
            <a:avLst/>
          </a:prstGeom>
          <a:solidFill>
            <a:schemeClr val="accent6">
              <a:alpha val="25000"/>
            </a:schemeClr>
          </a:solidFill>
          <a:ln>
            <a:noFill/>
          </a:ln>
          <a:effectLst>
            <a:reflection blurRad="6350" stA="50000" endA="295" endPos="9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62F0B-FE7A-5A4C-BA8A-62ED4170DBC1}"/>
              </a:ext>
            </a:extLst>
          </p:cNvPr>
          <p:cNvSpPr/>
          <p:nvPr/>
        </p:nvSpPr>
        <p:spPr>
          <a:xfrm>
            <a:off x="9240598" y="1481667"/>
            <a:ext cx="1484726" cy="1484726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  <a:effectLst>
            <a:reflection blurRad="6350" stA="50000" endA="295" endPos="9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67A06A2-2BD9-2447-9C23-086BB297F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71956" y="332888"/>
            <a:ext cx="815891" cy="8158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A5D6BC-0EB2-B149-A275-63E3DFDFC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71956" y="1764851"/>
            <a:ext cx="815891" cy="815891"/>
          </a:xfrm>
          <a:prstGeom prst="rect">
            <a:avLst/>
          </a:prstGeom>
          <a:noFill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45179B-9282-A847-AFA4-23DC1C5970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058211" y="1816084"/>
            <a:ext cx="815891" cy="815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73" y="1104517"/>
            <a:ext cx="10928876" cy="1325563"/>
          </a:xfrm>
        </p:spPr>
        <p:txBody>
          <a:bodyPr/>
          <a:lstStyle/>
          <a:p>
            <a:r>
              <a:rPr lang="en-US" sz="6000" dirty="0"/>
              <a:t>The Breakdown – </a:t>
            </a:r>
            <a:br>
              <a:rPr lang="en-US" sz="6000" dirty="0"/>
            </a:br>
            <a:r>
              <a:rPr lang="en-US" sz="6000" dirty="0"/>
              <a:t>Exploring Corrosion Science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4F337E-20D8-433A-69D7-29CDE937768F}"/>
              </a:ext>
            </a:extLst>
          </p:cNvPr>
          <p:cNvSpPr/>
          <p:nvPr/>
        </p:nvSpPr>
        <p:spPr>
          <a:xfrm>
            <a:off x="7755872" y="0"/>
            <a:ext cx="1484726" cy="1484726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>
            <a:reflection blurRad="6350" stA="50000" endA="295" endPos="9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6FEA70-AFD1-DBD6-D7B5-0CC3B814B41E}"/>
              </a:ext>
            </a:extLst>
          </p:cNvPr>
          <p:cNvSpPr/>
          <p:nvPr/>
        </p:nvSpPr>
        <p:spPr>
          <a:xfrm>
            <a:off x="10722264" y="0"/>
            <a:ext cx="1484726" cy="1484726"/>
          </a:xfrm>
          <a:prstGeom prst="rect">
            <a:avLst/>
          </a:prstGeom>
          <a:solidFill>
            <a:schemeClr val="accent2">
              <a:alpha val="85017"/>
            </a:schemeClr>
          </a:solidFill>
          <a:ln>
            <a:noFill/>
          </a:ln>
          <a:effectLst>
            <a:reflection blurRad="6350" stA="50000" endA="295" endPos="9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8127E9-B8B3-9D91-FB2D-7D42E4DDD7E6}"/>
              </a:ext>
            </a:extLst>
          </p:cNvPr>
          <p:cNvSpPr/>
          <p:nvPr/>
        </p:nvSpPr>
        <p:spPr>
          <a:xfrm>
            <a:off x="10709385" y="2971800"/>
            <a:ext cx="1484726" cy="148472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reflection blurRad="6350" stA="50000" endA="295" endPos="9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1">
            <a:extLst>
              <a:ext uri="{FF2B5EF4-FFF2-40B4-BE49-F238E27FC236}">
                <a16:creationId xmlns:a16="http://schemas.microsoft.com/office/drawing/2014/main" id="{53EC9E62-DF81-E2A3-2DE5-5DE37B003C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90290" y="334417"/>
            <a:ext cx="815891" cy="815891"/>
          </a:xfrm>
          <a:prstGeom prst="rect">
            <a:avLst/>
          </a:prstGeom>
        </p:spPr>
      </p:pic>
      <p:pic>
        <p:nvPicPr>
          <p:cNvPr id="40" name="Picture 33">
            <a:extLst>
              <a:ext uri="{FF2B5EF4-FFF2-40B4-BE49-F238E27FC236}">
                <a16:creationId xmlns:a16="http://schemas.microsoft.com/office/drawing/2014/main" id="{1802F0A3-79B8-F592-AED6-4BC7CF8987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058211" y="331358"/>
            <a:ext cx="815891" cy="815891"/>
          </a:xfrm>
          <a:prstGeom prst="rect">
            <a:avLst/>
          </a:prstGeom>
        </p:spPr>
      </p:pic>
      <p:pic>
        <p:nvPicPr>
          <p:cNvPr id="41" name="Picture 36">
            <a:extLst>
              <a:ext uri="{FF2B5EF4-FFF2-40B4-BE49-F238E27FC236}">
                <a16:creationId xmlns:a16="http://schemas.microsoft.com/office/drawing/2014/main" id="{C5CFD6F5-3FB5-B40C-D616-98969FB12F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056681" y="3316908"/>
            <a:ext cx="815891" cy="8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B38E41-4E2C-1749-A022-AAE9A70F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</a:t>
            </a:r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874DAAB3-205C-2248-14CE-161A1CD67CC4}"/>
              </a:ext>
            </a:extLst>
          </p:cNvPr>
          <p:cNvSpPr txBox="1">
            <a:spLocks/>
          </p:cNvSpPr>
          <p:nvPr/>
        </p:nvSpPr>
        <p:spPr>
          <a:xfrm>
            <a:off x="487362" y="1632977"/>
            <a:ext cx="6370638" cy="4698531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 of chemical elements that are often shiny, ductile solids that easily change their shape without breaking, and good conductors of heat. 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most common type of corrosion is the rusting of the iron (Fe) metal. </a:t>
            </a:r>
          </a:p>
          <a:p>
            <a:pPr marL="882650" lvl="1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Iron + Oxygen + Water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rust, reddish-brown</a:t>
            </a:r>
          </a:p>
          <a:p>
            <a:pPr marL="1339850" lvl="2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pc="1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4Fe + 3O</a:t>
            </a:r>
            <a:r>
              <a:rPr lang="en-US" spc="10" baseline="-25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pc="1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+2H</a:t>
            </a:r>
            <a:r>
              <a:rPr lang="en-US" spc="10" baseline="-25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pc="1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→ 2Fe</a:t>
            </a:r>
            <a:r>
              <a:rPr lang="en-US" spc="10" baseline="-25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pc="1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pc="10" baseline="-25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pc="1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.H</a:t>
            </a:r>
            <a:r>
              <a:rPr lang="en-US" spc="10" baseline="-25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pc="1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9850" lvl="2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Rust = 2Fe</a:t>
            </a:r>
            <a:r>
              <a:rPr lang="en-US" baseline="-25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</a:p>
          <a:p>
            <a:pPr marL="1797050" lvl="3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hydrated ferric oxide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 hydrated iron (III) oxide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F82A7-81DB-44DE-31BB-96043B8268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19487" y="-546652"/>
            <a:ext cx="7868626" cy="795130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753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306217-3970-4336-FD6F-77F5190DB6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63">
            <a:off x="8513815" y="4333104"/>
            <a:ext cx="3854174" cy="216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D374E3-6CF6-8EA1-DC2E-F4003FC29E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990">
            <a:off x="8767192" y="1274974"/>
            <a:ext cx="4116919" cy="304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27A046-BDF0-6E2A-AAC0-A42E4DDD18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6787" y="540238"/>
            <a:ext cx="3858113" cy="5777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BFBF1-EFD6-F140-A810-411E205D35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30467" y="1531655"/>
            <a:ext cx="4921260" cy="4877626"/>
          </a:xfrm>
        </p:spPr>
        <p:txBody>
          <a:bodyPr numCol="1" spcCol="457200"/>
          <a:lstStyle/>
          <a:p>
            <a:pPr marL="4254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Corrosion happens naturally in our everyday lives and can be found in bridges, buildings, pipes, nails, ships, cars, and train tracks.</a:t>
            </a:r>
            <a:endParaRPr lang="en-US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Spontaneous corrosion increases when structures are openly and regularly exposed to </a:t>
            </a: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air and water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/>
              </a:rPr>
              <a:t>, changes in humidity, and varying concentrations of salt and other chemicals. </a:t>
            </a:r>
            <a:endParaRPr lang="en-US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Preventing corrosion is critical in the upkeep of many structures, including the </a:t>
            </a: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Eiffel Tower, Statue of Liberty,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Taj Mahal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B38E41-4E2C-1749-A022-AAE9A70F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544" y="526491"/>
            <a:ext cx="7549282" cy="64340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Occurrences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of Corrosion</a:t>
            </a:r>
          </a:p>
        </p:txBody>
      </p:sp>
    </p:spTree>
    <p:extLst>
      <p:ext uri="{BB962C8B-B14F-4D97-AF65-F5344CB8AC3E}">
        <p14:creationId xmlns:p14="http://schemas.microsoft.com/office/powerpoint/2010/main" val="36373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BFBF1-EFD6-F140-A810-411E205D35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3" y="1212575"/>
            <a:ext cx="6412602" cy="2006254"/>
          </a:xfrm>
        </p:spPr>
        <p:txBody>
          <a:bodyPr numCol="1"/>
          <a:lstStyle/>
          <a:p>
            <a:pPr marL="4254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When unchecked, corrosion can cause very damaging effects and issues that are harmful to society.</a:t>
            </a:r>
          </a:p>
          <a:p>
            <a:pPr marL="4254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Corrosion is a costly problem around the world, with billions of dollars spent yearly to replace iron containing structures destroyed by corrosion.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B38E41-4E2C-1749-A022-AAE9A70F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Consequences</a:t>
            </a:r>
            <a:r>
              <a:rPr lang="en-US" dirty="0"/>
              <a:t> of Corrosion</a:t>
            </a: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8DBEB0F4-8F22-4900-B52B-14DFA649A1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0457">
            <a:off x="8118816" y="1708835"/>
            <a:ext cx="5179014" cy="3896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ABD33D78-B49A-2231-F5A9-8775922C6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236" y="1561893"/>
            <a:ext cx="4000500" cy="558800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AACD10EA-1C07-55F5-6266-6DE144804898}"/>
              </a:ext>
            </a:extLst>
          </p:cNvPr>
          <p:cNvSpPr txBox="1">
            <a:spLocks/>
          </p:cNvSpPr>
          <p:nvPr/>
        </p:nvSpPr>
        <p:spPr>
          <a:xfrm>
            <a:off x="842962" y="3289853"/>
            <a:ext cx="7167203" cy="2006254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of the possible impacts of corrosion include: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3" indent="-2857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collapse of buildings and bridges, oil pipelines break, chemical plants leak, and bathrooms flood. 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3" indent="-2857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Fires caused by corroded electrical circuits and switches.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3" indent="-2857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Blood poisoning because of corroded medical implants such as blood clot filters and artificial joints. 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3" indent="-2857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inability to safely dispose of toxic chemical waste that must be stored in containers for thousands of years.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B38E41-4E2C-1749-A022-AAE9A70F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43" y="916086"/>
            <a:ext cx="4049110" cy="128654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hlinkClick r:id="rId3"/>
              </a:rPr>
              <a:t>How to Clean </a:t>
            </a:r>
            <a:br>
              <a:rPr lang="en-US" dirty="0">
                <a:solidFill>
                  <a:schemeClr val="accent1"/>
                </a:solidFill>
                <a:hlinkClick r:id="rId3"/>
              </a:rPr>
            </a:br>
            <a:r>
              <a:rPr lang="en-US" dirty="0">
                <a:solidFill>
                  <a:schemeClr val="accent1"/>
                </a:solidFill>
                <a:hlinkClick r:id="rId3"/>
              </a:rPr>
              <a:t>the </a:t>
            </a:r>
            <a:r>
              <a:rPr lang="en-US" dirty="0">
                <a:hlinkClick r:id="rId3"/>
              </a:rPr>
              <a:t>Eiffel Tower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465A1F-2F8E-8764-21CA-EDF82E42423A}"/>
              </a:ext>
            </a:extLst>
          </p:cNvPr>
          <p:cNvGrpSpPr/>
          <p:nvPr/>
        </p:nvGrpSpPr>
        <p:grpSpPr>
          <a:xfrm>
            <a:off x="641172" y="2411503"/>
            <a:ext cx="5241682" cy="3073086"/>
            <a:chOff x="2317531" y="1686910"/>
            <a:chExt cx="7583214" cy="44458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EB76B6-9D4D-0E0A-C6C6-F072C5BA0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5468" y="1939159"/>
              <a:ext cx="7061063" cy="3862551"/>
            </a:xfrm>
            <a:prstGeom prst="rect">
              <a:avLst/>
            </a:prstGeom>
          </p:spPr>
        </p:pic>
        <p:pic>
          <p:nvPicPr>
            <p:cNvPr id="10" name="Graphic 9" descr="Link with solid fill">
              <a:extLst>
                <a:ext uri="{FF2B5EF4-FFF2-40B4-BE49-F238E27FC236}">
                  <a16:creationId xmlns:a16="http://schemas.microsoft.com/office/drawing/2014/main" id="{9E50DA32-A9F0-9F05-1C88-7C84A3F6B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55628" y="2871952"/>
              <a:ext cx="2028496" cy="2028496"/>
            </a:xfrm>
            <a:prstGeom prst="rect">
              <a:avLst/>
            </a:prstGeom>
          </p:spPr>
        </p:pic>
        <p:sp>
          <p:nvSpPr>
            <p:cNvPr id="11" name="Rectangle 10">
              <a:hlinkClick r:id="rId3"/>
              <a:extLst>
                <a:ext uri="{FF2B5EF4-FFF2-40B4-BE49-F238E27FC236}">
                  <a16:creationId xmlns:a16="http://schemas.microsoft.com/office/drawing/2014/main" id="{64ECB093-1005-FF3B-C287-B99CFE3F24DD}"/>
                </a:ext>
              </a:extLst>
            </p:cNvPr>
            <p:cNvSpPr/>
            <p:nvPr/>
          </p:nvSpPr>
          <p:spPr>
            <a:xfrm>
              <a:off x="2317531" y="1686910"/>
              <a:ext cx="7583214" cy="444587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2">
            <a:extLst>
              <a:ext uri="{FF2B5EF4-FFF2-40B4-BE49-F238E27FC236}">
                <a16:creationId xmlns:a16="http://schemas.microsoft.com/office/drawing/2014/main" id="{E75AE434-6348-8913-7DC6-E74E22236666}"/>
              </a:ext>
            </a:extLst>
          </p:cNvPr>
          <p:cNvSpPr txBox="1">
            <a:spLocks/>
          </p:cNvSpPr>
          <p:nvPr/>
        </p:nvSpPr>
        <p:spPr>
          <a:xfrm>
            <a:off x="5318521" y="5222298"/>
            <a:ext cx="6306565" cy="12865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6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A Day in the Life of a Corrosion Engineer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0D94D1-2FC0-F8CE-D7B0-781E348BE4E0}"/>
              </a:ext>
            </a:extLst>
          </p:cNvPr>
          <p:cNvGrpSpPr/>
          <p:nvPr/>
        </p:nvGrpSpPr>
        <p:grpSpPr>
          <a:xfrm>
            <a:off x="7596327" y="625070"/>
            <a:ext cx="3279226" cy="4388354"/>
            <a:chOff x="8708030" y="2955818"/>
            <a:chExt cx="2346603" cy="3140290"/>
          </a:xfrm>
        </p:grpSpPr>
        <p:pic>
          <p:nvPicPr>
            <p:cNvPr id="14" name="Picture 13" descr="A group of people in surgical scrubs working on a machine&#10;&#10;Description automatically generated with low confidence">
              <a:extLst>
                <a:ext uri="{FF2B5EF4-FFF2-40B4-BE49-F238E27FC236}">
                  <a16:creationId xmlns:a16="http://schemas.microsoft.com/office/drawing/2014/main" id="{4E10C788-3269-AC21-F883-808EDEBD2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1940" y="3128092"/>
              <a:ext cx="1968850" cy="278397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2457D3-BE97-E755-A3AD-021E9B7227CB}"/>
                </a:ext>
              </a:extLst>
            </p:cNvPr>
            <p:cNvSpPr/>
            <p:nvPr/>
          </p:nvSpPr>
          <p:spPr>
            <a:xfrm>
              <a:off x="8708030" y="2955818"/>
              <a:ext cx="2346603" cy="314029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75AD506D-345F-99D5-A56C-5664A6661753}"/>
              </a:ext>
            </a:extLst>
          </p:cNvPr>
          <p:cNvSpPr/>
          <p:nvPr/>
        </p:nvSpPr>
        <p:spPr>
          <a:xfrm rot="16200000">
            <a:off x="7155661" y="4066889"/>
            <a:ext cx="2101944" cy="2101944"/>
          </a:xfrm>
          <a:prstGeom prst="arc">
            <a:avLst/>
          </a:prstGeom>
          <a:ln w="34925" cap="rnd">
            <a:solidFill>
              <a:schemeClr val="accent2"/>
            </a:solidFill>
            <a:prstDash val="solid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1AC056DF-EB48-A05D-45BB-E3BE6BC4D331}"/>
              </a:ext>
            </a:extLst>
          </p:cNvPr>
          <p:cNvSpPr/>
          <p:nvPr/>
        </p:nvSpPr>
        <p:spPr>
          <a:xfrm rot="1951831">
            <a:off x="3192290" y="1628446"/>
            <a:ext cx="2101944" cy="2101944"/>
          </a:xfrm>
          <a:prstGeom prst="arc">
            <a:avLst/>
          </a:prstGeom>
          <a:ln w="34925" cap="rnd">
            <a:solidFill>
              <a:schemeClr val="accent2"/>
            </a:solidFill>
            <a:prstDash val="solid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F3AE6C34-7102-A814-8A71-04B7ED26C83E}"/>
              </a:ext>
            </a:extLst>
          </p:cNvPr>
          <p:cNvSpPr txBox="1">
            <a:spLocks/>
          </p:cNvSpPr>
          <p:nvPr/>
        </p:nvSpPr>
        <p:spPr>
          <a:xfrm>
            <a:off x="566914" y="0"/>
            <a:ext cx="2875915" cy="448456"/>
          </a:xfrm>
          <a:prstGeom prst="rect">
            <a:avLst/>
          </a:prstGeom>
          <a:solidFill>
            <a:schemeClr val="accent2"/>
          </a:solidFill>
        </p:spPr>
        <p:txBody>
          <a:bodyPr wrap="none" bIns="91440"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77"/>
              </a:rPr>
              <a:t>Video Link &amp; Handout</a:t>
            </a:r>
          </a:p>
        </p:txBody>
      </p:sp>
    </p:spTree>
    <p:extLst>
      <p:ext uri="{BB962C8B-B14F-4D97-AF65-F5344CB8AC3E}">
        <p14:creationId xmlns:p14="http://schemas.microsoft.com/office/powerpoint/2010/main" val="22806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5B2FD3-F335-42EE-D8D5-EEE0BED61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0378" y="1658638"/>
            <a:ext cx="5510735" cy="941796"/>
          </a:xfrm>
        </p:spPr>
        <p:txBody>
          <a:bodyPr/>
          <a:lstStyle/>
          <a:p>
            <a:r>
              <a:rPr lang="en-US" dirty="0"/>
              <a:t>Learning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982B0-61B6-EAAF-A157-9549A2845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4800" y="2915653"/>
            <a:ext cx="6467326" cy="1191095"/>
          </a:xfrm>
        </p:spPr>
        <p:txBody>
          <a:bodyPr/>
          <a:lstStyle/>
          <a:p>
            <a:r>
              <a:rPr lang="en-US" sz="6600" dirty="0">
                <a:solidFill>
                  <a:schemeClr val="accent6"/>
                </a:solidFill>
              </a:rPr>
              <a:t>Nail Corrosion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AE9C3-A242-E492-D2C0-46F458FCBB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8430">
            <a:off x="6741301" y="3996787"/>
            <a:ext cx="3686115" cy="18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07F36BD8-590A-2640-8F93-54D5AE9229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4" y="1548522"/>
            <a:ext cx="4396374" cy="767307"/>
          </a:xfrm>
        </p:spPr>
        <p:txBody>
          <a:bodyPr>
            <a:noAutofit/>
          </a:bodyPr>
          <a:lstStyle/>
          <a:p>
            <a:pPr marL="109220" indent="0">
              <a:buNone/>
            </a:pPr>
            <a:r>
              <a:rPr lang="en-US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this team-based activity, you will:</a:t>
            </a:r>
            <a:endParaRPr lang="en-US" sz="2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A4AB31-5812-9D4F-A468-9C2A881C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 Rounded MT Bold" panose="020F0704030504030204" pitchFamily="34" charset="0"/>
              </a:rPr>
              <a:t>Corrosion of Iron-based Nails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A5B3EDC-92DE-AEE5-28EF-756556A7516F}"/>
              </a:ext>
            </a:extLst>
          </p:cNvPr>
          <p:cNvSpPr txBox="1">
            <a:spLocks/>
          </p:cNvSpPr>
          <p:nvPr/>
        </p:nvSpPr>
        <p:spPr>
          <a:xfrm>
            <a:off x="6232492" y="1548522"/>
            <a:ext cx="1314450" cy="42315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Materials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6DA867-026D-E5D8-F934-7A97F5CAF591}"/>
              </a:ext>
            </a:extLst>
          </p:cNvPr>
          <p:cNvGrpSpPr/>
          <p:nvPr/>
        </p:nvGrpSpPr>
        <p:grpSpPr>
          <a:xfrm>
            <a:off x="9711067" y="1361488"/>
            <a:ext cx="1909960" cy="2250386"/>
            <a:chOff x="9711067" y="1361488"/>
            <a:chExt cx="1909960" cy="22503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70865A8-34AD-6292-6DE4-372BAE47D8F3}"/>
                </a:ext>
              </a:extLst>
            </p:cNvPr>
            <p:cNvGrpSpPr/>
            <p:nvPr/>
          </p:nvGrpSpPr>
          <p:grpSpPr>
            <a:xfrm>
              <a:off x="9711067" y="1361488"/>
              <a:ext cx="1909960" cy="2067512"/>
              <a:chOff x="9069381" y="617034"/>
              <a:chExt cx="3161371" cy="342215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9B12806-19C8-A519-5722-5D50DD2C8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69381" y="617034"/>
                <a:ext cx="1839917" cy="270927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71C01F1-B7F9-C197-8D97-DD295FD2F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90835" y="665012"/>
                <a:ext cx="1839917" cy="270927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1D7F156-161B-A9D4-1EC9-8F8E10A6A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63459" y="1329907"/>
                <a:ext cx="1839917" cy="2709279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8E20AC-6020-AF1A-921D-2798870D589D}"/>
                </a:ext>
              </a:extLst>
            </p:cNvPr>
            <p:cNvSpPr txBox="1"/>
            <p:nvPr/>
          </p:nvSpPr>
          <p:spPr>
            <a:xfrm>
              <a:off x="10030766" y="3273320"/>
              <a:ext cx="14718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3 jars with lids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4D15B2-4BA0-DCD6-5A10-D30D4F85AA73}"/>
              </a:ext>
            </a:extLst>
          </p:cNvPr>
          <p:cNvGrpSpPr/>
          <p:nvPr/>
        </p:nvGrpSpPr>
        <p:grpSpPr>
          <a:xfrm>
            <a:off x="7563746" y="3292485"/>
            <a:ext cx="1481064" cy="1010454"/>
            <a:chOff x="8097141" y="3545306"/>
            <a:chExt cx="1481064" cy="10104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CB6668-3672-9C36-B9A0-64A37F90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7141" y="3545306"/>
              <a:ext cx="1481064" cy="75237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0F79E1-696B-B71D-EB06-C1143BA5F4DF}"/>
                </a:ext>
              </a:extLst>
            </p:cNvPr>
            <p:cNvSpPr txBox="1"/>
            <p:nvPr/>
          </p:nvSpPr>
          <p:spPr>
            <a:xfrm>
              <a:off x="8258168" y="4217206"/>
              <a:ext cx="1175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3 iron nails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5EE7FC-9D60-5B0F-C92B-DDD52AE89381}"/>
              </a:ext>
            </a:extLst>
          </p:cNvPr>
          <p:cNvGrpSpPr/>
          <p:nvPr/>
        </p:nvGrpSpPr>
        <p:grpSpPr>
          <a:xfrm>
            <a:off x="9510127" y="3857894"/>
            <a:ext cx="2111347" cy="2405851"/>
            <a:chOff x="8953882" y="4179420"/>
            <a:chExt cx="2111347" cy="2405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650D12-2392-F2F4-F7F6-2149565B2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6494" y="4179420"/>
              <a:ext cx="806122" cy="187826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F2C5CA-6B8A-0E57-0D9B-C01D46374876}"/>
                </a:ext>
              </a:extLst>
            </p:cNvPr>
            <p:cNvSpPr txBox="1"/>
            <p:nvPr/>
          </p:nvSpPr>
          <p:spPr>
            <a:xfrm>
              <a:off x="8953882" y="6000496"/>
              <a:ext cx="21113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Olive, canola,</a:t>
              </a:r>
              <a:br>
                <a:rPr lang="en-US" sz="1600" dirty="0">
                  <a:solidFill>
                    <a:schemeClr val="tx2"/>
                  </a:solidFill>
                </a:rPr>
              </a:br>
              <a:r>
                <a:rPr lang="en-US" sz="1600" dirty="0">
                  <a:solidFill>
                    <a:schemeClr val="tx2"/>
                  </a:solidFill>
                </a:rPr>
                <a:t>sunflower, or baby oil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5BC825-90EB-5568-8913-8164A4256686}"/>
              </a:ext>
            </a:extLst>
          </p:cNvPr>
          <p:cNvGrpSpPr/>
          <p:nvPr/>
        </p:nvGrpSpPr>
        <p:grpSpPr>
          <a:xfrm>
            <a:off x="7577332" y="1691996"/>
            <a:ext cx="1925527" cy="1228219"/>
            <a:chOff x="7432412" y="2590610"/>
            <a:chExt cx="1925527" cy="12282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C2C89E-D3B5-E67B-959A-3C0C8029F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72439" y="2590610"/>
              <a:ext cx="645474" cy="81540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8535BC-7AF3-8459-A44E-CF3271B69540}"/>
                </a:ext>
              </a:extLst>
            </p:cNvPr>
            <p:cNvSpPr txBox="1"/>
            <p:nvPr/>
          </p:nvSpPr>
          <p:spPr>
            <a:xfrm>
              <a:off x="7432412" y="3480275"/>
              <a:ext cx="19255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silica gel desiccant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855BE3C-9642-3B5C-F8E3-9C9B03CDF711}"/>
              </a:ext>
            </a:extLst>
          </p:cNvPr>
          <p:cNvGrpSpPr/>
          <p:nvPr/>
        </p:nvGrpSpPr>
        <p:grpSpPr>
          <a:xfrm>
            <a:off x="5245490" y="2236093"/>
            <a:ext cx="1459054" cy="2236123"/>
            <a:chOff x="6928914" y="4207148"/>
            <a:chExt cx="1459054" cy="223612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2DEDE5F-EA0D-9183-569D-22284E6B9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9804" y="4207148"/>
              <a:ext cx="1457273" cy="187826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4F4D8C-0732-BC1A-3DA6-AED95BD670E4}"/>
                </a:ext>
              </a:extLst>
            </p:cNvPr>
            <p:cNvSpPr txBox="1"/>
            <p:nvPr/>
          </p:nvSpPr>
          <p:spPr>
            <a:xfrm>
              <a:off x="6928914" y="6104717"/>
              <a:ext cx="14590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distilled water</a:t>
              </a:r>
            </a:p>
          </p:txBody>
        </p:sp>
      </p:grp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46A9464A-CD5B-9091-162C-465FD8DF986A}"/>
              </a:ext>
            </a:extLst>
          </p:cNvPr>
          <p:cNvSpPr txBox="1">
            <a:spLocks/>
          </p:cNvSpPr>
          <p:nvPr/>
        </p:nvSpPr>
        <p:spPr>
          <a:xfrm>
            <a:off x="842964" y="2586518"/>
            <a:ext cx="3916626" cy="33122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4970" indent="-285750"/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Take on the role of a Corrosion Engineer. </a:t>
            </a:r>
          </a:p>
          <a:p>
            <a:pPr marL="394970" indent="-285750"/>
            <a:r>
              <a:rPr lang="en-US" dirty="0"/>
              <a:t>Test conditions affecting corrosion on iron-based nails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94970" indent="-285750"/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Record your observations in your student handout and answer the activity questions.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57D69B-57EE-AD7C-0467-EDE1A797724A}"/>
              </a:ext>
            </a:extLst>
          </p:cNvPr>
          <p:cNvGrpSpPr/>
          <p:nvPr/>
        </p:nvGrpSpPr>
        <p:grpSpPr>
          <a:xfrm>
            <a:off x="5533462" y="4820848"/>
            <a:ext cx="3570355" cy="1400604"/>
            <a:chOff x="5807798" y="5043014"/>
            <a:chExt cx="3570355" cy="140060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C409977-F4DC-8B3B-48B4-2BCA1CB05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2048" y="5043014"/>
              <a:ext cx="2326105" cy="14006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EBDF55-098E-33A9-4B31-065819A2409B}"/>
                </a:ext>
              </a:extLst>
            </p:cNvPr>
            <p:cNvSpPr txBox="1"/>
            <p:nvPr/>
          </p:nvSpPr>
          <p:spPr>
            <a:xfrm>
              <a:off x="5807798" y="6105064"/>
              <a:ext cx="1029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tap water</a:t>
              </a:r>
            </a:p>
          </p:txBody>
        </p:sp>
      </p:grp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71B179E8-CBD5-3152-D1AD-E595B084A2F6}"/>
              </a:ext>
            </a:extLst>
          </p:cNvPr>
          <p:cNvSpPr txBox="1">
            <a:spLocks/>
          </p:cNvSpPr>
          <p:nvPr/>
        </p:nvSpPr>
        <p:spPr>
          <a:xfrm>
            <a:off x="10349988" y="0"/>
            <a:ext cx="1296423" cy="949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137160" anchor="b" anchorCtr="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LEARNING </a:t>
            </a:r>
            <a:r>
              <a:rPr lang="en-US" sz="1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ACTIVITY</a:t>
            </a:r>
            <a:endParaRPr lang="en-US" sz="1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78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  <p:bldP spid="3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D9821-C71E-6856-8B3A-4ADE59A907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0" y="519993"/>
            <a:ext cx="3031987" cy="757130"/>
          </a:xfr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3DC31-4123-02A4-E7BB-FBFDBCF3EA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4656" y="518721"/>
            <a:ext cx="5246958" cy="646331"/>
          </a:xfrm>
        </p:spPr>
        <p:txBody>
          <a:bodyPr/>
          <a:lstStyle/>
          <a:p>
            <a:r>
              <a:rPr lang="en-US" sz="4000" dirty="0"/>
              <a:t>Nail Corrosion</a:t>
            </a:r>
          </a:p>
        </p:txBody>
      </p:sp>
      <p:sp>
        <p:nvSpPr>
          <p:cNvPr id="103" name="Text Placeholder 1">
            <a:extLst>
              <a:ext uri="{FF2B5EF4-FFF2-40B4-BE49-F238E27FC236}">
                <a16:creationId xmlns:a16="http://schemas.microsoft.com/office/drawing/2014/main" id="{40FACB15-83D9-2BAF-5B27-30BFA12CFE76}"/>
              </a:ext>
            </a:extLst>
          </p:cNvPr>
          <p:cNvSpPr txBox="1">
            <a:spLocks/>
          </p:cNvSpPr>
          <p:nvPr/>
        </p:nvSpPr>
        <p:spPr>
          <a:xfrm>
            <a:off x="10349988" y="0"/>
            <a:ext cx="1296423" cy="949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137160" anchor="b" anchorCtr="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LEARNING </a:t>
            </a:r>
            <a:r>
              <a:rPr lang="en-US" sz="1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ACTIVITY</a:t>
            </a:r>
            <a:endParaRPr lang="en-US" sz="1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B420C-3237-A786-7262-3A2D284B2606}"/>
              </a:ext>
            </a:extLst>
          </p:cNvPr>
          <p:cNvGrpSpPr/>
          <p:nvPr/>
        </p:nvGrpSpPr>
        <p:grpSpPr>
          <a:xfrm>
            <a:off x="3104685" y="1673280"/>
            <a:ext cx="5014543" cy="1523666"/>
            <a:chOff x="687007" y="3018269"/>
            <a:chExt cx="5014543" cy="1523666"/>
          </a:xfrm>
        </p:grpSpPr>
        <p:pic>
          <p:nvPicPr>
            <p:cNvPr id="98" name="Picture 97" descr="A group of glass jars on a table&#10;&#10;Description automatically generated with medium confidence">
              <a:extLst>
                <a:ext uri="{FF2B5EF4-FFF2-40B4-BE49-F238E27FC236}">
                  <a16:creationId xmlns:a16="http://schemas.microsoft.com/office/drawing/2014/main" id="{4B1CB7FA-35E2-4960-FC25-A5BC571C7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792" y="3054597"/>
              <a:ext cx="2609603" cy="13716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370EAE0-EB04-486B-19AA-B655D77459CD}"/>
                </a:ext>
              </a:extLst>
            </p:cNvPr>
            <p:cNvSpPr txBox="1"/>
            <p:nvPr/>
          </p:nvSpPr>
          <p:spPr>
            <a:xfrm>
              <a:off x="3556917" y="3018269"/>
              <a:ext cx="2144633" cy="940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kern="0" dirty="0">
                  <a:cs typeface="Arial"/>
                  <a:sym typeface="Arial"/>
                </a:rPr>
                <a:t>Prepare three glass jars and label them A, B, and C. Insert an iron nail into each jar.</a:t>
              </a:r>
              <a:endParaRPr lang="en-AU" kern="0" dirty="0">
                <a:cs typeface="Arial"/>
                <a:sym typeface="Arial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C75850-3BF8-E99D-AE4F-7EED95214582}"/>
                </a:ext>
              </a:extLst>
            </p:cNvPr>
            <p:cNvSpPr/>
            <p:nvPr/>
          </p:nvSpPr>
          <p:spPr>
            <a:xfrm>
              <a:off x="687007" y="3895604"/>
              <a:ext cx="44114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600" b="1" kern="0" dirty="0">
                  <a:solidFill>
                    <a:schemeClr val="accent6"/>
                  </a:solidFill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822572-7D15-D2C7-4D78-0F88B8186A86}"/>
              </a:ext>
            </a:extLst>
          </p:cNvPr>
          <p:cNvGrpSpPr/>
          <p:nvPr/>
        </p:nvGrpSpPr>
        <p:grpSpPr>
          <a:xfrm>
            <a:off x="393700" y="2145652"/>
            <a:ext cx="2485376" cy="694457"/>
            <a:chOff x="667668" y="1734651"/>
            <a:chExt cx="2485376" cy="6944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2CD017-D4D7-465B-928C-738752D6845F}"/>
                </a:ext>
              </a:extLst>
            </p:cNvPr>
            <p:cNvSpPr txBox="1"/>
            <p:nvPr/>
          </p:nvSpPr>
          <p:spPr>
            <a:xfrm>
              <a:off x="1184097" y="1782777"/>
              <a:ext cx="1968947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kern="0" dirty="0">
                  <a:cs typeface="Arial"/>
                  <a:sym typeface="Arial"/>
                </a:rPr>
                <a:t>You will work in teams of three.</a:t>
              </a:r>
              <a:endParaRPr lang="en-AU" kern="0" dirty="0">
                <a:cs typeface="Arial"/>
                <a:sym typeface="Arial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86E1709-7CFE-1923-5B22-427A372D82DB}"/>
                </a:ext>
              </a:extLst>
            </p:cNvPr>
            <p:cNvSpPr/>
            <p:nvPr/>
          </p:nvSpPr>
          <p:spPr>
            <a:xfrm>
              <a:off x="667668" y="1734651"/>
              <a:ext cx="44114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600" b="1" kern="0" dirty="0">
                  <a:solidFill>
                    <a:schemeClr val="accent6"/>
                  </a:solidFill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3F7556-6A18-EEFB-33E5-AC825537C483}"/>
              </a:ext>
            </a:extLst>
          </p:cNvPr>
          <p:cNvGrpSpPr/>
          <p:nvPr/>
        </p:nvGrpSpPr>
        <p:grpSpPr>
          <a:xfrm>
            <a:off x="8517849" y="1697515"/>
            <a:ext cx="3044843" cy="2264657"/>
            <a:chOff x="4408997" y="1147043"/>
            <a:chExt cx="3044843" cy="2264657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6AC6F7F-8F4C-124E-0982-FEF5C6C264CB}"/>
                </a:ext>
              </a:extLst>
            </p:cNvPr>
            <p:cNvSpPr txBox="1"/>
            <p:nvPr/>
          </p:nvSpPr>
          <p:spPr>
            <a:xfrm>
              <a:off x="4408997" y="2695222"/>
              <a:ext cx="3044843" cy="7164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kern="0" dirty="0">
                  <a:cs typeface="Arial"/>
                  <a:sym typeface="Arial"/>
                </a:rPr>
                <a:t>Fill glass jar A up halfway with tap water. Cap the lid.</a:t>
              </a:r>
              <a:endParaRPr lang="en-AU" kern="0" dirty="0">
                <a:cs typeface="Arial"/>
                <a:sym typeface="Arial"/>
              </a:endParaRPr>
            </a:p>
          </p:txBody>
        </p:sp>
        <p:pic>
          <p:nvPicPr>
            <p:cNvPr id="99" name="Picture 98" descr="A picture containing table, indoor, person&#10;&#10;Description automatically generated">
              <a:extLst>
                <a:ext uri="{FF2B5EF4-FFF2-40B4-BE49-F238E27FC236}">
                  <a16:creationId xmlns:a16="http://schemas.microsoft.com/office/drawing/2014/main" id="{0A5E5167-A577-9B4E-1CFF-45CFA2D5E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03" r="-405"/>
            <a:stretch/>
          </p:blipFill>
          <p:spPr>
            <a:xfrm>
              <a:off x="4554709" y="1147043"/>
              <a:ext cx="2653132" cy="13716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8C9B07F-737A-8BF8-DD36-53952B980256}"/>
                </a:ext>
              </a:extLst>
            </p:cNvPr>
            <p:cNvSpPr/>
            <p:nvPr/>
          </p:nvSpPr>
          <p:spPr>
            <a:xfrm>
              <a:off x="4451816" y="1965210"/>
              <a:ext cx="44114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600" b="1" kern="0" dirty="0">
                  <a:solidFill>
                    <a:schemeClr val="accent6"/>
                  </a:solidFill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DD3321-EA3A-AFA8-1163-8201ED5F8970}"/>
              </a:ext>
            </a:extLst>
          </p:cNvPr>
          <p:cNvGrpSpPr/>
          <p:nvPr/>
        </p:nvGrpSpPr>
        <p:grpSpPr>
          <a:xfrm>
            <a:off x="1056144" y="4234058"/>
            <a:ext cx="3031988" cy="2247751"/>
            <a:chOff x="309934" y="4359492"/>
            <a:chExt cx="3031988" cy="2247751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433925B-6083-9843-F677-691593870F77}"/>
                </a:ext>
              </a:extLst>
            </p:cNvPr>
            <p:cNvSpPr txBox="1"/>
            <p:nvPr/>
          </p:nvSpPr>
          <p:spPr>
            <a:xfrm>
              <a:off x="309934" y="5850113"/>
              <a:ext cx="3031988" cy="7571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kern="0" dirty="0">
                  <a:cs typeface="Arial"/>
                  <a:sym typeface="Arial"/>
                </a:rPr>
                <a:t>Fill glass jar B halfway with distilled water. Add a layer of oil. Cap the lid.</a:t>
              </a:r>
              <a:endParaRPr lang="en-AU" kern="0" dirty="0">
                <a:cs typeface="Arial"/>
                <a:sym typeface="Arial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60ED9C-16ED-7D44-66E5-057D75ED6399}"/>
                </a:ext>
              </a:extLst>
            </p:cNvPr>
            <p:cNvGrpSpPr/>
            <p:nvPr/>
          </p:nvGrpSpPr>
          <p:grpSpPr>
            <a:xfrm>
              <a:off x="445045" y="4359492"/>
              <a:ext cx="2659640" cy="1541069"/>
              <a:chOff x="-47446" y="3154690"/>
              <a:chExt cx="2659640" cy="1541069"/>
            </a:xfrm>
          </p:grpSpPr>
          <p:pic>
            <p:nvPicPr>
              <p:cNvPr id="100" name="Picture 99" descr="A picture containing cup, table, indoor, coffee&#10;&#10;Description automatically generated">
                <a:extLst>
                  <a:ext uri="{FF2B5EF4-FFF2-40B4-BE49-F238E27FC236}">
                    <a16:creationId xmlns:a16="http://schemas.microsoft.com/office/drawing/2014/main" id="{33CAB55E-92A8-02C9-868E-55F4B9E2C5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649"/>
              <a:stretch/>
            </p:blipFill>
            <p:spPr>
              <a:xfrm>
                <a:off x="17249" y="3154690"/>
                <a:ext cx="2594945" cy="139290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E65BC577-D088-2162-934D-2C2E0C6F2E9A}"/>
                  </a:ext>
                </a:extLst>
              </p:cNvPr>
              <p:cNvSpPr/>
              <p:nvPr/>
            </p:nvSpPr>
            <p:spPr>
              <a:xfrm>
                <a:off x="-47446" y="4049428"/>
                <a:ext cx="44114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600" b="1" kern="0" dirty="0">
                    <a:solidFill>
                      <a:schemeClr val="accent6"/>
                    </a:solidFill>
                    <a:cs typeface="Arial"/>
                    <a:sym typeface="Arial"/>
                  </a:rPr>
                  <a:t>4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BCC9B3-72A9-3B57-ED00-5CE0DBC9ACDA}"/>
              </a:ext>
            </a:extLst>
          </p:cNvPr>
          <p:cNvGrpSpPr/>
          <p:nvPr/>
        </p:nvGrpSpPr>
        <p:grpSpPr>
          <a:xfrm>
            <a:off x="4727996" y="4234058"/>
            <a:ext cx="3336461" cy="2136952"/>
            <a:chOff x="4453360" y="4359492"/>
            <a:chExt cx="3336461" cy="2136952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1FF8314-6EEE-8260-E926-376E8EFF540D}"/>
                </a:ext>
              </a:extLst>
            </p:cNvPr>
            <p:cNvSpPr txBox="1"/>
            <p:nvPr/>
          </p:nvSpPr>
          <p:spPr>
            <a:xfrm>
              <a:off x="4453360" y="5850113"/>
              <a:ext cx="3336461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kern="0" dirty="0">
                  <a:cs typeface="Arial"/>
                  <a:sym typeface="Arial"/>
                </a:rPr>
                <a:t>Place silica gel desiccant </a:t>
              </a: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kern="0" dirty="0">
                  <a:cs typeface="Arial"/>
                  <a:sym typeface="Arial"/>
                </a:rPr>
                <a:t>in glass jar C. Cap the lid.</a:t>
              </a:r>
              <a:endParaRPr lang="en-AU" kern="0" dirty="0">
                <a:cs typeface="Arial"/>
                <a:sym typeface="Arial"/>
              </a:endParaRPr>
            </a:p>
          </p:txBody>
        </p:sp>
        <p:pic>
          <p:nvPicPr>
            <p:cNvPr id="101" name="Picture 100" descr="A picture containing person, indoor&#10;&#10;Description automatically generated">
              <a:extLst>
                <a:ext uri="{FF2B5EF4-FFF2-40B4-BE49-F238E27FC236}">
                  <a16:creationId xmlns:a16="http://schemas.microsoft.com/office/drawing/2014/main" id="{D37384AC-A70C-D111-C4F0-A29ABE7D8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5176" y="4359492"/>
              <a:ext cx="2576125" cy="1371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F90F844-921C-DACC-025C-C4C4A29846AC}"/>
                </a:ext>
              </a:extLst>
            </p:cNvPr>
            <p:cNvSpPr/>
            <p:nvPr/>
          </p:nvSpPr>
          <p:spPr>
            <a:xfrm>
              <a:off x="4529555" y="5254230"/>
              <a:ext cx="44114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600" b="1" kern="0" dirty="0">
                  <a:solidFill>
                    <a:schemeClr val="accent6"/>
                  </a:solidFill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C6FF2A-1B84-4D31-0FA0-0ACCFAEE3C9F}"/>
              </a:ext>
            </a:extLst>
          </p:cNvPr>
          <p:cNvGrpSpPr/>
          <p:nvPr/>
        </p:nvGrpSpPr>
        <p:grpSpPr>
          <a:xfrm>
            <a:off x="8301730" y="4505025"/>
            <a:ext cx="2859525" cy="1834254"/>
            <a:chOff x="8138674" y="4359492"/>
            <a:chExt cx="2859525" cy="183425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A971A59-5AD9-13E9-0842-99C802035050}"/>
                </a:ext>
              </a:extLst>
            </p:cNvPr>
            <p:cNvSpPr txBox="1"/>
            <p:nvPr/>
          </p:nvSpPr>
          <p:spPr>
            <a:xfrm>
              <a:off x="8510235" y="5850113"/>
              <a:ext cx="2487964" cy="3436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kern="0" dirty="0">
                  <a:cs typeface="Arial"/>
                  <a:sym typeface="Arial"/>
                </a:rPr>
                <a:t>Leave for 7–14 days.</a:t>
              </a:r>
              <a:endParaRPr lang="en-AU" kern="0" dirty="0">
                <a:cs typeface="Arial"/>
                <a:sym typeface="Arial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C4F37A-E993-881E-E1D5-9B8382BD3217}"/>
                </a:ext>
              </a:extLst>
            </p:cNvPr>
            <p:cNvGrpSpPr/>
            <p:nvPr/>
          </p:nvGrpSpPr>
          <p:grpSpPr>
            <a:xfrm>
              <a:off x="8138674" y="4359492"/>
              <a:ext cx="2840797" cy="1539387"/>
              <a:chOff x="8164924" y="4480311"/>
              <a:chExt cx="2840797" cy="1539387"/>
            </a:xfrm>
          </p:grpSpPr>
          <p:pic>
            <p:nvPicPr>
              <p:cNvPr id="102" name="Picture 101" descr="A group of glass jars with yellow liquid in them&#10;&#10;Description automatically generated with low confidence">
                <a:extLst>
                  <a:ext uri="{FF2B5EF4-FFF2-40B4-BE49-F238E27FC236}">
                    <a16:creationId xmlns:a16="http://schemas.microsoft.com/office/drawing/2014/main" id="{889A0461-E6B8-B7BB-6FD5-523CE236D3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 r="-598"/>
              <a:stretch/>
            </p:blipFill>
            <p:spPr>
              <a:xfrm>
                <a:off x="8395254" y="4480311"/>
                <a:ext cx="2610467" cy="13716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D5C1991-F2CD-D55F-AD02-A313642E4FDF}"/>
                  </a:ext>
                </a:extLst>
              </p:cNvPr>
              <p:cNvSpPr/>
              <p:nvPr/>
            </p:nvSpPr>
            <p:spPr>
              <a:xfrm>
                <a:off x="8164924" y="5373367"/>
                <a:ext cx="44114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600" b="1" kern="0" dirty="0">
                    <a:solidFill>
                      <a:schemeClr val="accent6"/>
                    </a:solidFill>
                    <a:cs typeface="Arial"/>
                    <a:sym typeface="Arial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80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F9832B-C515-AB45-97DF-22EF0A5831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1E0081-1B75-A74F-933C-D52375CDE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D04904-825F-1FC0-ED66-F12C443048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7222" y="2395278"/>
            <a:ext cx="10683517" cy="3555271"/>
          </a:xfrm>
        </p:spPr>
        <p:txBody>
          <a:bodyPr numCol="2" spcCol="4572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What did you expect would happen to the nail? Were the results as you expected?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/>
              </a:rPr>
              <a:t>What are some of the 'variables' in this experiment?</a:t>
            </a:r>
            <a:endParaRPr 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/>
              </a:rPr>
              <a:t>What did adding the oil to the water do the nail? Why?</a:t>
            </a:r>
            <a:endParaRPr lang="en-US" sz="2000" dirty="0"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Silica gel is a salt that does not contain water. How did it affect the nail in Jar C?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Are there any other conditions you can test to see how iron rust? What are they? Why did you choose them? </a:t>
            </a:r>
            <a:endParaRPr lang="en-US" sz="1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How might a maintenance engineer prevent the nail from rusting?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73E1CB-AF3A-3D22-684D-68FDF6D1FDBF}"/>
              </a:ext>
            </a:extLst>
          </p:cNvPr>
          <p:cNvSpPr/>
          <p:nvPr/>
        </p:nvSpPr>
        <p:spPr>
          <a:xfrm>
            <a:off x="847222" y="1802991"/>
            <a:ext cx="51235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Think about the following questions: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FE4D6E6B-1C73-477E-29AE-2D4D473AF244}"/>
              </a:ext>
            </a:extLst>
          </p:cNvPr>
          <p:cNvSpPr txBox="1">
            <a:spLocks/>
          </p:cNvSpPr>
          <p:nvPr/>
        </p:nvSpPr>
        <p:spPr>
          <a:xfrm>
            <a:off x="10349988" y="0"/>
            <a:ext cx="1296423" cy="949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137160" anchor="b" anchorCtr="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LEARNING </a:t>
            </a:r>
            <a:r>
              <a:rPr lang="en-US" sz="1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ACTIVITY</a:t>
            </a:r>
            <a:endParaRPr lang="en-US" sz="1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C7C3635-3DBC-8846-2938-391611AFB2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8430">
            <a:off x="8329192" y="4507262"/>
            <a:ext cx="2538054" cy="128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07F36BD8-590A-2640-8F93-54D5AE9229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4" y="1602337"/>
            <a:ext cx="10510836" cy="466258"/>
          </a:xfrm>
        </p:spPr>
        <p:txBody>
          <a:bodyPr>
            <a:normAutofit/>
          </a:bodyPr>
          <a:lstStyle/>
          <a:p>
            <a:pPr marL="109537" indent="0">
              <a:buNone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are many ways to prevent and slow down corrosion. Some examples are:</a:t>
            </a:r>
            <a:endParaRPr lang="en-US" sz="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A4AB31-5812-9D4F-A468-9C2A881C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 Rounded MT Bold" panose="020F0704030504030204" pitchFamily="34" charset="0"/>
              </a:rPr>
              <a:t>Preventative Methods and Application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15CD8CA-6ED8-22C4-9D09-0BFC6702F9A2}"/>
              </a:ext>
            </a:extLst>
          </p:cNvPr>
          <p:cNvSpPr txBox="1">
            <a:spLocks/>
          </p:cNvSpPr>
          <p:nvPr/>
        </p:nvSpPr>
        <p:spPr>
          <a:xfrm>
            <a:off x="838200" y="2272184"/>
            <a:ext cx="10920250" cy="3573561"/>
          </a:xfrm>
          <a:prstGeom prst="rect">
            <a:avLst/>
          </a:prstGeom>
        </p:spPr>
        <p:txBody>
          <a:bodyPr numCol="2" spcCol="45720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Electroplating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 – Plating the structure with other metals more resistive to rusting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Corrosion inhibitors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– Chemicals applied to the outside of a structure that may slow or prevent corrosion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Choice of material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– Choosing to use materials that are resistant to rusting e.g.,</a:t>
            </a:r>
            <a:r>
              <a:rPr lang="ar-SA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 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Fiberglass or stainless steel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b="1" dirty="0">
                <a:ea typeface="Calibri" panose="020F0502020204030204" pitchFamily="34" charset="0"/>
                <a:cs typeface="Times New Roman"/>
              </a:rPr>
              <a:t>Environmental factors </a:t>
            </a:r>
            <a:r>
              <a:rPr lang="en-US" dirty="0">
                <a:ea typeface="Calibri" panose="020F0502020204030204" pitchFamily="34" charset="0"/>
                <a:cs typeface="Times New Roman"/>
              </a:rPr>
              <a:t>– Reducing exposure to factors that contribute to corrosion.</a:t>
            </a:r>
            <a:endParaRPr lang="en-US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buFont typeface="Arial" panose="020B0604020202020204" pitchFamily="34" charset="0"/>
              <a:buChar char="•"/>
            </a:pPr>
            <a:r>
              <a:rPr lang="en-US" b="1" dirty="0">
                <a:ea typeface="Calibri" panose="020F0502020204030204" pitchFamily="34" charset="0"/>
                <a:cs typeface="Times New Roman"/>
              </a:rPr>
              <a:t>Protective coatings</a:t>
            </a:r>
            <a:r>
              <a:rPr lang="en-US" dirty="0">
                <a:ea typeface="Calibri" panose="020F0502020204030204" pitchFamily="34" charset="0"/>
                <a:cs typeface="Times New Roman"/>
              </a:rPr>
              <a:t> – Application of paint or other coatings to avoid exposure to elements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5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A4AB31-5812-9D4F-A468-9C2A881C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 Rounded MT Bold" panose="020F0704030504030204" pitchFamily="34" charset="0"/>
              </a:rPr>
              <a:t>Preventative Methods: Matching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793B9-F017-5137-698F-E887AF2D51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7915" y="1689712"/>
            <a:ext cx="2018569" cy="380556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600" i="1" dirty="0">
                <a:solidFill>
                  <a:schemeClr val="tx2"/>
                </a:solidFill>
              </a:rPr>
              <a:t>Prevention Method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083D30D-E4D5-CE14-9927-DECF97E358C8}"/>
              </a:ext>
            </a:extLst>
          </p:cNvPr>
          <p:cNvSpPr txBox="1">
            <a:spLocks/>
          </p:cNvSpPr>
          <p:nvPr/>
        </p:nvSpPr>
        <p:spPr>
          <a:xfrm>
            <a:off x="202133" y="3070178"/>
            <a:ext cx="2322404" cy="380556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i="1" dirty="0">
                <a:solidFill>
                  <a:schemeClr val="tx2"/>
                </a:solidFill>
              </a:rPr>
              <a:t>Application Examples</a:t>
            </a:r>
          </a:p>
        </p:txBody>
      </p:sp>
      <p:sp>
        <p:nvSpPr>
          <p:cNvPr id="9" name="Rectangle: Folded Corner 6">
            <a:extLst>
              <a:ext uri="{FF2B5EF4-FFF2-40B4-BE49-F238E27FC236}">
                <a16:creationId xmlns:a16="http://schemas.microsoft.com/office/drawing/2014/main" id="{86213BC6-AD08-EB76-8C4E-F8E8286A8870}"/>
              </a:ext>
            </a:extLst>
          </p:cNvPr>
          <p:cNvSpPr/>
          <p:nvPr/>
        </p:nvSpPr>
        <p:spPr>
          <a:xfrm>
            <a:off x="5224301" y="2067621"/>
            <a:ext cx="2124332" cy="76896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3. </a:t>
            </a:r>
            <a:r>
              <a:rPr lang="en-US" dirty="0">
                <a:solidFill>
                  <a:schemeClr val="tx1"/>
                </a:solidFill>
              </a:rPr>
              <a:t>Environmental measures</a:t>
            </a:r>
          </a:p>
        </p:txBody>
      </p:sp>
      <p:sp>
        <p:nvSpPr>
          <p:cNvPr id="10" name="Rectangle: Folded Corner 8">
            <a:extLst>
              <a:ext uri="{FF2B5EF4-FFF2-40B4-BE49-F238E27FC236}">
                <a16:creationId xmlns:a16="http://schemas.microsoft.com/office/drawing/2014/main" id="{BD2D11A0-13D7-ED40-52D2-73C636F7570B}"/>
              </a:ext>
            </a:extLst>
          </p:cNvPr>
          <p:cNvSpPr/>
          <p:nvPr/>
        </p:nvSpPr>
        <p:spPr>
          <a:xfrm>
            <a:off x="7788975" y="2080280"/>
            <a:ext cx="1810589" cy="76896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4. 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Metal plating</a:t>
            </a:r>
          </a:p>
        </p:txBody>
      </p:sp>
      <p:sp>
        <p:nvSpPr>
          <p:cNvPr id="11" name="Rectangle: Folded Corner 9">
            <a:extLst>
              <a:ext uri="{FF2B5EF4-FFF2-40B4-BE49-F238E27FC236}">
                <a16:creationId xmlns:a16="http://schemas.microsoft.com/office/drawing/2014/main" id="{98E7F547-BD93-E1DB-FD5A-E2672B6D1FB8}"/>
              </a:ext>
            </a:extLst>
          </p:cNvPr>
          <p:cNvSpPr/>
          <p:nvPr/>
        </p:nvSpPr>
        <p:spPr>
          <a:xfrm>
            <a:off x="10039908" y="2080280"/>
            <a:ext cx="1810589" cy="76896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5. </a:t>
            </a:r>
            <a:r>
              <a:rPr lang="en-US" dirty="0">
                <a:solidFill>
                  <a:schemeClr val="tx1"/>
                </a:solidFill>
              </a:rPr>
              <a:t>Corrosion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inhibitors</a:t>
            </a:r>
          </a:p>
        </p:txBody>
      </p:sp>
      <p:sp>
        <p:nvSpPr>
          <p:cNvPr id="12" name="Rectangle: Folded Corner 12">
            <a:extLst>
              <a:ext uri="{FF2B5EF4-FFF2-40B4-BE49-F238E27FC236}">
                <a16:creationId xmlns:a16="http://schemas.microsoft.com/office/drawing/2014/main" id="{09FA4A33-CCA7-FEB8-5587-AF6C439A8DB3}"/>
              </a:ext>
            </a:extLst>
          </p:cNvPr>
          <p:cNvSpPr/>
          <p:nvPr/>
        </p:nvSpPr>
        <p:spPr>
          <a:xfrm>
            <a:off x="722439" y="2080280"/>
            <a:ext cx="1810589" cy="76896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1. </a:t>
            </a:r>
            <a:r>
              <a:rPr lang="en-US" dirty="0">
                <a:solidFill>
                  <a:schemeClr val="tx1"/>
                </a:solidFill>
              </a:rPr>
              <a:t>Choose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right metal</a:t>
            </a:r>
          </a:p>
        </p:txBody>
      </p:sp>
      <p:sp>
        <p:nvSpPr>
          <p:cNvPr id="13" name="Rectangle: Folded Corner 14">
            <a:extLst>
              <a:ext uri="{FF2B5EF4-FFF2-40B4-BE49-F238E27FC236}">
                <a16:creationId xmlns:a16="http://schemas.microsoft.com/office/drawing/2014/main" id="{50CF1AE8-42C5-C6CD-805C-40D94B56850A}"/>
              </a:ext>
            </a:extLst>
          </p:cNvPr>
          <p:cNvSpPr/>
          <p:nvPr/>
        </p:nvSpPr>
        <p:spPr>
          <a:xfrm>
            <a:off x="2973370" y="2090808"/>
            <a:ext cx="1810589" cy="76896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2. </a:t>
            </a:r>
            <a:r>
              <a:rPr lang="en-US" dirty="0">
                <a:solidFill>
                  <a:schemeClr val="tx1"/>
                </a:solidFill>
              </a:rPr>
              <a:t>Protective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coatings</a:t>
            </a:r>
          </a:p>
        </p:txBody>
      </p:sp>
      <p:sp>
        <p:nvSpPr>
          <p:cNvPr id="14" name="Rectangle: Folded Corner 7">
            <a:extLst>
              <a:ext uri="{FF2B5EF4-FFF2-40B4-BE49-F238E27FC236}">
                <a16:creationId xmlns:a16="http://schemas.microsoft.com/office/drawing/2014/main" id="{A15912AD-FD5A-6F32-5101-06752289118C}"/>
              </a:ext>
            </a:extLst>
          </p:cNvPr>
          <p:cNvSpPr/>
          <p:nvPr/>
        </p:nvSpPr>
        <p:spPr>
          <a:xfrm>
            <a:off x="5313846" y="3435970"/>
            <a:ext cx="2131790" cy="1362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c.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Stainless steel, duplex, super duplex, nickel alloy</a:t>
            </a:r>
          </a:p>
        </p:txBody>
      </p:sp>
      <p:sp>
        <p:nvSpPr>
          <p:cNvPr id="15" name="Rectangle: Folded Corner 10">
            <a:extLst>
              <a:ext uri="{FF2B5EF4-FFF2-40B4-BE49-F238E27FC236}">
                <a16:creationId xmlns:a16="http://schemas.microsoft.com/office/drawing/2014/main" id="{664876C8-4F25-4EFC-EFF0-8928E3AE59BE}"/>
              </a:ext>
            </a:extLst>
          </p:cNvPr>
          <p:cNvSpPr/>
          <p:nvPr/>
        </p:nvSpPr>
        <p:spPr>
          <a:xfrm>
            <a:off x="7622698" y="3442285"/>
            <a:ext cx="2119388" cy="1349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d. </a:t>
            </a:r>
          </a:p>
          <a:p>
            <a:pPr algn="ctr"/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Painting;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powder coating</a:t>
            </a:r>
          </a:p>
        </p:txBody>
      </p:sp>
      <p:sp>
        <p:nvSpPr>
          <p:cNvPr id="16" name="Rectangle: Folded Corner 11">
            <a:extLst>
              <a:ext uri="{FF2B5EF4-FFF2-40B4-BE49-F238E27FC236}">
                <a16:creationId xmlns:a16="http://schemas.microsoft.com/office/drawing/2014/main" id="{BCA02168-CF22-37B5-0E2B-475D000B9D86}"/>
              </a:ext>
            </a:extLst>
          </p:cNvPr>
          <p:cNvSpPr/>
          <p:nvPr/>
        </p:nvSpPr>
        <p:spPr>
          <a:xfrm>
            <a:off x="9918762" y="3419410"/>
            <a:ext cx="2127919" cy="1349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e.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Reducing the exposure to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rain or seawater</a:t>
            </a:r>
          </a:p>
        </p:txBody>
      </p:sp>
      <p:sp>
        <p:nvSpPr>
          <p:cNvPr id="17" name="Rectangle: Folded Corner 13">
            <a:extLst>
              <a:ext uri="{FF2B5EF4-FFF2-40B4-BE49-F238E27FC236}">
                <a16:creationId xmlns:a16="http://schemas.microsoft.com/office/drawing/2014/main" id="{3AE5A5C8-6011-996C-6B27-14C5A24AD286}"/>
              </a:ext>
            </a:extLst>
          </p:cNvPr>
          <p:cNvSpPr/>
          <p:nvPr/>
        </p:nvSpPr>
        <p:spPr>
          <a:xfrm>
            <a:off x="314456" y="3448602"/>
            <a:ext cx="2525878" cy="1349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Chemicals react with surface of the metal and suppress electrochemical reactions</a:t>
            </a:r>
          </a:p>
        </p:txBody>
      </p:sp>
      <p:sp>
        <p:nvSpPr>
          <p:cNvPr id="18" name="Rectangle: Folded Corner 15">
            <a:extLst>
              <a:ext uri="{FF2B5EF4-FFF2-40B4-BE49-F238E27FC236}">
                <a16:creationId xmlns:a16="http://schemas.microsoft.com/office/drawing/2014/main" id="{3E86F9FA-20E6-4D3E-37F1-89C2756A2715}"/>
              </a:ext>
            </a:extLst>
          </p:cNvPr>
          <p:cNvSpPr/>
          <p:nvPr/>
        </p:nvSpPr>
        <p:spPr>
          <a:xfrm>
            <a:off x="3011195" y="3448601"/>
            <a:ext cx="2131790" cy="1349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b.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Electroplating;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hot dip galvanization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C5533A-2C2C-6DE9-767D-99E2008BAA71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1627734" y="2849241"/>
            <a:ext cx="4752007" cy="58672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A5888E-3BA6-7D00-9C05-AF29A33CA345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 flipH="1">
            <a:off x="4077090" y="2849241"/>
            <a:ext cx="4617180" cy="599360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4B1C8BE-3B1A-F8FD-E44F-8BEE275E3B62}"/>
              </a:ext>
            </a:extLst>
          </p:cNvPr>
          <p:cNvGrpSpPr/>
          <p:nvPr/>
        </p:nvGrpSpPr>
        <p:grpSpPr>
          <a:xfrm>
            <a:off x="3118051" y="5394035"/>
            <a:ext cx="1728878" cy="1195246"/>
            <a:chOff x="900176" y="5136263"/>
            <a:chExt cx="1728878" cy="119524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E65F5C-4ECB-F388-B75D-A8484BFBF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750" y="5142708"/>
              <a:ext cx="1409304" cy="118880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5D98F4-9CEC-B7E0-C39B-49DCB04C1AB1}"/>
                </a:ext>
              </a:extLst>
            </p:cNvPr>
            <p:cNvSpPr txBox="1"/>
            <p:nvPr/>
          </p:nvSpPr>
          <p:spPr>
            <a:xfrm>
              <a:off x="900176" y="5136263"/>
              <a:ext cx="3770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</a:rPr>
                <a:t>ii.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56DB8BA-7DD9-8084-449A-D054597EFB20}"/>
              </a:ext>
            </a:extLst>
          </p:cNvPr>
          <p:cNvGrpSpPr/>
          <p:nvPr/>
        </p:nvGrpSpPr>
        <p:grpSpPr>
          <a:xfrm>
            <a:off x="5540132" y="5272142"/>
            <a:ext cx="1679218" cy="1334278"/>
            <a:chOff x="3799747" y="5126666"/>
            <a:chExt cx="1679218" cy="133427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C2024A2-F71D-89EB-2423-DD37290F8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747" y="5201530"/>
              <a:ext cx="1679218" cy="12594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6E7C57-6E67-959C-1A4B-56EAC662633F}"/>
                </a:ext>
              </a:extLst>
            </p:cNvPr>
            <p:cNvSpPr txBox="1"/>
            <p:nvPr/>
          </p:nvSpPr>
          <p:spPr>
            <a:xfrm>
              <a:off x="3901401" y="5126666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</a:rPr>
                <a:t>iii.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2E1E0D8-0EBD-5112-89E3-4C1052433066}"/>
              </a:ext>
            </a:extLst>
          </p:cNvPr>
          <p:cNvGrpSpPr/>
          <p:nvPr/>
        </p:nvGrpSpPr>
        <p:grpSpPr>
          <a:xfrm>
            <a:off x="788125" y="5260350"/>
            <a:ext cx="1679218" cy="1346070"/>
            <a:chOff x="854704" y="5260350"/>
            <a:chExt cx="1679218" cy="134607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4368D82-9408-3AB3-825E-B1F0C7A7F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704" y="5347006"/>
              <a:ext cx="1679218" cy="12594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96FBABE-99ED-2E3C-734A-70190BA989A6}"/>
                </a:ext>
              </a:extLst>
            </p:cNvPr>
            <p:cNvSpPr txBox="1"/>
            <p:nvPr/>
          </p:nvSpPr>
          <p:spPr>
            <a:xfrm>
              <a:off x="984369" y="526035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 err="1">
                  <a:solidFill>
                    <a:schemeClr val="accent6">
                      <a:lumMod val="75000"/>
                    </a:schemeClr>
                  </a:solidFill>
                </a:rPr>
                <a:t>i</a:t>
              </a:r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13313" name="Group 13312">
            <a:extLst>
              <a:ext uri="{FF2B5EF4-FFF2-40B4-BE49-F238E27FC236}">
                <a16:creationId xmlns:a16="http://schemas.microsoft.com/office/drawing/2014/main" id="{B7B72274-DA10-7088-C91B-EDA0F7E989FD}"/>
              </a:ext>
            </a:extLst>
          </p:cNvPr>
          <p:cNvGrpSpPr/>
          <p:nvPr/>
        </p:nvGrpSpPr>
        <p:grpSpPr>
          <a:xfrm>
            <a:off x="10143111" y="5276333"/>
            <a:ext cx="1679219" cy="1360732"/>
            <a:chOff x="9742086" y="5310691"/>
            <a:chExt cx="1679219" cy="1360732"/>
          </a:xfrm>
        </p:grpSpPr>
        <p:pic>
          <p:nvPicPr>
            <p:cNvPr id="13312" name="Picture 13311">
              <a:extLst>
                <a:ext uri="{FF2B5EF4-FFF2-40B4-BE49-F238E27FC236}">
                  <a16:creationId xmlns:a16="http://schemas.microsoft.com/office/drawing/2014/main" id="{2D9C313F-E696-FEF3-09F0-0C36B6E8F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42086" y="5406655"/>
              <a:ext cx="1679219" cy="12647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8424A9B-7E2F-F937-5887-E0151DBF535D}"/>
                </a:ext>
              </a:extLst>
            </p:cNvPr>
            <p:cNvSpPr txBox="1"/>
            <p:nvPr/>
          </p:nvSpPr>
          <p:spPr>
            <a:xfrm>
              <a:off x="9882947" y="5310691"/>
              <a:ext cx="428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</a:rPr>
                <a:t>v.</a:t>
              </a:r>
            </a:p>
          </p:txBody>
        </p:sp>
      </p:grpSp>
      <p:grpSp>
        <p:nvGrpSpPr>
          <p:cNvPr id="13317" name="Group 13316">
            <a:extLst>
              <a:ext uri="{FF2B5EF4-FFF2-40B4-BE49-F238E27FC236}">
                <a16:creationId xmlns:a16="http://schemas.microsoft.com/office/drawing/2014/main" id="{23F70420-68DC-1D05-2E2B-4118DA4766DE}"/>
              </a:ext>
            </a:extLst>
          </p:cNvPr>
          <p:cNvGrpSpPr/>
          <p:nvPr/>
        </p:nvGrpSpPr>
        <p:grpSpPr>
          <a:xfrm>
            <a:off x="7859458" y="5317212"/>
            <a:ext cx="1645868" cy="1319853"/>
            <a:chOff x="7691424" y="5317212"/>
            <a:chExt cx="1645868" cy="1319853"/>
          </a:xfrm>
        </p:grpSpPr>
        <p:pic>
          <p:nvPicPr>
            <p:cNvPr id="13316" name="Picture 13315">
              <a:extLst>
                <a:ext uri="{FF2B5EF4-FFF2-40B4-BE49-F238E27FC236}">
                  <a16:creationId xmlns:a16="http://schemas.microsoft.com/office/drawing/2014/main" id="{62D0F7F3-3738-CEB4-5A28-A816490F2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7046" y="5395631"/>
              <a:ext cx="1570246" cy="12414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0E8871-1694-9F1E-95BD-393976361479}"/>
                </a:ext>
              </a:extLst>
            </p:cNvPr>
            <p:cNvSpPr txBox="1"/>
            <p:nvPr/>
          </p:nvSpPr>
          <p:spPr>
            <a:xfrm>
              <a:off x="7691424" y="5317212"/>
              <a:ext cx="428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6"/>
                  </a:solidFill>
                </a:rPr>
                <a:t>iv.</a:t>
              </a:r>
            </a:p>
          </p:txBody>
        </p:sp>
      </p:grpSp>
      <p:cxnSp>
        <p:nvCxnSpPr>
          <p:cNvPr id="13319" name="Straight Connector 13318">
            <a:extLst>
              <a:ext uri="{FF2B5EF4-FFF2-40B4-BE49-F238E27FC236}">
                <a16:creationId xmlns:a16="http://schemas.microsoft.com/office/drawing/2014/main" id="{30C57963-A3A5-7757-1A88-512A1A0D3459}"/>
              </a:ext>
            </a:extLst>
          </p:cNvPr>
          <p:cNvCxnSpPr>
            <a:stCxn id="24" idx="0"/>
            <a:endCxn id="14" idx="2"/>
          </p:cNvCxnSpPr>
          <p:nvPr/>
        </p:nvCxnSpPr>
        <p:spPr>
          <a:xfrm flipV="1">
            <a:off x="6379741" y="4798122"/>
            <a:ext cx="0" cy="548884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1" name="Straight Connector 13320">
            <a:extLst>
              <a:ext uri="{FF2B5EF4-FFF2-40B4-BE49-F238E27FC236}">
                <a16:creationId xmlns:a16="http://schemas.microsoft.com/office/drawing/2014/main" id="{42AE1E8B-A4AD-8701-A589-7C4191F86B0C}"/>
              </a:ext>
            </a:extLst>
          </p:cNvPr>
          <p:cNvCxnSpPr>
            <a:stCxn id="13316" idx="0"/>
            <a:endCxn id="18" idx="2"/>
          </p:cNvCxnSpPr>
          <p:nvPr/>
        </p:nvCxnSpPr>
        <p:spPr>
          <a:xfrm flipH="1" flipV="1">
            <a:off x="4077090" y="4798122"/>
            <a:ext cx="4643113" cy="597509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2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8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A4AB31-5812-9D4F-A468-9C2A881C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 Rounded MT Bold" panose="020F0704030504030204" pitchFamily="34" charset="0"/>
              </a:rPr>
              <a:t>Preventative Methods: Matching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Answers</a:t>
            </a:r>
          </a:p>
        </p:txBody>
      </p:sp>
      <p:sp>
        <p:nvSpPr>
          <p:cNvPr id="9" name="Rectangle: Folded Corner 6">
            <a:extLst>
              <a:ext uri="{FF2B5EF4-FFF2-40B4-BE49-F238E27FC236}">
                <a16:creationId xmlns:a16="http://schemas.microsoft.com/office/drawing/2014/main" id="{86213BC6-AD08-EB76-8C4E-F8E8286A8870}"/>
              </a:ext>
            </a:extLst>
          </p:cNvPr>
          <p:cNvSpPr/>
          <p:nvPr/>
        </p:nvSpPr>
        <p:spPr>
          <a:xfrm>
            <a:off x="5224301" y="2067621"/>
            <a:ext cx="2124332" cy="76896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3. </a:t>
            </a:r>
            <a:r>
              <a:rPr lang="en-US" dirty="0">
                <a:solidFill>
                  <a:schemeClr val="tx1"/>
                </a:solidFill>
              </a:rPr>
              <a:t>Environmental measures</a:t>
            </a:r>
          </a:p>
        </p:txBody>
      </p:sp>
      <p:sp>
        <p:nvSpPr>
          <p:cNvPr id="10" name="Rectangle: Folded Corner 8">
            <a:extLst>
              <a:ext uri="{FF2B5EF4-FFF2-40B4-BE49-F238E27FC236}">
                <a16:creationId xmlns:a16="http://schemas.microsoft.com/office/drawing/2014/main" id="{BD2D11A0-13D7-ED40-52D2-73C636F7570B}"/>
              </a:ext>
            </a:extLst>
          </p:cNvPr>
          <p:cNvSpPr/>
          <p:nvPr/>
        </p:nvSpPr>
        <p:spPr>
          <a:xfrm>
            <a:off x="7788975" y="2080280"/>
            <a:ext cx="1810589" cy="76896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4. 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Metal plating</a:t>
            </a:r>
          </a:p>
        </p:txBody>
      </p:sp>
      <p:sp>
        <p:nvSpPr>
          <p:cNvPr id="11" name="Rectangle: Folded Corner 9">
            <a:extLst>
              <a:ext uri="{FF2B5EF4-FFF2-40B4-BE49-F238E27FC236}">
                <a16:creationId xmlns:a16="http://schemas.microsoft.com/office/drawing/2014/main" id="{98E7F547-BD93-E1DB-FD5A-E2672B6D1FB8}"/>
              </a:ext>
            </a:extLst>
          </p:cNvPr>
          <p:cNvSpPr/>
          <p:nvPr/>
        </p:nvSpPr>
        <p:spPr>
          <a:xfrm>
            <a:off x="10039908" y="2080280"/>
            <a:ext cx="1810589" cy="76896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5. </a:t>
            </a:r>
            <a:r>
              <a:rPr lang="en-US" dirty="0">
                <a:solidFill>
                  <a:schemeClr val="tx1"/>
                </a:solidFill>
              </a:rPr>
              <a:t>Corrosion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inhibitors</a:t>
            </a:r>
          </a:p>
        </p:txBody>
      </p:sp>
      <p:sp>
        <p:nvSpPr>
          <p:cNvPr id="12" name="Rectangle: Folded Corner 12">
            <a:extLst>
              <a:ext uri="{FF2B5EF4-FFF2-40B4-BE49-F238E27FC236}">
                <a16:creationId xmlns:a16="http://schemas.microsoft.com/office/drawing/2014/main" id="{09FA4A33-CCA7-FEB8-5587-AF6C439A8DB3}"/>
              </a:ext>
            </a:extLst>
          </p:cNvPr>
          <p:cNvSpPr/>
          <p:nvPr/>
        </p:nvSpPr>
        <p:spPr>
          <a:xfrm>
            <a:off x="722439" y="2080280"/>
            <a:ext cx="1810589" cy="76896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1. </a:t>
            </a:r>
            <a:r>
              <a:rPr lang="en-US" dirty="0">
                <a:solidFill>
                  <a:schemeClr val="tx1"/>
                </a:solidFill>
              </a:rPr>
              <a:t>Choose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right metal</a:t>
            </a:r>
          </a:p>
        </p:txBody>
      </p:sp>
      <p:sp>
        <p:nvSpPr>
          <p:cNvPr id="13" name="Rectangle: Folded Corner 14">
            <a:extLst>
              <a:ext uri="{FF2B5EF4-FFF2-40B4-BE49-F238E27FC236}">
                <a16:creationId xmlns:a16="http://schemas.microsoft.com/office/drawing/2014/main" id="{50CF1AE8-42C5-C6CD-805C-40D94B56850A}"/>
              </a:ext>
            </a:extLst>
          </p:cNvPr>
          <p:cNvSpPr/>
          <p:nvPr/>
        </p:nvSpPr>
        <p:spPr>
          <a:xfrm>
            <a:off x="2973370" y="2090808"/>
            <a:ext cx="1810589" cy="76896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2. </a:t>
            </a:r>
            <a:r>
              <a:rPr lang="en-US" dirty="0">
                <a:solidFill>
                  <a:schemeClr val="tx1"/>
                </a:solidFill>
              </a:rPr>
              <a:t>Protective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coatings</a:t>
            </a:r>
          </a:p>
        </p:txBody>
      </p:sp>
      <p:sp>
        <p:nvSpPr>
          <p:cNvPr id="14" name="Rectangle: Folded Corner 7">
            <a:extLst>
              <a:ext uri="{FF2B5EF4-FFF2-40B4-BE49-F238E27FC236}">
                <a16:creationId xmlns:a16="http://schemas.microsoft.com/office/drawing/2014/main" id="{A15912AD-FD5A-6F32-5101-06752289118C}"/>
              </a:ext>
            </a:extLst>
          </p:cNvPr>
          <p:cNvSpPr/>
          <p:nvPr/>
        </p:nvSpPr>
        <p:spPr>
          <a:xfrm>
            <a:off x="5313846" y="3435272"/>
            <a:ext cx="2131790" cy="1362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c.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Stainless steel, duplex, super duplex, nickel alloy</a:t>
            </a:r>
          </a:p>
        </p:txBody>
      </p:sp>
      <p:sp>
        <p:nvSpPr>
          <p:cNvPr id="15" name="Rectangle: Folded Corner 10">
            <a:extLst>
              <a:ext uri="{FF2B5EF4-FFF2-40B4-BE49-F238E27FC236}">
                <a16:creationId xmlns:a16="http://schemas.microsoft.com/office/drawing/2014/main" id="{664876C8-4F25-4EFC-EFF0-8928E3AE59BE}"/>
              </a:ext>
            </a:extLst>
          </p:cNvPr>
          <p:cNvSpPr/>
          <p:nvPr/>
        </p:nvSpPr>
        <p:spPr>
          <a:xfrm>
            <a:off x="7622698" y="3441587"/>
            <a:ext cx="2119388" cy="1349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d. </a:t>
            </a:r>
          </a:p>
          <a:p>
            <a:pPr algn="ctr"/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Painting;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powder coating</a:t>
            </a:r>
          </a:p>
        </p:txBody>
      </p:sp>
      <p:sp>
        <p:nvSpPr>
          <p:cNvPr id="16" name="Rectangle: Folded Corner 11">
            <a:extLst>
              <a:ext uri="{FF2B5EF4-FFF2-40B4-BE49-F238E27FC236}">
                <a16:creationId xmlns:a16="http://schemas.microsoft.com/office/drawing/2014/main" id="{BCA02168-CF22-37B5-0E2B-475D000B9D86}"/>
              </a:ext>
            </a:extLst>
          </p:cNvPr>
          <p:cNvSpPr/>
          <p:nvPr/>
        </p:nvSpPr>
        <p:spPr>
          <a:xfrm>
            <a:off x="9918762" y="3418712"/>
            <a:ext cx="2127919" cy="1349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e.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Reducing the exposure to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rain or seawater</a:t>
            </a:r>
          </a:p>
        </p:txBody>
      </p:sp>
      <p:sp>
        <p:nvSpPr>
          <p:cNvPr id="17" name="Rectangle: Folded Corner 13">
            <a:extLst>
              <a:ext uri="{FF2B5EF4-FFF2-40B4-BE49-F238E27FC236}">
                <a16:creationId xmlns:a16="http://schemas.microsoft.com/office/drawing/2014/main" id="{3AE5A5C8-6011-996C-6B27-14C5A24AD286}"/>
              </a:ext>
            </a:extLst>
          </p:cNvPr>
          <p:cNvSpPr/>
          <p:nvPr/>
        </p:nvSpPr>
        <p:spPr>
          <a:xfrm>
            <a:off x="314456" y="3447904"/>
            <a:ext cx="2525878" cy="1349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a.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Chemicals react with surface of the metal and suppress electrochemical reactions</a:t>
            </a:r>
          </a:p>
        </p:txBody>
      </p:sp>
      <p:sp>
        <p:nvSpPr>
          <p:cNvPr id="18" name="Rectangle: Folded Corner 15">
            <a:extLst>
              <a:ext uri="{FF2B5EF4-FFF2-40B4-BE49-F238E27FC236}">
                <a16:creationId xmlns:a16="http://schemas.microsoft.com/office/drawing/2014/main" id="{3E86F9FA-20E6-4D3E-37F1-89C2756A2715}"/>
              </a:ext>
            </a:extLst>
          </p:cNvPr>
          <p:cNvSpPr/>
          <p:nvPr/>
        </p:nvSpPr>
        <p:spPr>
          <a:xfrm>
            <a:off x="3011195" y="3447903"/>
            <a:ext cx="2131790" cy="1349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b.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Electroplating;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hot dip galvanization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C5533A-2C2C-6DE9-767D-99E2008BAA71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1627734" y="2849241"/>
            <a:ext cx="4752007" cy="586031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A5888E-3BA6-7D00-9C05-AF29A33CA345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 flipH="1">
            <a:off x="4077090" y="2849241"/>
            <a:ext cx="4617180" cy="598662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4B1C8BE-3B1A-F8FD-E44F-8BEE275E3B62}"/>
              </a:ext>
            </a:extLst>
          </p:cNvPr>
          <p:cNvGrpSpPr/>
          <p:nvPr/>
        </p:nvGrpSpPr>
        <p:grpSpPr>
          <a:xfrm>
            <a:off x="3118051" y="5394035"/>
            <a:ext cx="1728878" cy="1195246"/>
            <a:chOff x="900176" y="5136263"/>
            <a:chExt cx="1728878" cy="119524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E65F5C-4ECB-F388-B75D-A8484BFBF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750" y="5142708"/>
              <a:ext cx="1409304" cy="118880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5D98F4-9CEC-B7E0-C39B-49DCB04C1AB1}"/>
                </a:ext>
              </a:extLst>
            </p:cNvPr>
            <p:cNvSpPr txBox="1"/>
            <p:nvPr/>
          </p:nvSpPr>
          <p:spPr>
            <a:xfrm>
              <a:off x="900176" y="5136263"/>
              <a:ext cx="3770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</a:rPr>
                <a:t>ii.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56DB8BA-7DD9-8084-449A-D054597EFB20}"/>
              </a:ext>
            </a:extLst>
          </p:cNvPr>
          <p:cNvGrpSpPr/>
          <p:nvPr/>
        </p:nvGrpSpPr>
        <p:grpSpPr>
          <a:xfrm>
            <a:off x="5540132" y="5272142"/>
            <a:ext cx="1679218" cy="1334278"/>
            <a:chOff x="3799747" y="5126666"/>
            <a:chExt cx="1679218" cy="133427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C2024A2-F71D-89EB-2423-DD37290F8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747" y="5201530"/>
              <a:ext cx="1679218" cy="12594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6E7C57-6E67-959C-1A4B-56EAC662633F}"/>
                </a:ext>
              </a:extLst>
            </p:cNvPr>
            <p:cNvSpPr txBox="1"/>
            <p:nvPr/>
          </p:nvSpPr>
          <p:spPr>
            <a:xfrm>
              <a:off x="3901401" y="5126666"/>
              <a:ext cx="4411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</a:rPr>
                <a:t>iii.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2E1E0D8-0EBD-5112-89E3-4C1052433066}"/>
              </a:ext>
            </a:extLst>
          </p:cNvPr>
          <p:cNvGrpSpPr/>
          <p:nvPr/>
        </p:nvGrpSpPr>
        <p:grpSpPr>
          <a:xfrm>
            <a:off x="788125" y="5260350"/>
            <a:ext cx="1679218" cy="1346070"/>
            <a:chOff x="854704" y="5260350"/>
            <a:chExt cx="1679218" cy="134607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4368D82-9408-3AB3-825E-B1F0C7A7F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704" y="5347006"/>
              <a:ext cx="1679218" cy="12594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96FBABE-99ED-2E3C-734A-70190BA989A6}"/>
                </a:ext>
              </a:extLst>
            </p:cNvPr>
            <p:cNvSpPr txBox="1"/>
            <p:nvPr/>
          </p:nvSpPr>
          <p:spPr>
            <a:xfrm>
              <a:off x="984369" y="5260350"/>
              <a:ext cx="3129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 err="1">
                  <a:solidFill>
                    <a:schemeClr val="accent6">
                      <a:lumMod val="75000"/>
                    </a:schemeClr>
                  </a:solidFill>
                </a:rPr>
                <a:t>i</a:t>
              </a:r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13313" name="Group 13312">
            <a:extLst>
              <a:ext uri="{FF2B5EF4-FFF2-40B4-BE49-F238E27FC236}">
                <a16:creationId xmlns:a16="http://schemas.microsoft.com/office/drawing/2014/main" id="{B7B72274-DA10-7088-C91B-EDA0F7E989FD}"/>
              </a:ext>
            </a:extLst>
          </p:cNvPr>
          <p:cNvGrpSpPr/>
          <p:nvPr/>
        </p:nvGrpSpPr>
        <p:grpSpPr>
          <a:xfrm>
            <a:off x="10143111" y="5276333"/>
            <a:ext cx="1679219" cy="1360732"/>
            <a:chOff x="9742086" y="5310691"/>
            <a:chExt cx="1679219" cy="1360732"/>
          </a:xfrm>
        </p:grpSpPr>
        <p:pic>
          <p:nvPicPr>
            <p:cNvPr id="13312" name="Picture 13311">
              <a:extLst>
                <a:ext uri="{FF2B5EF4-FFF2-40B4-BE49-F238E27FC236}">
                  <a16:creationId xmlns:a16="http://schemas.microsoft.com/office/drawing/2014/main" id="{2D9C313F-E696-FEF3-09F0-0C36B6E8F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42086" y="5406655"/>
              <a:ext cx="1679219" cy="12647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8424A9B-7E2F-F937-5887-E0151DBF535D}"/>
                </a:ext>
              </a:extLst>
            </p:cNvPr>
            <p:cNvSpPr txBox="1"/>
            <p:nvPr/>
          </p:nvSpPr>
          <p:spPr>
            <a:xfrm>
              <a:off x="9882947" y="5310691"/>
              <a:ext cx="428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75000"/>
                    </a:schemeClr>
                  </a:solidFill>
                </a:rPr>
                <a:t>v.</a:t>
              </a:r>
            </a:p>
          </p:txBody>
        </p:sp>
      </p:grpSp>
      <p:grpSp>
        <p:nvGrpSpPr>
          <p:cNvPr id="13317" name="Group 13316">
            <a:extLst>
              <a:ext uri="{FF2B5EF4-FFF2-40B4-BE49-F238E27FC236}">
                <a16:creationId xmlns:a16="http://schemas.microsoft.com/office/drawing/2014/main" id="{23F70420-68DC-1D05-2E2B-4118DA4766DE}"/>
              </a:ext>
            </a:extLst>
          </p:cNvPr>
          <p:cNvGrpSpPr/>
          <p:nvPr/>
        </p:nvGrpSpPr>
        <p:grpSpPr>
          <a:xfrm>
            <a:off x="7859458" y="5317212"/>
            <a:ext cx="1645868" cy="1319853"/>
            <a:chOff x="7691424" y="5317212"/>
            <a:chExt cx="1645868" cy="1319853"/>
          </a:xfrm>
        </p:grpSpPr>
        <p:pic>
          <p:nvPicPr>
            <p:cNvPr id="13316" name="Picture 13315">
              <a:extLst>
                <a:ext uri="{FF2B5EF4-FFF2-40B4-BE49-F238E27FC236}">
                  <a16:creationId xmlns:a16="http://schemas.microsoft.com/office/drawing/2014/main" id="{62D0F7F3-3738-CEB4-5A28-A816490F2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7046" y="5395631"/>
              <a:ext cx="1570246" cy="12414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0E8871-1694-9F1E-95BD-393976361479}"/>
                </a:ext>
              </a:extLst>
            </p:cNvPr>
            <p:cNvSpPr txBox="1"/>
            <p:nvPr/>
          </p:nvSpPr>
          <p:spPr>
            <a:xfrm>
              <a:off x="7691424" y="5317212"/>
              <a:ext cx="428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6"/>
                  </a:solidFill>
                </a:rPr>
                <a:t>iv.</a:t>
              </a:r>
            </a:p>
          </p:txBody>
        </p:sp>
      </p:grpSp>
      <p:cxnSp>
        <p:nvCxnSpPr>
          <p:cNvPr id="13319" name="Straight Connector 13318">
            <a:extLst>
              <a:ext uri="{FF2B5EF4-FFF2-40B4-BE49-F238E27FC236}">
                <a16:creationId xmlns:a16="http://schemas.microsoft.com/office/drawing/2014/main" id="{30C57963-A3A5-7757-1A88-512A1A0D3459}"/>
              </a:ext>
            </a:extLst>
          </p:cNvPr>
          <p:cNvCxnSpPr>
            <a:stCxn id="24" idx="0"/>
            <a:endCxn id="14" idx="2"/>
          </p:cNvCxnSpPr>
          <p:nvPr/>
        </p:nvCxnSpPr>
        <p:spPr>
          <a:xfrm flipV="1">
            <a:off x="6379741" y="4797424"/>
            <a:ext cx="0" cy="549582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21" name="Straight Connector 13320">
            <a:extLst>
              <a:ext uri="{FF2B5EF4-FFF2-40B4-BE49-F238E27FC236}">
                <a16:creationId xmlns:a16="http://schemas.microsoft.com/office/drawing/2014/main" id="{42AE1E8B-A4AD-8701-A589-7C4191F86B0C}"/>
              </a:ext>
            </a:extLst>
          </p:cNvPr>
          <p:cNvCxnSpPr>
            <a:stCxn id="13316" idx="0"/>
            <a:endCxn id="18" idx="2"/>
          </p:cNvCxnSpPr>
          <p:nvPr/>
        </p:nvCxnSpPr>
        <p:spPr>
          <a:xfrm flipH="1" flipV="1">
            <a:off x="4077090" y="4797424"/>
            <a:ext cx="4643113" cy="598207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634757-E43B-A15B-E2E8-EEC019728BA8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3878665" y="2859769"/>
            <a:ext cx="4803727" cy="581818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038B20-6A71-6427-EE79-BD1E678A613E}"/>
              </a:ext>
            </a:extLst>
          </p:cNvPr>
          <p:cNvCxnSpPr>
            <a:stCxn id="15" idx="2"/>
            <a:endCxn id="61" idx="0"/>
          </p:cNvCxnSpPr>
          <p:nvPr/>
        </p:nvCxnSpPr>
        <p:spPr>
          <a:xfrm flipH="1">
            <a:off x="1627734" y="4791108"/>
            <a:ext cx="7054658" cy="555898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571143-A5AF-F4B7-1783-932D00BE4C0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1577395" y="2849241"/>
            <a:ext cx="9367808" cy="598663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DD99E9-2022-5596-65C9-6E010E86338E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>
            <a:off x="1577395" y="4797425"/>
            <a:ext cx="2564882" cy="603055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15A610-A47F-F65E-A60C-25C7BEB7E775}"/>
              </a:ext>
            </a:extLst>
          </p:cNvPr>
          <p:cNvCxnSpPr>
            <a:stCxn id="9" idx="2"/>
            <a:endCxn id="16" idx="0"/>
          </p:cNvCxnSpPr>
          <p:nvPr/>
        </p:nvCxnSpPr>
        <p:spPr>
          <a:xfrm>
            <a:off x="6286467" y="2836582"/>
            <a:ext cx="4696255" cy="582130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C0D143-45D4-B3EC-88EE-8908A5005E7C}"/>
              </a:ext>
            </a:extLst>
          </p:cNvPr>
          <p:cNvCxnSpPr>
            <a:stCxn id="16" idx="2"/>
            <a:endCxn id="13312" idx="0"/>
          </p:cNvCxnSpPr>
          <p:nvPr/>
        </p:nvCxnSpPr>
        <p:spPr>
          <a:xfrm flipH="1">
            <a:off x="10982721" y="4768233"/>
            <a:ext cx="1" cy="604064"/>
          </a:xfrm>
          <a:prstGeom prst="line">
            <a:avLst/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6AF992D-576E-7BF9-5F92-DCAB9206C9C9}"/>
              </a:ext>
            </a:extLst>
          </p:cNvPr>
          <p:cNvSpPr txBox="1"/>
          <p:nvPr/>
        </p:nvSpPr>
        <p:spPr>
          <a:xfrm>
            <a:off x="1196521" y="151995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1 c iii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B0876E-18EE-1345-475C-46A01BC42949}"/>
              </a:ext>
            </a:extLst>
          </p:cNvPr>
          <p:cNvSpPr txBox="1"/>
          <p:nvPr/>
        </p:nvSpPr>
        <p:spPr>
          <a:xfrm>
            <a:off x="3548250" y="1519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 d </a:t>
            </a:r>
            <a:r>
              <a:rPr lang="en-US" b="1" dirty="0" err="1"/>
              <a:t>i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6D6DC7-173F-8AED-4294-E43929BFA180}"/>
              </a:ext>
            </a:extLst>
          </p:cNvPr>
          <p:cNvSpPr txBox="1"/>
          <p:nvPr/>
        </p:nvSpPr>
        <p:spPr>
          <a:xfrm>
            <a:off x="5832665" y="151995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3 e v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721DB1-D495-EFCA-019C-3CC52A9B6164}"/>
              </a:ext>
            </a:extLst>
          </p:cNvPr>
          <p:cNvSpPr txBox="1"/>
          <p:nvPr/>
        </p:nvSpPr>
        <p:spPr>
          <a:xfrm>
            <a:off x="8344887" y="151995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4 b iv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DBD5DD-0C77-65EA-B2BA-97975905ACF6}"/>
              </a:ext>
            </a:extLst>
          </p:cNvPr>
          <p:cNvSpPr txBox="1"/>
          <p:nvPr/>
        </p:nvSpPr>
        <p:spPr>
          <a:xfrm>
            <a:off x="10613213" y="151995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5 a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07F36BD8-590A-2640-8F93-54D5AE9229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44293" y="1755186"/>
            <a:ext cx="5436813" cy="4083685"/>
          </a:xfrm>
        </p:spPr>
        <p:txBody>
          <a:bodyPr>
            <a:noAutofit/>
          </a:bodyPr>
          <a:lstStyle/>
          <a:p>
            <a:pPr marL="394970" indent="-285750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Corrosion Engineer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970" indent="-285750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Engineer</a:t>
            </a:r>
          </a:p>
          <a:p>
            <a:pPr marL="394970" indent="-285750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Maintenance Engineer</a:t>
            </a:r>
          </a:p>
          <a:p>
            <a:pPr marL="394970" indent="-285750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Engineer</a:t>
            </a:r>
          </a:p>
          <a:p>
            <a:pPr marL="394970" indent="-285750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Reliability Engineer</a:t>
            </a:r>
          </a:p>
          <a:p>
            <a:pPr marL="394970" indent="-285750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&amp; Development Scientist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A4AB31-5812-9D4F-A468-9C2A881C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491"/>
            <a:ext cx="11049000" cy="6434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 Rounded MT Bold" panose="020F0704030504030204" pitchFamily="34" charset="0"/>
              </a:rPr>
              <a:t>STEM</a:t>
            </a:r>
            <a:r>
              <a:rPr lang="en-US" baseline="30000" dirty="0">
                <a:latin typeface="Arial Rounded MT Bold" panose="020F0704030504030204" pitchFamily="34" charset="0"/>
              </a:rPr>
              <a:t>2</a:t>
            </a:r>
            <a:r>
              <a:rPr lang="en-US" dirty="0">
                <a:latin typeface="Arial Rounded MT Bold" panose="020F0704030504030204" pitchFamily="34" charset="0"/>
              </a:rPr>
              <a:t>D Careers in the Corrosion Industry</a:t>
            </a:r>
          </a:p>
        </p:txBody>
      </p:sp>
    </p:spTree>
    <p:extLst>
      <p:ext uri="{BB962C8B-B14F-4D97-AF65-F5344CB8AC3E}">
        <p14:creationId xmlns:p14="http://schemas.microsoft.com/office/powerpoint/2010/main" val="42920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868E30-43D8-2293-433A-30D3EED8A5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9059" y="401659"/>
            <a:ext cx="2737807" cy="757130"/>
          </a:xfrm>
        </p:spPr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07F36BD8-590A-2640-8F93-54D5AE9229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4012" y="1756275"/>
            <a:ext cx="8943975" cy="4215900"/>
          </a:xfrm>
        </p:spPr>
        <p:txBody>
          <a:bodyPr numCol="2" spcCol="457200">
            <a:noAutofit/>
          </a:bodyPr>
          <a:lstStyle/>
          <a:p>
            <a:pPr marL="394970" indent="-285750"/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did you learn about corrosion?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4970" indent="-285750"/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Was there anything difficult to understand about corrosion and how detrimental it can be to buildings and other structures?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4970" indent="-285750"/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What did you learn about working in a team?</a:t>
            </a:r>
            <a:b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4970" indent="-285750"/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would you change about the nail rusting activity if you were to do it again? </a:t>
            </a:r>
          </a:p>
          <a:p>
            <a:pPr marL="394970" indent="-285750"/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Can you see how corrosion affects our everyday lives? How could you make a difference through the study of corrosion?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4970" indent="-285750"/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is one thing you learned that you did not know coming into today?</a:t>
            </a:r>
            <a:endParaRPr lang="en-AU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0B81EE-5674-2EBF-DDF7-87E3296BB1A8}"/>
              </a:ext>
            </a:extLst>
          </p:cNvPr>
          <p:cNvSpPr/>
          <p:nvPr/>
        </p:nvSpPr>
        <p:spPr>
          <a:xfrm>
            <a:off x="482183" y="929848"/>
            <a:ext cx="11227633" cy="4998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62D568-260E-0770-20CA-F7C9A3C9B6BD}"/>
              </a:ext>
            </a:extLst>
          </p:cNvPr>
          <p:cNvSpPr txBox="1"/>
          <p:nvPr/>
        </p:nvSpPr>
        <p:spPr>
          <a:xfrm>
            <a:off x="686139" y="1631527"/>
            <a:ext cx="10706386" cy="4172658"/>
          </a:xfrm>
          <a:prstGeom prst="rect">
            <a:avLst/>
          </a:prstGeom>
          <a:noFill/>
        </p:spPr>
        <p:txBody>
          <a:bodyPr wrap="square" lIns="91440" tIns="182880" rIns="91440" bIns="182880" numCol="3" spcCol="457200" rtlCol="0">
            <a:noAutofit/>
          </a:bodyPr>
          <a:lstStyle/>
          <a:p>
            <a:r>
              <a:rPr lang="en-US" sz="1200" b="1" dirty="0"/>
              <a:t>Slides 3 and 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Pittsburgh Post-Gazette. “Fern Hollow Bridge was severely decaying before collapse, 2021 report indicates.” </a:t>
            </a:r>
            <a:r>
              <a:rPr lang="en-US" sz="1200" dirty="0">
                <a:hlinkClick r:id="rId3"/>
              </a:rPr>
              <a:t>https://www.post-gazette.com/local/city/2022/05/19/fern-hollow-bridge-inspection-2021-report-severely-decaying-rust-corrosion-penndot/stories/202205190154. Accessed 12 June 2022</a:t>
            </a:r>
            <a:r>
              <a:rPr lang="en-US" sz="1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b="1" dirty="0"/>
              <a:t>Slides 3 and 6: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>
                <a:hlinkClick r:id="rId4"/>
              </a:rPr>
              <a:t>Romagne 86 Portail atelier 2008</a:t>
            </a:r>
            <a:r>
              <a:rPr lang="en-US" sz="1200" dirty="0"/>
              <a:t>” by </a:t>
            </a:r>
            <a:r>
              <a:rPr lang="en-US" sz="1200" dirty="0">
                <a:hlinkClick r:id="rId5"/>
              </a:rPr>
              <a:t>JLPC</a:t>
            </a:r>
            <a:r>
              <a:rPr lang="en-US" sz="1200" dirty="0"/>
              <a:t> is licensed under </a:t>
            </a:r>
            <a:r>
              <a:rPr lang="en-US" sz="1200" dirty="0">
                <a:hlinkClick r:id="rId6"/>
              </a:rPr>
              <a:t>CC BY-SA 3.0</a:t>
            </a:r>
            <a:r>
              <a:rPr lang="en-US" sz="1200" dirty="0"/>
              <a:t> / Changes: Photo was cropped and the edges feathered.</a:t>
            </a:r>
            <a:br>
              <a:rPr lang="en-US" sz="1200" dirty="0"/>
            </a:br>
            <a:endParaRPr lang="en-US" sz="1200" dirty="0"/>
          </a:p>
          <a:p>
            <a:r>
              <a:rPr lang="en-US" sz="1200" b="1" dirty="0"/>
              <a:t>Slides 3 and 8: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7"/>
              </a:rPr>
              <a:t>“The Eiffel Tower, Paris</a:t>
            </a:r>
            <a:r>
              <a:rPr lang="en-US" sz="1200" dirty="0"/>
              <a:t>” by </a:t>
            </a:r>
            <a:r>
              <a:rPr lang="en-US" sz="1200" dirty="0">
                <a:hlinkClick r:id="rId8"/>
              </a:rPr>
              <a:t>Joe deSouza</a:t>
            </a:r>
            <a:r>
              <a:rPr lang="en-US" sz="1200" dirty="0"/>
              <a:t> is licensed under </a:t>
            </a:r>
            <a:r>
              <a:rPr lang="en-US" sz="1200" dirty="0">
                <a:hlinkClick r:id="rId9"/>
              </a:rPr>
              <a:t>CC0 1.0</a:t>
            </a:r>
            <a:r>
              <a:rPr lang="en-US" sz="1200" dirty="0"/>
              <a:t> / Changes: Photo was cropped.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b="1" dirty="0"/>
              <a:t>Slide 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>
                <a:hlinkClick r:id="rId10"/>
              </a:rPr>
              <a:t>Fence – Arlington, MA</a:t>
            </a:r>
            <a:r>
              <a:rPr lang="en-US" sz="1200" dirty="0"/>
              <a:t>” by </a:t>
            </a:r>
            <a:r>
              <a:rPr lang="en-US" sz="1200" dirty="0">
                <a:hlinkClick r:id="rId11"/>
              </a:rPr>
              <a:t>Daderot</a:t>
            </a:r>
            <a:r>
              <a:rPr lang="en-US" sz="1200" dirty="0"/>
              <a:t> is licensed under </a:t>
            </a:r>
            <a:r>
              <a:rPr lang="en-US" sz="1200" dirty="0">
                <a:hlinkClick r:id="rId9"/>
              </a:rPr>
              <a:t>CC0 1.0</a:t>
            </a:r>
            <a:r>
              <a:rPr lang="en-US" sz="1200" dirty="0"/>
              <a:t> / Changes: Photo was cropped.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>
                <a:hlinkClick r:id="rId12"/>
              </a:rPr>
              <a:t>1955 Cadillac Coupe de Ville</a:t>
            </a:r>
            <a:r>
              <a:rPr lang="en-US" sz="1200" dirty="0"/>
              <a:t>” by </a:t>
            </a:r>
            <a:r>
              <a:rPr lang="en-US" sz="1200" dirty="0">
                <a:hlinkClick r:id="rId13" tooltip="Go to Greg Gjerdingen’s photostream"/>
              </a:rPr>
              <a:t>Greg Gjerdingen</a:t>
            </a:r>
            <a:r>
              <a:rPr lang="en-US" sz="1200" dirty="0"/>
              <a:t> is licensed under </a:t>
            </a:r>
            <a:r>
              <a:rPr lang="en-US" sz="1200" dirty="0">
                <a:hlinkClick r:id="rId14"/>
              </a:rPr>
              <a:t>CC BY-2.0</a:t>
            </a:r>
            <a:r>
              <a:rPr lang="en-US" sz="1200" dirty="0"/>
              <a:t> / Changes: Photo was cropped.</a:t>
            </a:r>
            <a:br>
              <a:rPr lang="en-US" sz="1200" dirty="0"/>
            </a:br>
            <a:endParaRPr lang="en-US" sz="1200" dirty="0"/>
          </a:p>
          <a:p>
            <a:r>
              <a:rPr lang="en-US" sz="1200" b="1" dirty="0"/>
              <a:t>Slide 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>
                <a:hlinkClick r:id="rId15"/>
              </a:rPr>
              <a:t>Pitting corrosion on a pipe</a:t>
            </a:r>
            <a:r>
              <a:rPr lang="en-US" sz="1200" dirty="0"/>
              <a:t>” by </a:t>
            </a:r>
            <a:r>
              <a:rPr lang="en-US" sz="1200" dirty="0">
                <a:hlinkClick r:id="rId16"/>
              </a:rPr>
              <a:t>Vsolymossy</a:t>
            </a:r>
            <a:r>
              <a:rPr lang="en-US" sz="1200" dirty="0"/>
              <a:t> is licensed under </a:t>
            </a:r>
            <a:r>
              <a:rPr lang="en-US" sz="1200" dirty="0">
                <a:hlinkClick r:id="rId17"/>
              </a:rPr>
              <a:t>CC BY-3.0</a:t>
            </a:r>
            <a:r>
              <a:rPr lang="en-US" sz="1200" dirty="0"/>
              <a:t> / Changes: Photo was cropped.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>
                <a:hlinkClick r:id="rId18"/>
              </a:rPr>
              <a:t>Chain link</a:t>
            </a:r>
            <a:r>
              <a:rPr lang="en-US" sz="1200" dirty="0"/>
              <a:t>” by </a:t>
            </a:r>
            <a:r>
              <a:rPr lang="en-US" sz="1200" dirty="0">
                <a:hlinkClick r:id="rId19"/>
              </a:rPr>
              <a:t>Micke</a:t>
            </a:r>
            <a:r>
              <a:rPr lang="en-US" sz="1200" dirty="0"/>
              <a:t> is licensed under </a:t>
            </a:r>
            <a:r>
              <a:rPr lang="en-US" sz="1200" dirty="0">
                <a:hlinkClick r:id="rId6"/>
              </a:rPr>
              <a:t>CC BY-SA 3.0</a:t>
            </a:r>
            <a:r>
              <a:rPr lang="en-US" sz="1200" dirty="0"/>
              <a:t> / Changes: Photo was cropped.</a:t>
            </a:r>
            <a:br>
              <a:rPr lang="en-US" sz="1200" dirty="0"/>
            </a:br>
            <a:endParaRPr lang="en-US" sz="1200" dirty="0"/>
          </a:p>
          <a:p>
            <a:r>
              <a:rPr lang="en-US" sz="1200" b="1" dirty="0"/>
              <a:t>Slide 8: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>
                <a:hlinkClick r:id="rId20"/>
              </a:rPr>
              <a:t>Taj Mahal 2018</a:t>
            </a:r>
            <a:r>
              <a:rPr lang="en-US" sz="1200" dirty="0"/>
              <a:t>” by </a:t>
            </a:r>
            <a:r>
              <a:rPr lang="en-US" sz="1200" dirty="0">
                <a:hlinkClick r:id="rId21"/>
              </a:rPr>
              <a:t>Almbauer</a:t>
            </a:r>
            <a:r>
              <a:rPr lang="en-US" sz="1200" dirty="0"/>
              <a:t> is licensed under </a:t>
            </a:r>
            <a:r>
              <a:rPr lang="en-US" sz="1200" dirty="0">
                <a:hlinkClick r:id="rId17"/>
              </a:rPr>
              <a:t>CC BY-3.0</a:t>
            </a:r>
            <a:r>
              <a:rPr lang="en-US" sz="1200" dirty="0"/>
              <a:t> / Changes: Photo was cropped.</a:t>
            </a:r>
            <a:br>
              <a:rPr lang="en-US" sz="1200" dirty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>
                <a:hlinkClick r:id="rId22"/>
              </a:rPr>
              <a:t>Statue of liberty head 2013-10-28</a:t>
            </a:r>
            <a:r>
              <a:rPr lang="en-US" sz="1200" dirty="0"/>
              <a:t>” by </a:t>
            </a:r>
            <a:r>
              <a:rPr lang="en-US" sz="1200" dirty="0">
                <a:hlinkClick r:id="rId23"/>
              </a:rPr>
              <a:t>Ronile</a:t>
            </a:r>
            <a:r>
              <a:rPr lang="en-US" sz="1200" dirty="0"/>
              <a:t> is licensed under </a:t>
            </a:r>
            <a:r>
              <a:rPr lang="en-US" sz="1200" dirty="0">
                <a:hlinkClick r:id="rId9"/>
              </a:rPr>
              <a:t>CC0 1.0</a:t>
            </a:r>
            <a:r>
              <a:rPr lang="en-US" sz="1200" dirty="0"/>
              <a:t> / Changes: Photo was cropped.</a:t>
            </a:r>
            <a:endParaRPr lang="en-US" sz="1200" b="1" dirty="0"/>
          </a:p>
          <a:p>
            <a:endParaRPr lang="en-US" sz="1200" dirty="0"/>
          </a:p>
          <a:p>
            <a:r>
              <a:rPr lang="en-US" sz="1200" b="1" dirty="0"/>
              <a:t>Slides 16–17: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>
                <a:hlinkClick r:id="rId24"/>
              </a:rPr>
              <a:t>Pulverlack-Applikation</a:t>
            </a:r>
            <a:r>
              <a:rPr lang="en-US" sz="1200" dirty="0"/>
              <a:t>” by </a:t>
            </a:r>
            <a:r>
              <a:rPr lang="en-US" sz="1200" dirty="0">
                <a:hlinkClick r:id="rId25"/>
              </a:rPr>
              <a:t>Hardcoreraveman</a:t>
            </a:r>
            <a:r>
              <a:rPr lang="en-US" sz="1200" dirty="0"/>
              <a:t> is in the public domain / Changes: Photo was cropped.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>
                <a:hlinkClick r:id="rId26"/>
              </a:rPr>
              <a:t>CuBTA Polymer</a:t>
            </a:r>
            <a:r>
              <a:rPr lang="en-US" sz="1200" dirty="0"/>
              <a:t>” (chemical structure of Cu-benzotriazole polymer) by </a:t>
            </a:r>
            <a:r>
              <a:rPr lang="en-US" sz="1200" dirty="0">
                <a:hlinkClick r:id="rId27"/>
              </a:rPr>
              <a:t>Smokefoot</a:t>
            </a:r>
            <a:r>
              <a:rPr lang="en-US" sz="1200" dirty="0"/>
              <a:t> is licensed under </a:t>
            </a:r>
            <a:r>
              <a:rPr lang="en-US" sz="1200" dirty="0">
                <a:hlinkClick r:id="rId6"/>
              </a:rPr>
              <a:t>CC BY-SA 3.0</a:t>
            </a:r>
            <a:r>
              <a:rPr lang="en-US" sz="1200" dirty="0"/>
              <a:t> / No changes were made.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>
                <a:hlinkClick r:id="rId28"/>
              </a:rPr>
              <a:t>Electroplating</a:t>
            </a:r>
            <a:r>
              <a:rPr lang="en-US" sz="1200" dirty="0"/>
              <a:t>” by Paul Flowers, William R. Robinson, PhD, Richard Langley, Klaus </a:t>
            </a:r>
            <a:r>
              <a:rPr lang="en-US" sz="1200" dirty="0" err="1"/>
              <a:t>Theopold</a:t>
            </a:r>
            <a:r>
              <a:rPr lang="en-US" sz="1200" dirty="0"/>
              <a:t> is licensed under </a:t>
            </a:r>
            <a:r>
              <a:rPr lang="en-US" sz="1200" dirty="0">
                <a:hlinkClick r:id="rId29"/>
              </a:rPr>
              <a:t>CC BY 4.0</a:t>
            </a:r>
            <a:r>
              <a:rPr lang="en-US" sz="1200" dirty="0"/>
              <a:t> / No changes were made.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</a:t>
            </a:r>
            <a:r>
              <a:rPr lang="en-US" sz="1200" dirty="0">
                <a:hlinkClick r:id="rId30"/>
              </a:rPr>
              <a:t>Black Vulture - Coragyps atratus, Everglades National Park, Homestead, Florida</a:t>
            </a:r>
            <a:r>
              <a:rPr lang="en-US" sz="1200" dirty="0"/>
              <a:t>” by </a:t>
            </a:r>
            <a:r>
              <a:rPr lang="en-US" sz="1200" dirty="0">
                <a:hlinkClick r:id="rId31"/>
              </a:rPr>
              <a:t>Judy Gallagher</a:t>
            </a:r>
            <a:r>
              <a:rPr lang="en-US" sz="1200" dirty="0"/>
              <a:t> is licensed under </a:t>
            </a:r>
            <a:r>
              <a:rPr lang="en-US" sz="1200" dirty="0">
                <a:hlinkClick r:id="rId32"/>
              </a:rPr>
              <a:t>CC BY 2.0</a:t>
            </a:r>
            <a:r>
              <a:rPr lang="en-US" sz="1200" dirty="0"/>
              <a:t> / Changes: Photo was cropped.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4FE48-249C-D2BF-CC8B-35A954DD3F40}"/>
              </a:ext>
            </a:extLst>
          </p:cNvPr>
          <p:cNvSpPr/>
          <p:nvPr/>
        </p:nvSpPr>
        <p:spPr>
          <a:xfrm>
            <a:off x="686138" y="1160254"/>
            <a:ext cx="4770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6"/>
                </a:solidFill>
              </a:rPr>
              <a:t>IMAGE SOURCES (where necessary)</a:t>
            </a:r>
          </a:p>
        </p:txBody>
      </p:sp>
    </p:spTree>
    <p:extLst>
      <p:ext uri="{BB962C8B-B14F-4D97-AF65-F5344CB8AC3E}">
        <p14:creationId xmlns:p14="http://schemas.microsoft.com/office/powerpoint/2010/main" val="363499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35BD67-11D1-A79F-EFA7-F09BAA350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13679">
            <a:off x="9655683" y="1616776"/>
            <a:ext cx="2634001" cy="7209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DB4C6-5B05-212B-DADB-D69124DDD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5484">
            <a:off x="7268400" y="2536336"/>
            <a:ext cx="2447706" cy="642756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88759D0-3231-C504-5009-037D5B1F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C0EDE1-E431-F15C-F4ED-4911A1413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(Delete slide if not needed)</a:t>
            </a:r>
          </a:p>
        </p:txBody>
      </p:sp>
    </p:spTree>
    <p:extLst>
      <p:ext uri="{BB962C8B-B14F-4D97-AF65-F5344CB8AC3E}">
        <p14:creationId xmlns:p14="http://schemas.microsoft.com/office/powerpoint/2010/main" val="299531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30252-CDE5-9160-3FD3-F036C05FDE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5F4E9D-EC84-8269-3698-BE229097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04972-B2AB-5149-8424-BF891824625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9E74C-54C0-4A92-6191-47E39679317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46BCB-DCB8-4DF0-6280-2039758F14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F4A4C0-912E-568C-D4DD-888E734B28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35BD67-11D1-A79F-EFA7-F09BAA350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13679">
            <a:off x="9655683" y="1616776"/>
            <a:ext cx="2634001" cy="7209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DB4C6-5B05-212B-DADB-D69124DDD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5484">
            <a:off x="7268400" y="2536336"/>
            <a:ext cx="2447706" cy="642756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E88759D0-3231-C504-5009-037D5B1F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Activity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C0EDE1-E431-F15C-F4ED-4911A1413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(Delete slide if not needed)</a:t>
            </a:r>
          </a:p>
        </p:txBody>
      </p:sp>
    </p:spTree>
    <p:extLst>
      <p:ext uri="{BB962C8B-B14F-4D97-AF65-F5344CB8AC3E}">
        <p14:creationId xmlns:p14="http://schemas.microsoft.com/office/powerpoint/2010/main" val="35511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02D93F-0050-BB92-9499-ACACA2CAD1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343" y="-546652"/>
            <a:ext cx="7868626" cy="79513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DE80A8-2ABE-1448-BAA9-D932F82979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4" y="1548522"/>
            <a:ext cx="4762706" cy="408368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400" dirty="0"/>
              <a:t> Introduction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 Corrosion</a:t>
            </a:r>
          </a:p>
          <a:p>
            <a:pPr lvl="1">
              <a:spcAft>
                <a:spcPts val="1000"/>
              </a:spcAft>
            </a:pPr>
            <a:r>
              <a:rPr lang="en-US" sz="2400" dirty="0"/>
              <a:t>What is corrosion?</a:t>
            </a:r>
          </a:p>
          <a:p>
            <a:pPr lvl="1">
              <a:spcAft>
                <a:spcPts val="1000"/>
              </a:spcAft>
            </a:pPr>
            <a:r>
              <a:rPr lang="en-US" sz="2400" dirty="0"/>
              <a:t>Instances of corrosion and their consequences</a:t>
            </a:r>
          </a:p>
          <a:p>
            <a:pPr>
              <a:spcAft>
                <a:spcPts val="1000"/>
              </a:spcAft>
            </a:pPr>
            <a:r>
              <a:rPr lang="en-US" sz="2400" b="1" dirty="0"/>
              <a:t>Activity: </a:t>
            </a:r>
            <a:r>
              <a:rPr lang="en-US" sz="2400" dirty="0"/>
              <a:t>Corrosion of </a:t>
            </a:r>
            <a:br>
              <a:rPr lang="en-US" sz="2400" dirty="0"/>
            </a:br>
            <a:r>
              <a:rPr lang="en-US" sz="2400" dirty="0"/>
              <a:t>Iron-Based Nails</a:t>
            </a:r>
          </a:p>
          <a:p>
            <a:pPr>
              <a:spcAft>
                <a:spcPts val="1000"/>
              </a:spcAft>
            </a:pPr>
            <a:r>
              <a:rPr lang="en-US" sz="2400" dirty="0"/>
              <a:t> Reflection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51C28-839B-C34D-AD0C-2EB795A2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C44EE-971C-4059-339B-75D47888EB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3561">
            <a:off x="5857571" y="600896"/>
            <a:ext cx="2904365" cy="4349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E39AF0-DE0A-E61F-FDBA-4C9B60E43C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0457">
            <a:off x="8238086" y="3361571"/>
            <a:ext cx="5179014" cy="3896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group of people in surgical scrubs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2AC82A6E-949C-8675-D917-08D0980147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9349" y="247048"/>
            <a:ext cx="2751341" cy="3890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9591BA-0FF2-B940-7658-71099AB3D19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8430">
            <a:off x="4024732" y="4860016"/>
            <a:ext cx="3040129" cy="15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13194DE-7764-7E25-11CF-5E2E229B6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091" y="1371192"/>
            <a:ext cx="2805917" cy="2249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D25568-ACAD-96AD-5CE4-3C2A20EAC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806" y="2344122"/>
            <a:ext cx="2805917" cy="1869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C403B5-A997-ADBB-FFDE-A381A2750A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7450" y="4280629"/>
            <a:ext cx="2805917" cy="1869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FFF071-665F-1EB9-9EA5-5416FD0481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5413" y="3713273"/>
            <a:ext cx="4046180" cy="2684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20A18D-3529-CA44-9EAD-A59E89E8C3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43311" y="1169895"/>
            <a:ext cx="3469438" cy="3884757"/>
          </a:xfrm>
          <a:ln>
            <a:noFill/>
          </a:ln>
        </p:spPr>
        <p:txBody>
          <a:bodyPr numCol="1" spcCol="457200"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 you name each of the items at left?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might you group them by type?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are some things they have in common?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will happen over time if you expose these items to water and do not let </a:t>
            </a:r>
            <a:b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them dry?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might these look like in </a:t>
            </a: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3, 5, and 15 years?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1B2270-7F96-E94E-9D75-DB5F7F2A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What’s That Structure? 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6F8291-5831-A28D-B0A4-5B88018A01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14" y="1528671"/>
            <a:ext cx="3793657" cy="2774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14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71B23D-95A7-8C5E-446B-29407C56A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8353" y="645168"/>
            <a:ext cx="3547321" cy="29878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B38E41-4E2C-1749-A022-AAE9A70F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491"/>
            <a:ext cx="6337851" cy="1603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 Rounded MT Bold" panose="020F0704030504030204" pitchFamily="34" charset="0"/>
              </a:rPr>
              <a:t>What’s That Structure 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i="1" dirty="0">
                <a:latin typeface="Arial Rounded MT Bold" panose="020F0704030504030204" pitchFamily="34" charset="0"/>
              </a:rPr>
              <a:t>NOW?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57464-ADAB-E1FD-2A66-8DCF5D8BE6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61" y="3082648"/>
            <a:ext cx="4129592" cy="3020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5A3780-0241-5CEA-964A-79CB297321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745" y="1041266"/>
            <a:ext cx="3887620" cy="5183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2B20A4-1FD4-8973-7574-39AC450CCD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253" y="3088390"/>
            <a:ext cx="4129592" cy="2728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975EB-3521-58C9-9E92-75F29B1714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79" y="1524111"/>
            <a:ext cx="2859120" cy="1904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5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B38E41-4E2C-1749-A022-AAE9A70F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F82A7-81DB-44DE-31BB-96043B8268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8974" y="-546652"/>
            <a:ext cx="7868626" cy="79513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BFBF1-EFD6-F140-A810-411E205D35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4" y="1422745"/>
            <a:ext cx="5856010" cy="4908763"/>
          </a:xfrm>
        </p:spPr>
        <p:txBody>
          <a:bodyPr numCol="1"/>
          <a:lstStyle/>
          <a:p>
            <a:pPr marL="4254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Corrosion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an unintentional process that breaks down materials when they are exposed to water and air.</a:t>
            </a:r>
          </a:p>
          <a:p>
            <a:pPr marL="4254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Corrosion of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metals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causes them to deteriorate and become unstable over time, through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reactions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known as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oxidation reactions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8826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Silver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dark grey</a:t>
            </a:r>
          </a:p>
          <a:p>
            <a:pPr marL="8826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rust</a:t>
            </a:r>
          </a:p>
          <a:p>
            <a:pPr marL="8826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Copper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 </a:t>
            </a:r>
          </a:p>
          <a:p>
            <a:pPr marL="4254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reaction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process that changes the structure of atoms or molecules that make up a substance.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Master 1">
  <a:themeElements>
    <a:clrScheme name="STEM2D theme - v1">
      <a:dk1>
        <a:srgbClr val="000000"/>
      </a:dk1>
      <a:lt1>
        <a:srgbClr val="FFFFFF"/>
      </a:lt1>
      <a:dk2>
        <a:srgbClr val="555555"/>
      </a:dk2>
      <a:lt2>
        <a:srgbClr val="E7E6E6"/>
      </a:lt2>
      <a:accent1>
        <a:srgbClr val="009393"/>
      </a:accent1>
      <a:accent2>
        <a:srgbClr val="F2D038"/>
      </a:accent2>
      <a:accent3>
        <a:srgbClr val="CB3862"/>
      </a:accent3>
      <a:accent4>
        <a:srgbClr val="3DC4E5"/>
      </a:accent4>
      <a:accent5>
        <a:srgbClr val="AA4C68"/>
      </a:accent5>
      <a:accent6>
        <a:srgbClr val="A0C03B"/>
      </a:accent6>
      <a:hlink>
        <a:srgbClr val="009393"/>
      </a:hlink>
      <a:folHlink>
        <a:srgbClr val="A26B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EM2D-template-.potx" id="{BE7A4645-1D16-404C-9518-503DFBF0C641}" vid="{8C8C4BB6-0BE3-4543-98EF-10D6E43151BB}"/>
    </a:ext>
  </a:extLst>
</a:theme>
</file>

<file path=ppt/theme/theme2.xml><?xml version="1.0" encoding="utf-8"?>
<a:theme xmlns:a="http://schemas.openxmlformats.org/drawingml/2006/main" name="Static slides">
  <a:themeElements>
    <a:clrScheme name="STEM2D theme - v1">
      <a:dk1>
        <a:srgbClr val="000000"/>
      </a:dk1>
      <a:lt1>
        <a:srgbClr val="FFFFFF"/>
      </a:lt1>
      <a:dk2>
        <a:srgbClr val="555555"/>
      </a:dk2>
      <a:lt2>
        <a:srgbClr val="E7E6E6"/>
      </a:lt2>
      <a:accent1>
        <a:srgbClr val="009393"/>
      </a:accent1>
      <a:accent2>
        <a:srgbClr val="F2D038"/>
      </a:accent2>
      <a:accent3>
        <a:srgbClr val="CB3862"/>
      </a:accent3>
      <a:accent4>
        <a:srgbClr val="3DC4E5"/>
      </a:accent4>
      <a:accent5>
        <a:srgbClr val="AA4C68"/>
      </a:accent5>
      <a:accent6>
        <a:srgbClr val="A0C03B"/>
      </a:accent6>
      <a:hlink>
        <a:srgbClr val="009393"/>
      </a:hlink>
      <a:folHlink>
        <a:srgbClr val="A26B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2D-template-.potx" id="{BE7A4645-1D16-404C-9518-503DFBF0C641}" vid="{7FF4B1E3-167A-764A-AE18-F9A6E2C5107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F8E7BC959D444B5EB974EB8E7CC82" ma:contentTypeVersion="18" ma:contentTypeDescription="Create a new document." ma:contentTypeScope="" ma:versionID="d9a83b7a09226e496c72957420046e5d">
  <xsd:schema xmlns:xsd="http://www.w3.org/2001/XMLSchema" xmlns:xs="http://www.w3.org/2001/XMLSchema" xmlns:p="http://schemas.microsoft.com/office/2006/metadata/properties" xmlns:ns2="db233ec2-66d3-4ef5-8807-a2c006e69374" xmlns:ns3="adc816b1-d756-4632-a449-b11038f588a1" targetNamespace="http://schemas.microsoft.com/office/2006/metadata/properties" ma:root="true" ma:fieldsID="8ef1d61839208a915daaaf2ffcbb9feb" ns2:_="" ns3:_="">
    <xsd:import namespace="db233ec2-66d3-4ef5-8807-a2c006e69374"/>
    <xsd:import namespace="adc816b1-d756-4632-a449-b11038f588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3ec2-66d3-4ef5-8807-a2c006e693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44dae29-85ca-4d34-a989-72f99e160290}" ma:internalName="TaxCatchAll" ma:showField="CatchAllData" ma:web="db233ec2-66d3-4ef5-8807-a2c006e693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816b1-d756-4632-a449-b11038f588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233ec2-66d3-4ef5-8807-a2c006e69374" xsi:nil="true"/>
    <lcf76f155ced4ddcb4097134ff3c332f xmlns="adc816b1-d756-4632-a449-b11038f588a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A2D67-4E3D-409F-BD6F-EAF3AE4F0DA4}"/>
</file>

<file path=customXml/itemProps2.xml><?xml version="1.0" encoding="utf-8"?>
<ds:datastoreItem xmlns:ds="http://schemas.openxmlformats.org/officeDocument/2006/customXml" ds:itemID="{298AC4BF-812F-41AF-B2EA-F46E2D8BCE8B}">
  <ds:schemaRefs>
    <ds:schemaRef ds:uri="http://purl.org/dc/elements/1.1/"/>
    <ds:schemaRef ds:uri="db233ec2-66d3-4ef5-8807-a2c006e69374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adc816b1-d756-4632-a449-b11038f588a1"/>
  </ds:schemaRefs>
</ds:datastoreItem>
</file>

<file path=customXml/itemProps3.xml><?xml version="1.0" encoding="utf-8"?>
<ds:datastoreItem xmlns:ds="http://schemas.openxmlformats.org/officeDocument/2006/customXml" ds:itemID="{D33E8799-19AC-4563-968E-C2D995DF5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18599</TotalTime>
  <Words>1635</Words>
  <Application>Microsoft Macintosh PowerPoint</Application>
  <PresentationFormat>Widescreen</PresentationFormat>
  <Paragraphs>212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Rounded MT Bold</vt:lpstr>
      <vt:lpstr>Calibri</vt:lpstr>
      <vt:lpstr>Courier New</vt:lpstr>
      <vt:lpstr>System Font Regular</vt:lpstr>
      <vt:lpstr>Times New Roman</vt:lpstr>
      <vt:lpstr>Wingdings</vt:lpstr>
      <vt:lpstr>Master 1</vt:lpstr>
      <vt:lpstr>Static slides</vt:lpstr>
      <vt:lpstr>The Breakdown –  Exploring Corrosion Science</vt:lpstr>
      <vt:lpstr>PowerPoint Presentation</vt:lpstr>
      <vt:lpstr>My Story</vt:lpstr>
      <vt:lpstr>PowerPoint Presentation</vt:lpstr>
      <vt:lpstr>Warm Up Activity</vt:lpstr>
      <vt:lpstr>Today’s Plan</vt:lpstr>
      <vt:lpstr>What’s That Structure? </vt:lpstr>
      <vt:lpstr>What’s That Structure  NOW?</vt:lpstr>
      <vt:lpstr>Corrosion</vt:lpstr>
      <vt:lpstr>Corrosion</vt:lpstr>
      <vt:lpstr>Occurrences of Corrosion</vt:lpstr>
      <vt:lpstr>Consequences of Corrosion</vt:lpstr>
      <vt:lpstr>How to Clean  the Eiffel Tower</vt:lpstr>
      <vt:lpstr>PowerPoint Presentation</vt:lpstr>
      <vt:lpstr>Corrosion of Iron-based Nails</vt:lpstr>
      <vt:lpstr>PowerPoint Presentation</vt:lpstr>
      <vt:lpstr>PowerPoint Presentation</vt:lpstr>
      <vt:lpstr>Preventative Methods and Application</vt:lpstr>
      <vt:lpstr>Preventative Methods: Matching</vt:lpstr>
      <vt:lpstr>Preventative Methods: Matching Answers</vt:lpstr>
      <vt:lpstr>STEM2D Careers in the Corrosion Industry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Biomimicry in Structure Design Stem2D Topics: Science, Design, and Engineering</dc:title>
  <dc:creator>WIDBY, WILLIAM D</dc:creator>
  <cp:lastModifiedBy>Deanna Saab</cp:lastModifiedBy>
  <cp:revision>653</cp:revision>
  <dcterms:created xsi:type="dcterms:W3CDTF">2018-05-07T14:41:30Z</dcterms:created>
  <dcterms:modified xsi:type="dcterms:W3CDTF">2026-01-23T22:20:48Z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0x010100919F8E7BC959D444B5EB974EB8E7CC82</vt:lpwstr>
  </property>
</Properties>
</file>