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8" r:id="rId3"/>
    <p:sldId id="281" r:id="rId4"/>
    <p:sldId id="270" r:id="rId5"/>
    <p:sldId id="271" r:id="rId6"/>
    <p:sldId id="272" r:id="rId7"/>
    <p:sldId id="273" r:id="rId8"/>
    <p:sldId id="280" r:id="rId9"/>
    <p:sldId id="274" r:id="rId10"/>
    <p:sldId id="276" r:id="rId11"/>
    <p:sldId id="275" r:id="rId12"/>
    <p:sldId id="278" r:id="rId13"/>
    <p:sldId id="279" r:id="rId14"/>
    <p:sldId id="277"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Charner" initials="IC" lastIdx="3" clrIdx="0"/>
  <p:cmAuthor id="2" name="Stacie Fieth" initials="S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48" autoAdjust="0"/>
    <p:restoredTop sz="94660"/>
  </p:normalViewPr>
  <p:slideViewPr>
    <p:cSldViewPr snapToGrid="0">
      <p:cViewPr varScale="1">
        <p:scale>
          <a:sx n="107" d="100"/>
          <a:sy n="107" d="100"/>
        </p:scale>
        <p:origin x="400"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0395"/>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l">
              <a:defRPr sz="6000">
                <a:solidFill>
                  <a:srgbClr val="FFF100"/>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chemeClr val="bg1"/>
                </a:solidFill>
                <a:latin typeface="Arial Rounded MT Bold" charset="0"/>
                <a:ea typeface="Arial Rounded MT Bold" charset="0"/>
                <a:cs typeface="Arial Rounded MT 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26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5535" cy="6858000"/>
          </a:xfrm>
          <a:prstGeom prst="rect">
            <a:avLst/>
          </a:prstGeom>
        </p:spPr>
      </p:pic>
      <p:sp>
        <p:nvSpPr>
          <p:cNvPr id="2" name="Title 1"/>
          <p:cNvSpPr>
            <a:spLocks noGrp="1"/>
          </p:cNvSpPr>
          <p:nvPr>
            <p:ph type="title"/>
          </p:nvPr>
        </p:nvSpPr>
        <p:spPr/>
        <p:txBody>
          <a:bodyPr/>
          <a:lstStyle>
            <a:lvl1pPr>
              <a:defRPr>
                <a:solidFill>
                  <a:srgbClr val="00965F"/>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b="0"/>
            </a:lvl1pPr>
            <a:lvl2pPr>
              <a:lnSpc>
                <a:spcPct val="100000"/>
              </a:lnSpc>
              <a:defRPr/>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83935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0395"/>
          </a:xfrm>
          <a:prstGeom prst="rect">
            <a:avLst/>
          </a:prstGeom>
        </p:spPr>
      </p:pic>
      <p:sp>
        <p:nvSpPr>
          <p:cNvPr id="2" name="Title 1"/>
          <p:cNvSpPr>
            <a:spLocks noGrp="1"/>
          </p:cNvSpPr>
          <p:nvPr>
            <p:ph type="title"/>
          </p:nvPr>
        </p:nvSpPr>
        <p:spPr>
          <a:xfrm>
            <a:off x="831850" y="1709738"/>
            <a:ext cx="10515600" cy="2852737"/>
          </a:xfrm>
        </p:spPr>
        <p:txBody>
          <a:bodyPr anchor="b">
            <a:normAutofit/>
          </a:bodyPr>
          <a:lstStyle>
            <a:lvl1pPr>
              <a:defRPr sz="4800">
                <a:solidFill>
                  <a:srgbClr val="FFF100"/>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Arial Rounded MT Bold" charset="0"/>
                <a:ea typeface="Arial Rounded MT Bold" charset="0"/>
                <a:cs typeface="Arial Rounded MT 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27224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5535" cy="6858000"/>
          </a:xfrm>
          <a:prstGeom prst="rect">
            <a:avLst/>
          </a:prstGeom>
        </p:spPr>
      </p:pic>
      <p:sp>
        <p:nvSpPr>
          <p:cNvPr id="2" name="Title 1"/>
          <p:cNvSpPr>
            <a:spLocks noGrp="1"/>
          </p:cNvSpPr>
          <p:nvPr>
            <p:ph type="title"/>
          </p:nvPr>
        </p:nvSpPr>
        <p:spPr/>
        <p:txBody>
          <a:bodyPr/>
          <a:lstStyle>
            <a:lvl1pPr>
              <a:defRPr>
                <a:solidFill>
                  <a:srgbClr val="00965F"/>
                </a:solidFill>
              </a:defRPr>
            </a:lvl1pPr>
          </a:lstStyle>
          <a:p>
            <a:r>
              <a:rPr lang="en-US" dirty="0"/>
              <a:t>Click to edit Master title style</a:t>
            </a:r>
          </a:p>
        </p:txBody>
      </p:sp>
      <p:sp>
        <p:nvSpPr>
          <p:cNvPr id="3" name="Content Placeholder 2"/>
          <p:cNvSpPr>
            <a:spLocks noGrp="1"/>
          </p:cNvSpPr>
          <p:nvPr>
            <p:ph sz="half" idx="1"/>
          </p:nvPr>
        </p:nvSpPr>
        <p:spPr>
          <a:xfrm>
            <a:off x="1049955" y="1992429"/>
            <a:ext cx="4917708" cy="4004111"/>
          </a:xfrm>
        </p:spPr>
        <p:txBody>
          <a:bodyPr/>
          <a:lstStyle>
            <a:lvl1pPr>
              <a:defRPr b="0"/>
            </a:lvl1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17255" y="1992429"/>
            <a:ext cx="5067301" cy="4004111"/>
          </a:xfrm>
        </p:spPr>
        <p:txBody>
          <a:bodyPr/>
          <a:lstStyle>
            <a:lvl1pPr>
              <a:defRPr b="0"/>
            </a:lvl1pPr>
          </a:lstStyle>
          <a:p>
            <a:pPr lvl="0"/>
            <a:r>
              <a:rPr lang="en-US" dirty="0"/>
              <a:t>Click to edit Master text styles</a:t>
            </a:r>
          </a:p>
          <a:p>
            <a:pPr lvl="1"/>
            <a:r>
              <a:rPr lang="en-US" dirty="0"/>
              <a:t>Second level</a:t>
            </a:r>
          </a:p>
        </p:txBody>
      </p:sp>
      <p:sp>
        <p:nvSpPr>
          <p:cNvPr id="7" name="TextBox 6"/>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209064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5535" cy="6858000"/>
          </a:xfrm>
          <a:prstGeom prst="rect">
            <a:avLst/>
          </a:prstGeom>
        </p:spPr>
      </p:pic>
      <p:sp>
        <p:nvSpPr>
          <p:cNvPr id="4" name="TextBox 3"/>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7771776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9955" y="961891"/>
            <a:ext cx="10134601" cy="9150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49955" y="2002055"/>
            <a:ext cx="10134601" cy="3840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48913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Arial Rounded MT Bold" charset="0"/>
          <a:ea typeface="Arial Rounded MT Bold" charset="0"/>
          <a:cs typeface="Arial Rounded MT Bold"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a:solidFill>
                  <a:srgbClr val="FFF100"/>
                </a:solidFill>
              </a:rPr>
              <a:t>Change It, Create It, Solve It, Engineer It</a:t>
            </a:r>
            <a:br>
              <a:rPr lang="en-US" b="1" dirty="0"/>
            </a:br>
            <a:r>
              <a:rPr lang="en-US" sz="2400" b="1" dirty="0">
                <a:solidFill>
                  <a:schemeClr val="bg1"/>
                </a:solidFill>
              </a:rPr>
              <a:t>STEM</a:t>
            </a:r>
            <a:r>
              <a:rPr lang="en-US" sz="2400" b="1" baseline="30000" dirty="0">
                <a:solidFill>
                  <a:schemeClr val="bg1"/>
                </a:solidFill>
              </a:rPr>
              <a:t>2</a:t>
            </a:r>
            <a:r>
              <a:rPr lang="en-US" sz="2400" b="1" dirty="0">
                <a:solidFill>
                  <a:schemeClr val="bg1"/>
                </a:solidFill>
              </a:rPr>
              <a:t>D Topics: Engineering, Technology, and Design</a:t>
            </a:r>
          </a:p>
        </p:txBody>
      </p:sp>
      <p:sp>
        <p:nvSpPr>
          <p:cNvPr id="3" name="Subtitle 2"/>
          <p:cNvSpPr>
            <a:spLocks noGrp="1"/>
          </p:cNvSpPr>
          <p:nvPr>
            <p:ph type="subTitle" idx="1"/>
          </p:nvPr>
        </p:nvSpPr>
        <p:spPr/>
        <p:txBody>
          <a:bodyPr>
            <a:normAutofit fontScale="92500" lnSpcReduction="20000"/>
          </a:bodyPr>
          <a:lstStyle/>
          <a:p>
            <a:pPr algn="l"/>
            <a:endParaRPr lang="en-US" dirty="0"/>
          </a:p>
          <a:p>
            <a:pPr algn="l"/>
            <a:r>
              <a:rPr lang="en-US" dirty="0">
                <a:solidFill>
                  <a:schemeClr val="bg1"/>
                </a:solidFill>
              </a:rPr>
              <a:t>[Presenter Name]</a:t>
            </a:r>
          </a:p>
          <a:p>
            <a:pPr algn="l"/>
            <a:r>
              <a:rPr lang="en-US" dirty="0">
                <a:solidFill>
                  <a:schemeClr val="bg1"/>
                </a:solidFill>
              </a:rPr>
              <a:t>[Presenter Organization]</a:t>
            </a:r>
          </a:p>
          <a:p>
            <a:pPr algn="l"/>
            <a:r>
              <a:rPr lang="en-US" dirty="0">
                <a:solidFill>
                  <a:schemeClr val="bg1"/>
                </a:solidFill>
              </a:rPr>
              <a:t>[Date]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3711">
            <a:off x="10005397" y="2639000"/>
            <a:ext cx="2293329" cy="5927375"/>
          </a:xfrm>
          <a:prstGeom prst="rect">
            <a:avLst/>
          </a:prstGeom>
        </p:spPr>
      </p:pic>
    </p:spTree>
    <p:extLst>
      <p:ext uri="{BB962C8B-B14F-4D97-AF65-F5344CB8AC3E}">
        <p14:creationId xmlns:p14="http://schemas.microsoft.com/office/powerpoint/2010/main" val="21175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Airplane Challenge</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b="1" dirty="0"/>
              <a:t>Define the problem: </a:t>
            </a:r>
            <a:r>
              <a:rPr lang="en-US" b="0" dirty="0"/>
              <a:t>Design a paper airplane that travels the longest distance.</a:t>
            </a:r>
          </a:p>
          <a:p>
            <a:pPr marL="514350" indent="-514350">
              <a:buFont typeface="+mj-lt"/>
              <a:buAutoNum type="arabicPeriod"/>
            </a:pPr>
            <a:r>
              <a:rPr lang="en-US" b="1" dirty="0"/>
              <a:t>Determine criteria and constraints: </a:t>
            </a:r>
            <a:r>
              <a:rPr lang="en-US" b="0" dirty="0"/>
              <a:t>Resources are limited to 1 airplane per piece of paper, and no more than 5 pieces of paper per team. Teams have 10 minutes to prototype different options before submitting 1 design to fly in the team competition.</a:t>
            </a:r>
          </a:p>
          <a:p>
            <a:pPr marL="514350" indent="-514350">
              <a:buFont typeface="+mj-lt"/>
              <a:buAutoNum type="arabicPeriod"/>
            </a:pPr>
            <a:r>
              <a:rPr lang="en-US" b="1" dirty="0"/>
              <a:t>Design: </a:t>
            </a:r>
            <a:r>
              <a:rPr lang="en-US" b="0" dirty="0"/>
              <a:t>Teams will brainstorm multiple designs that best use their limited resources to learn which design flies the farthest.</a:t>
            </a:r>
          </a:p>
          <a:p>
            <a:pPr marL="514350" indent="-514350">
              <a:buFont typeface="+mj-lt"/>
              <a:buAutoNum type="arabicPeriod"/>
            </a:pPr>
            <a:r>
              <a:rPr lang="en-US" b="1" dirty="0"/>
              <a:t>Share solutions: </a:t>
            </a:r>
            <a:r>
              <a:rPr lang="en-US" b="0" dirty="0"/>
              <a:t>Discuss which versions worked best and why.</a:t>
            </a:r>
          </a:p>
        </p:txBody>
      </p:sp>
    </p:spTree>
    <p:extLst>
      <p:ext uri="{BB962C8B-B14F-4D97-AF65-F5344CB8AC3E}">
        <p14:creationId xmlns:p14="http://schemas.microsoft.com/office/powerpoint/2010/main" val="49107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Game Concept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04910">
            <a:off x="8754391" y="2140659"/>
            <a:ext cx="3529262" cy="6014658"/>
          </a:xfrm>
          <a:prstGeom prst="rect">
            <a:avLst/>
          </a:prstGeom>
        </p:spPr>
      </p:pic>
    </p:spTree>
    <p:extLst>
      <p:ext uri="{BB962C8B-B14F-4D97-AF65-F5344CB8AC3E}">
        <p14:creationId xmlns:p14="http://schemas.microsoft.com/office/powerpoint/2010/main" val="197032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hqprint">
            <a:alphaModFix amt="15000"/>
            <a:extLst>
              <a:ext uri="{28A0092B-C50C-407E-A947-70E740481C1C}">
                <a14:useLocalDpi xmlns:a14="http://schemas.microsoft.com/office/drawing/2010/main"/>
              </a:ext>
            </a:extLst>
          </a:blip>
          <a:srcRect/>
          <a:stretch/>
        </p:blipFill>
        <p:spPr>
          <a:xfrm>
            <a:off x="695915" y="692517"/>
            <a:ext cx="10804618" cy="5464444"/>
          </a:xfrm>
          <a:prstGeom prst="rect">
            <a:avLst/>
          </a:prstGeom>
        </p:spPr>
      </p:pic>
      <p:sp>
        <p:nvSpPr>
          <p:cNvPr id="2" name="Title 1"/>
          <p:cNvSpPr>
            <a:spLocks noGrp="1"/>
          </p:cNvSpPr>
          <p:nvPr>
            <p:ph type="title"/>
          </p:nvPr>
        </p:nvSpPr>
        <p:spPr/>
        <p:txBody>
          <a:bodyPr/>
          <a:lstStyle/>
          <a:p>
            <a:r>
              <a:rPr lang="en-US" dirty="0"/>
              <a:t>Game-Concept Challenge</a:t>
            </a:r>
          </a:p>
        </p:txBody>
      </p:sp>
      <p:sp>
        <p:nvSpPr>
          <p:cNvPr id="3" name="Content Placeholder 2"/>
          <p:cNvSpPr>
            <a:spLocks noGrp="1"/>
          </p:cNvSpPr>
          <p:nvPr>
            <p:ph idx="1"/>
          </p:nvPr>
        </p:nvSpPr>
        <p:spPr/>
        <p:txBody>
          <a:bodyPr>
            <a:normAutofit fontScale="92500" lnSpcReduction="10000"/>
          </a:bodyPr>
          <a:lstStyle/>
          <a:p>
            <a:pPr marL="0" indent="0">
              <a:buNone/>
            </a:pPr>
            <a:r>
              <a:rPr lang="en-US" b="0" dirty="0"/>
              <a:t>The board game </a:t>
            </a:r>
            <a:r>
              <a:rPr lang="en-US" b="1" dirty="0"/>
              <a:t>Monopoly</a:t>
            </a:r>
            <a:r>
              <a:rPr lang="en-US" b="0" dirty="0"/>
              <a:t> was created in the early 20th century and was first known as </a:t>
            </a:r>
            <a:r>
              <a:rPr lang="en-US" b="1" dirty="0"/>
              <a:t>The Landlord’s Game. </a:t>
            </a:r>
            <a:r>
              <a:rPr lang="en-US" b="0" dirty="0"/>
              <a:t>It’s creator, Elizabeth </a:t>
            </a:r>
            <a:r>
              <a:rPr lang="en-US" b="0" dirty="0" err="1"/>
              <a:t>Magie</a:t>
            </a:r>
            <a:r>
              <a:rPr lang="en-US" b="0" dirty="0"/>
              <a:t> Phillips, was an economist who believed no one person should have the right to claim ownership of land. She wanted to show people that economic rents (payments made or benefits received for land or natural resources) enriched only property owners and impoverished the tenants. </a:t>
            </a:r>
          </a:p>
          <a:p>
            <a:pPr marL="0" indent="0">
              <a:buNone/>
            </a:pPr>
            <a:r>
              <a:rPr lang="en-US" b="0" dirty="0"/>
              <a:t>Elizabeth thought people would have difficulty understanding her ideas, and thought a game would be the best way to help people understand. She received her patent for the game in 1904 and since that time, product engineers continue to contribute to the game’s design and evolution. </a:t>
            </a:r>
          </a:p>
        </p:txBody>
      </p:sp>
    </p:spTree>
    <p:extLst>
      <p:ext uri="{BB962C8B-B14F-4D97-AF65-F5344CB8AC3E}">
        <p14:creationId xmlns:p14="http://schemas.microsoft.com/office/powerpoint/2010/main" val="98699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Game-Concept Challenge, continued</a:t>
            </a:r>
          </a:p>
        </p:txBody>
      </p:sp>
      <p:sp>
        <p:nvSpPr>
          <p:cNvPr id="3" name="Content Placeholder 2"/>
          <p:cNvSpPr>
            <a:spLocks noGrp="1"/>
          </p:cNvSpPr>
          <p:nvPr>
            <p:ph idx="1"/>
          </p:nvPr>
        </p:nvSpPr>
        <p:spPr>
          <a:xfrm>
            <a:off x="1049955" y="2002055"/>
            <a:ext cx="10134601" cy="4156920"/>
          </a:xfrm>
        </p:spPr>
        <p:txBody>
          <a:bodyPr>
            <a:normAutofit fontScale="92500" lnSpcReduction="20000"/>
          </a:bodyPr>
          <a:lstStyle/>
          <a:p>
            <a:r>
              <a:rPr lang="en-US" b="1" dirty="0"/>
              <a:t>Challenge: </a:t>
            </a:r>
            <a:r>
              <a:rPr lang="en-US" b="0" dirty="0"/>
              <a:t>You and your team will have 15 minutes to create a learning game concept. Teams need to define the problem, determine the criteria and constraints, design a solution, and be prepared to share it with the other teams. </a:t>
            </a:r>
            <a:endParaRPr lang="en-US" dirty="0"/>
          </a:p>
          <a:p>
            <a:r>
              <a:rPr lang="en-US" b="1" dirty="0"/>
              <a:t>Objective: </a:t>
            </a:r>
            <a:r>
              <a:rPr lang="en-US" b="0" dirty="0"/>
              <a:t>Your board (or card) game needs to teach young children how to investigate the world around them and practice one of the following science and/or math skills:</a:t>
            </a:r>
          </a:p>
          <a:p>
            <a:pPr lvl="1"/>
            <a:r>
              <a:rPr lang="en-US" dirty="0"/>
              <a:t>Identify plants and animals</a:t>
            </a:r>
          </a:p>
          <a:p>
            <a:pPr lvl="1"/>
            <a:r>
              <a:rPr lang="en-US" dirty="0"/>
              <a:t>Identify solids, liquids, and gases</a:t>
            </a:r>
          </a:p>
          <a:p>
            <a:pPr lvl="1"/>
            <a:r>
              <a:rPr lang="en-US" dirty="0"/>
              <a:t>Add and subtract money amounts</a:t>
            </a:r>
          </a:p>
          <a:p>
            <a:pPr lvl="1"/>
            <a:r>
              <a:rPr lang="en-US" dirty="0"/>
              <a:t>Multiply numbers</a:t>
            </a:r>
          </a:p>
        </p:txBody>
      </p:sp>
    </p:spTree>
    <p:extLst>
      <p:ext uri="{BB962C8B-B14F-4D97-AF65-F5344CB8AC3E}">
        <p14:creationId xmlns:p14="http://schemas.microsoft.com/office/powerpoint/2010/main" val="66991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p>
        </p:txBody>
      </p:sp>
      <p:sp>
        <p:nvSpPr>
          <p:cNvPr id="3" name="Content Placeholder 2"/>
          <p:cNvSpPr>
            <a:spLocks noGrp="1"/>
          </p:cNvSpPr>
          <p:nvPr>
            <p:ph idx="1"/>
          </p:nvPr>
        </p:nvSpPr>
        <p:spPr/>
        <p:txBody>
          <a:bodyPr>
            <a:normAutofit fontScale="77500" lnSpcReduction="20000"/>
          </a:bodyPr>
          <a:lstStyle/>
          <a:p>
            <a:r>
              <a:rPr lang="en-US" dirty="0"/>
              <a:t>How do engineers help people?</a:t>
            </a:r>
          </a:p>
          <a:p>
            <a:r>
              <a:rPr lang="en-US" dirty="0"/>
              <a:t>How is creating a game or creating a paper airplane an example of engineering? </a:t>
            </a:r>
          </a:p>
          <a:p>
            <a:r>
              <a:rPr lang="en-US" dirty="0"/>
              <a:t>Why is it necessary to determine criteria and constraints when defining a problem?</a:t>
            </a:r>
          </a:p>
          <a:p>
            <a:r>
              <a:rPr lang="en-US" dirty="0"/>
              <a:t>What would you change about the paper airplane or learning game concept if you had time to test it again? </a:t>
            </a:r>
          </a:p>
          <a:p>
            <a:r>
              <a:rPr lang="en-US" dirty="0"/>
              <a:t>If you had the opportunity to explain why STEM</a:t>
            </a:r>
            <a:r>
              <a:rPr lang="en-US" baseline="30000" dirty="0"/>
              <a:t>2</a:t>
            </a:r>
            <a:r>
              <a:rPr lang="en-US" dirty="0"/>
              <a:t>D skills are important to acquiring your ultimate career goal, what would you say?</a:t>
            </a:r>
          </a:p>
          <a:p>
            <a:r>
              <a:rPr lang="en-US" dirty="0"/>
              <a:t>Did your original thinking about STEM</a:t>
            </a:r>
            <a:r>
              <a:rPr lang="en-US" baseline="30000" dirty="0"/>
              <a:t>2</a:t>
            </a:r>
            <a:r>
              <a:rPr lang="en-US" dirty="0"/>
              <a:t>D careers and professionals change? Why or why not?</a:t>
            </a:r>
          </a:p>
          <a:p>
            <a:r>
              <a:rPr lang="en-US" dirty="0"/>
              <a:t>Can you see yourself working in STEM</a:t>
            </a:r>
            <a:r>
              <a:rPr lang="en-US" baseline="30000" dirty="0"/>
              <a:t>2</a:t>
            </a:r>
            <a:r>
              <a:rPr lang="en-US" dirty="0"/>
              <a:t>D? Why or why not?</a:t>
            </a:r>
          </a:p>
        </p:txBody>
      </p:sp>
    </p:spTree>
    <p:extLst>
      <p:ext uri="{BB962C8B-B14F-4D97-AF65-F5344CB8AC3E}">
        <p14:creationId xmlns:p14="http://schemas.microsoft.com/office/powerpoint/2010/main" val="64307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064374"/>
            <a:ext cx="10515600" cy="2852737"/>
          </a:xfrm>
        </p:spPr>
        <p:txBody>
          <a:bodyPr/>
          <a:lstStyle/>
          <a:p>
            <a:pPr algn="ctr"/>
            <a:r>
              <a:rPr lang="en-US" dirty="0"/>
              <a:t>Thank you for participating!</a:t>
            </a:r>
          </a:p>
        </p:txBody>
      </p:sp>
      <p:pic>
        <p:nvPicPr>
          <p:cNvPr id="3" name="Picture 2"/>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400649" y="1094657"/>
            <a:ext cx="5390700" cy="3491229"/>
          </a:xfrm>
          <a:prstGeom prst="rect">
            <a:avLst/>
          </a:prstGeom>
        </p:spPr>
      </p:pic>
    </p:spTree>
    <p:extLst>
      <p:ext uri="{BB962C8B-B14F-4D97-AF65-F5344CB8AC3E}">
        <p14:creationId xmlns:p14="http://schemas.microsoft.com/office/powerpoint/2010/main" val="52374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 My Story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13679">
            <a:off x="9323192" y="1634671"/>
            <a:ext cx="2473163" cy="71740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1607">
            <a:off x="6972731" y="2237375"/>
            <a:ext cx="2311779" cy="6723428"/>
          </a:xfrm>
          <a:prstGeom prst="rect">
            <a:avLst/>
          </a:prstGeom>
        </p:spPr>
      </p:pic>
    </p:spTree>
    <p:extLst>
      <p:ext uri="{BB962C8B-B14F-4D97-AF65-F5344CB8AC3E}">
        <p14:creationId xmlns:p14="http://schemas.microsoft.com/office/powerpoint/2010/main" val="85282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 (delete if not using)</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40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Plan</a:t>
            </a:r>
          </a:p>
        </p:txBody>
      </p:sp>
      <p:sp>
        <p:nvSpPr>
          <p:cNvPr id="3" name="Content Placeholder 2"/>
          <p:cNvSpPr>
            <a:spLocks noGrp="1"/>
          </p:cNvSpPr>
          <p:nvPr>
            <p:ph idx="1"/>
          </p:nvPr>
        </p:nvSpPr>
        <p:spPr/>
        <p:txBody>
          <a:bodyPr>
            <a:normAutofit/>
          </a:bodyPr>
          <a:lstStyle/>
          <a:p>
            <a:r>
              <a:rPr lang="en-US" dirty="0"/>
              <a:t>Define engineering design</a:t>
            </a:r>
          </a:p>
          <a:p>
            <a:pPr lvl="1"/>
            <a:r>
              <a:rPr lang="en-US" dirty="0"/>
              <a:t>DEFINE engineering problems</a:t>
            </a:r>
          </a:p>
          <a:p>
            <a:pPr lvl="1"/>
            <a:r>
              <a:rPr lang="en-US" dirty="0"/>
              <a:t>DESIGN solutions to engineering problems</a:t>
            </a:r>
          </a:p>
          <a:p>
            <a:pPr lvl="1"/>
            <a:r>
              <a:rPr lang="en-US" dirty="0"/>
              <a:t>OPTIMIZE the solution</a:t>
            </a:r>
          </a:p>
          <a:p>
            <a:r>
              <a:rPr lang="en-US" dirty="0"/>
              <a:t>Practice engineering design </a:t>
            </a:r>
          </a:p>
          <a:p>
            <a:pPr lvl="1"/>
            <a:r>
              <a:rPr lang="en-US" dirty="0"/>
              <a:t>Paper Airplanes</a:t>
            </a:r>
          </a:p>
          <a:p>
            <a:pPr lvl="1"/>
            <a:r>
              <a:rPr lang="en-US" dirty="0"/>
              <a:t>Learning Game Concept</a:t>
            </a:r>
          </a:p>
          <a:p>
            <a:r>
              <a:rPr lang="en-US" dirty="0"/>
              <a:t>Reflection</a:t>
            </a:r>
          </a:p>
        </p:txBody>
      </p:sp>
    </p:spTree>
    <p:extLst>
      <p:ext uri="{BB962C8B-B14F-4D97-AF65-F5344CB8AC3E}">
        <p14:creationId xmlns:p14="http://schemas.microsoft.com/office/powerpoint/2010/main" val="180929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742773" y="2052212"/>
            <a:ext cx="2540000" cy="1695450"/>
          </a:xfrm>
          <a:prstGeom prst="rect">
            <a:avLst/>
          </a:prstGeom>
        </p:spPr>
      </p:pic>
      <p:pic>
        <p:nvPicPr>
          <p:cNvPr id="7" name="Picture 6"/>
          <p:cNvPicPr>
            <a:picLocks noChangeAspect="1"/>
          </p:cNvPicPr>
          <p:nvPr/>
        </p:nvPicPr>
        <p:blipFill>
          <a:blip r:embed="rId3"/>
          <a:stretch>
            <a:fillRect/>
          </a:stretch>
        </p:blipFill>
        <p:spPr>
          <a:xfrm>
            <a:off x="7852076" y="2926555"/>
            <a:ext cx="3332480" cy="2224430"/>
          </a:xfrm>
          <a:prstGeom prst="rect">
            <a:avLst/>
          </a:prstGeom>
        </p:spPr>
      </p:pic>
      <p:pic>
        <p:nvPicPr>
          <p:cNvPr id="10" name="Picture 9"/>
          <p:cNvPicPr>
            <a:picLocks noChangeAspect="1"/>
          </p:cNvPicPr>
          <p:nvPr/>
        </p:nvPicPr>
        <p:blipFill>
          <a:blip r:embed="rId4"/>
          <a:stretch>
            <a:fillRect/>
          </a:stretch>
        </p:blipFill>
        <p:spPr>
          <a:xfrm>
            <a:off x="8449796" y="786605"/>
            <a:ext cx="2734760" cy="2139950"/>
          </a:xfrm>
          <a:prstGeom prst="rect">
            <a:avLst/>
          </a:prstGeom>
        </p:spPr>
      </p:pic>
      <p:sp>
        <p:nvSpPr>
          <p:cNvPr id="2" name="Title 1"/>
          <p:cNvSpPr>
            <a:spLocks noGrp="1"/>
          </p:cNvSpPr>
          <p:nvPr>
            <p:ph type="title"/>
          </p:nvPr>
        </p:nvSpPr>
        <p:spPr/>
        <p:txBody>
          <a:bodyPr/>
          <a:lstStyle/>
          <a:p>
            <a:r>
              <a:rPr lang="en-US" dirty="0"/>
              <a:t>Innovations</a:t>
            </a:r>
          </a:p>
        </p:txBody>
      </p:sp>
      <p:sp>
        <p:nvSpPr>
          <p:cNvPr id="3" name="Content Placeholder 2"/>
          <p:cNvSpPr>
            <a:spLocks noGrp="1"/>
          </p:cNvSpPr>
          <p:nvPr>
            <p:ph idx="1"/>
          </p:nvPr>
        </p:nvSpPr>
        <p:spPr>
          <a:xfrm>
            <a:off x="1049954" y="1844211"/>
            <a:ext cx="10134601" cy="4232490"/>
          </a:xfrm>
        </p:spPr>
        <p:txBody>
          <a:bodyPr>
            <a:normAutofit fontScale="85000" lnSpcReduction="20000"/>
          </a:bodyPr>
          <a:lstStyle/>
          <a:p>
            <a:r>
              <a:rPr lang="en-US" dirty="0"/>
              <a:t>These innovations have one thing in common:</a:t>
            </a:r>
          </a:p>
          <a:p>
            <a:pPr lvl="1"/>
            <a:r>
              <a:rPr lang="en-US" dirty="0"/>
              <a:t>Car heater</a:t>
            </a:r>
          </a:p>
          <a:p>
            <a:pPr lvl="1"/>
            <a:r>
              <a:rPr lang="en-US" dirty="0"/>
              <a:t>Circular saw</a:t>
            </a:r>
          </a:p>
          <a:p>
            <a:pPr lvl="1"/>
            <a:r>
              <a:rPr lang="en-US" dirty="0"/>
              <a:t>COBOL computer language</a:t>
            </a:r>
          </a:p>
          <a:p>
            <a:pPr lvl="1"/>
            <a:r>
              <a:rPr lang="en-US" dirty="0"/>
              <a:t>Dishwasher</a:t>
            </a:r>
          </a:p>
          <a:p>
            <a:pPr lvl="1"/>
            <a:r>
              <a:rPr lang="en-US" dirty="0"/>
              <a:t>First computer algorithm</a:t>
            </a:r>
          </a:p>
          <a:p>
            <a:pPr lvl="1"/>
            <a:r>
              <a:rPr lang="en-US" dirty="0"/>
              <a:t>Kevlar</a:t>
            </a:r>
          </a:p>
          <a:p>
            <a:pPr lvl="1"/>
            <a:r>
              <a:rPr lang="en-US" dirty="0"/>
              <a:t>Medical syringe</a:t>
            </a:r>
          </a:p>
          <a:p>
            <a:pPr lvl="1"/>
            <a:r>
              <a:rPr lang="en-US" dirty="0"/>
              <a:t>Paper bag</a:t>
            </a:r>
          </a:p>
          <a:p>
            <a:pPr lvl="1"/>
            <a:r>
              <a:rPr lang="en-US" dirty="0"/>
              <a:t>Windshield wipers</a:t>
            </a:r>
          </a:p>
          <a:p>
            <a:pPr lvl="1"/>
            <a:r>
              <a:rPr lang="en-US" dirty="0"/>
              <a:t>Wireless transmission technology</a:t>
            </a:r>
          </a:p>
          <a:p>
            <a:r>
              <a:rPr lang="en-US" dirty="0"/>
              <a:t>What is it? </a:t>
            </a:r>
            <a:r>
              <a:rPr lang="en-US" b="0" dirty="0"/>
              <a:t>Use your student handout to record your ideas. If time permits, discuss your ideas with someone sitting close to you.</a:t>
            </a:r>
          </a:p>
        </p:txBody>
      </p:sp>
    </p:spTree>
    <p:extLst>
      <p:ext uri="{BB962C8B-B14F-4D97-AF65-F5344CB8AC3E}">
        <p14:creationId xmlns:p14="http://schemas.microsoft.com/office/powerpoint/2010/main" val="100710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Innovations Explained</a:t>
            </a:r>
          </a:p>
        </p:txBody>
      </p:sp>
      <p:sp>
        <p:nvSpPr>
          <p:cNvPr id="3" name="Content Placeholder 2"/>
          <p:cNvSpPr>
            <a:spLocks noGrp="1"/>
          </p:cNvSpPr>
          <p:nvPr>
            <p:ph idx="1"/>
          </p:nvPr>
        </p:nvSpPr>
        <p:spPr/>
        <p:txBody>
          <a:bodyPr>
            <a:normAutofit fontScale="62500" lnSpcReduction="20000"/>
          </a:bodyPr>
          <a:lstStyle/>
          <a:p>
            <a:r>
              <a:rPr lang="en-US" b="1" dirty="0"/>
              <a:t>Car heater: </a:t>
            </a:r>
            <a:r>
              <a:rPr lang="en-US" b="0" dirty="0"/>
              <a:t>The first car heater, which directed air from over the engine to warm the motorists, was invented by Margaret A. Wilcox in 1893. </a:t>
            </a:r>
          </a:p>
          <a:p>
            <a:r>
              <a:rPr lang="en-US" b="1" dirty="0"/>
              <a:t>Circular saw: </a:t>
            </a:r>
            <a:r>
              <a:rPr lang="en-US" b="0" dirty="0"/>
              <a:t>Tabitha Babbitt noticed that the early saws cut wood only when pulled forward. Why was the return motion useless? In response, </a:t>
            </a:r>
            <a:r>
              <a:rPr lang="en-US" b="0" dirty="0" err="1"/>
              <a:t>Babbit</a:t>
            </a:r>
            <a:r>
              <a:rPr lang="en-US" b="0" dirty="0"/>
              <a:t> developed a prototype by attaching a circular blade to her spinning wheel. Now every movement produced results and the circular saw was born!</a:t>
            </a:r>
          </a:p>
          <a:p>
            <a:r>
              <a:rPr lang="en-US" b="1" dirty="0"/>
              <a:t>COBOL computer language: </a:t>
            </a:r>
            <a:r>
              <a:rPr lang="en-US" b="0" dirty="0"/>
              <a:t>Computer scientist, Dr. Grace Murray Hopper, invented COBOL, the first user-friendly business computer software program. She also was the first to use the term “bug” to describe an issue in a computer system, after finding a moth in the computer.</a:t>
            </a:r>
          </a:p>
          <a:p>
            <a:r>
              <a:rPr lang="en-US" b="1" dirty="0"/>
              <a:t>Dishwasher: </a:t>
            </a:r>
            <a:r>
              <a:rPr lang="en-US" b="0" dirty="0"/>
              <a:t>The owner of this patent didn’t do many dishes. Josephine Cochrane was frustrated that her heirloom china was broken when washed by hand which resulted in her developing a machine to solve the problem.</a:t>
            </a:r>
          </a:p>
          <a:p>
            <a:r>
              <a:rPr lang="en-US" b="1" dirty="0"/>
              <a:t>Kevlar: </a:t>
            </a:r>
            <a:r>
              <a:rPr lang="en-US" b="0" dirty="0"/>
              <a:t>Stephanie </a:t>
            </a:r>
            <a:r>
              <a:rPr lang="en-US" b="0" dirty="0" err="1"/>
              <a:t>Kwolek</a:t>
            </a:r>
            <a:r>
              <a:rPr lang="en-US" b="0" dirty="0"/>
              <a:t>, a famous inventor and scientist, discovered a liquid crystalline polymer solution. This discovery led to </a:t>
            </a:r>
            <a:r>
              <a:rPr lang="en-US" b="0" dirty="0" err="1"/>
              <a:t>Kevalar</a:t>
            </a:r>
            <a:r>
              <a:rPr lang="en-US" b="0" dirty="0"/>
              <a:t>, a substance resistant to wear, corrosion, and even flames. It is five times stronger than steel and is the main ingredient in the production of bulletproof vests.</a:t>
            </a:r>
          </a:p>
        </p:txBody>
      </p:sp>
    </p:spTree>
    <p:extLst>
      <p:ext uri="{BB962C8B-B14F-4D97-AF65-F5344CB8AC3E}">
        <p14:creationId xmlns:p14="http://schemas.microsoft.com/office/powerpoint/2010/main" val="115699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Innovations Explained</a:t>
            </a:r>
          </a:p>
        </p:txBody>
      </p:sp>
      <p:sp>
        <p:nvSpPr>
          <p:cNvPr id="3" name="Content Placeholder 2"/>
          <p:cNvSpPr>
            <a:spLocks noGrp="1"/>
          </p:cNvSpPr>
          <p:nvPr>
            <p:ph idx="1"/>
          </p:nvPr>
        </p:nvSpPr>
        <p:spPr/>
        <p:txBody>
          <a:bodyPr>
            <a:noAutofit/>
          </a:bodyPr>
          <a:lstStyle/>
          <a:p>
            <a:pPr>
              <a:lnSpc>
                <a:spcPct val="80000"/>
              </a:lnSpc>
            </a:pPr>
            <a:r>
              <a:rPr lang="en-US" sz="1700" b="1" dirty="0"/>
              <a:t>Medical syringe: </a:t>
            </a:r>
            <a:r>
              <a:rPr lang="en-US" sz="1700" b="0" dirty="0"/>
              <a:t>In 1899, Letitia Geer invented a medical syringe that could be operated with one hand. </a:t>
            </a:r>
          </a:p>
          <a:p>
            <a:pPr>
              <a:lnSpc>
                <a:spcPct val="80000"/>
              </a:lnSpc>
            </a:pPr>
            <a:r>
              <a:rPr lang="en-US" sz="1700" b="1" dirty="0"/>
              <a:t>First computer algorithm: </a:t>
            </a:r>
            <a:r>
              <a:rPr lang="en-US" sz="1700" b="0" dirty="0"/>
              <a:t>Ada Lovelace was encouraged by her scientist mother (and probably her father, Lord Byron) from a young age to become a champion of math with Charles Babbage at the University of London on his plans for an “analytic engine,” she developed ways to program the machine with mathematical algorithms. You could say she was the first computer programmer.</a:t>
            </a:r>
          </a:p>
          <a:p>
            <a:pPr>
              <a:lnSpc>
                <a:spcPct val="80000"/>
              </a:lnSpc>
            </a:pPr>
            <a:r>
              <a:rPr lang="en-US" sz="1700" b="1" dirty="0"/>
              <a:t>Paper bag: </a:t>
            </a:r>
            <a:r>
              <a:rPr lang="en-US" sz="1700" b="0" dirty="0"/>
              <a:t>Margaret Knight received her patent for a machine that could produce square-bottomed bags in 1871, after proving the idea was hers and not that of a fellow machinist, who argued that such a brilliant invention could not possibly have been invented by a girl. </a:t>
            </a:r>
          </a:p>
          <a:p>
            <a:pPr>
              <a:lnSpc>
                <a:spcPct val="80000"/>
              </a:lnSpc>
            </a:pPr>
            <a:r>
              <a:rPr lang="en-US" sz="1700" b="1" dirty="0"/>
              <a:t>Windshield wipers: </a:t>
            </a:r>
            <a:r>
              <a:rPr lang="en-US" sz="1700" b="0" dirty="0"/>
              <a:t>During a trip to New York City, Mary Anderson took a tram through the snow-covered city and noticed something that would become a standard device on every automobile today. Before windshield wipers, drivers had to stop their vehicles to clean their windshield. Mary developed a system using a squeegee attached to a handle allowing drivers to clean the windshield without leaving the car. </a:t>
            </a:r>
          </a:p>
          <a:p>
            <a:pPr>
              <a:lnSpc>
                <a:spcPct val="80000"/>
              </a:lnSpc>
            </a:pPr>
            <a:r>
              <a:rPr lang="en-US" sz="1700" b="1" dirty="0"/>
              <a:t>Wireless transmission technology: </a:t>
            </a:r>
            <a:r>
              <a:rPr lang="en-US" sz="1700" b="0" dirty="0"/>
              <a:t>Hedy </a:t>
            </a:r>
            <a:r>
              <a:rPr lang="en-US" sz="1700" b="0" dirty="0" err="1"/>
              <a:t>Lamarr’s</a:t>
            </a:r>
            <a:r>
              <a:rPr lang="en-US" sz="1700" b="0" dirty="0"/>
              <a:t> frequency-hopping technology resulted in a secret communications system used to radio control torpedoes during World War II. It established the technological foundations for everything from Wi-Fi to GPS.</a:t>
            </a:r>
          </a:p>
        </p:txBody>
      </p:sp>
    </p:spTree>
    <p:extLst>
      <p:ext uri="{BB962C8B-B14F-4D97-AF65-F5344CB8AC3E}">
        <p14:creationId xmlns:p14="http://schemas.microsoft.com/office/powerpoint/2010/main" val="200492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955" y="829811"/>
            <a:ext cx="10134601" cy="915035"/>
          </a:xfrm>
        </p:spPr>
        <p:txBody>
          <a:bodyPr/>
          <a:lstStyle/>
          <a:p>
            <a:r>
              <a:rPr lang="en-US" dirty="0"/>
              <a:t>Engineering Design Process</a:t>
            </a:r>
          </a:p>
        </p:txBody>
      </p:sp>
      <p:sp>
        <p:nvSpPr>
          <p:cNvPr id="4" name="Content Placeholder 3"/>
          <p:cNvSpPr>
            <a:spLocks noGrp="1"/>
          </p:cNvSpPr>
          <p:nvPr>
            <p:ph sz="half" idx="2"/>
          </p:nvPr>
        </p:nvSpPr>
        <p:spPr>
          <a:xfrm>
            <a:off x="4013200" y="1815966"/>
            <a:ext cx="7300975" cy="4133730"/>
          </a:xfrm>
        </p:spPr>
        <p:txBody>
          <a:bodyPr>
            <a:normAutofit fontScale="55000" lnSpcReduction="20000"/>
          </a:bodyPr>
          <a:lstStyle/>
          <a:p>
            <a:pPr marL="0" indent="0">
              <a:buNone/>
            </a:pPr>
            <a:r>
              <a:rPr lang="en-US" dirty="0"/>
              <a:t>An engineer’s initial ideas rarely solve the problem. </a:t>
            </a:r>
            <a:r>
              <a:rPr lang="en-US" b="0" dirty="0"/>
              <a:t>Engineers must try different ideas, learn from their mistakes, and then try again.</a:t>
            </a:r>
          </a:p>
          <a:p>
            <a:r>
              <a:rPr lang="en-US" dirty="0"/>
              <a:t>When you brainstorm, think about:</a:t>
            </a:r>
          </a:p>
          <a:p>
            <a:pPr lvl="1"/>
            <a:r>
              <a:rPr lang="en-US" dirty="0"/>
              <a:t>Different ways to tackle this problem</a:t>
            </a:r>
          </a:p>
          <a:p>
            <a:pPr lvl="1"/>
            <a:r>
              <a:rPr lang="en-US" dirty="0"/>
              <a:t>Ways to be more creative </a:t>
            </a:r>
          </a:p>
          <a:p>
            <a:pPr lvl="1"/>
            <a:r>
              <a:rPr lang="en-US" dirty="0"/>
              <a:t>off-the-wall suggestions that often spark amazing ideas</a:t>
            </a:r>
          </a:p>
          <a:p>
            <a:r>
              <a:rPr lang="en-US" dirty="0"/>
              <a:t>When you evaluate, think about:</a:t>
            </a:r>
          </a:p>
          <a:p>
            <a:pPr lvl="1"/>
            <a:r>
              <a:rPr lang="en-US" dirty="0"/>
              <a:t>Which ideas are really possible, given your identified constraints?</a:t>
            </a:r>
          </a:p>
          <a:p>
            <a:pPr lvl="1"/>
            <a:r>
              <a:rPr lang="en-US" dirty="0"/>
              <a:t>What are some problems you need to solve as you build your solution?</a:t>
            </a:r>
          </a:p>
          <a:p>
            <a:pPr lvl="1"/>
            <a:r>
              <a:rPr lang="en-US" dirty="0"/>
              <a:t>How can a sketch help clarify your design?</a:t>
            </a:r>
          </a:p>
          <a:p>
            <a:r>
              <a:rPr lang="en-US" dirty="0"/>
              <a:t>When sharing solutions, think about:</a:t>
            </a:r>
          </a:p>
          <a:p>
            <a:pPr lvl="1"/>
            <a:r>
              <a:rPr lang="en-US" dirty="0"/>
              <a:t>What is the best feature of the design? Why?</a:t>
            </a:r>
          </a:p>
          <a:p>
            <a:pPr lvl="1"/>
            <a:r>
              <a:rPr lang="en-US" dirty="0"/>
              <a:t>What are the steps it took to get the design to work?</a:t>
            </a:r>
          </a:p>
          <a:p>
            <a:pPr lvl="1"/>
            <a:r>
              <a:rPr lang="en-US" dirty="0"/>
              <a:t>What was the hardest problem to solve?</a:t>
            </a:r>
          </a:p>
          <a:p>
            <a:pPr lvl="1"/>
            <a:r>
              <a:rPr lang="en-US" dirty="0"/>
              <a:t>Did we do anything more than once? If so, what?</a:t>
            </a:r>
          </a:p>
          <a:p>
            <a:pPr lvl="1"/>
            <a:r>
              <a:rPr lang="en-US" dirty="0"/>
              <a:t>If we had more time, how would we improve our design? </a:t>
            </a:r>
          </a:p>
          <a:p>
            <a:endParaRPr lang="en-US" dirty="0"/>
          </a:p>
        </p:txBody>
      </p:sp>
      <p:pic>
        <p:nvPicPr>
          <p:cNvPr id="3" name="Picture 2"/>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34526" y="1815966"/>
            <a:ext cx="2380947" cy="4239687"/>
          </a:xfrm>
          <a:prstGeom prst="rect">
            <a:avLst/>
          </a:prstGeom>
        </p:spPr>
      </p:pic>
    </p:spTree>
    <p:extLst>
      <p:ext uri="{BB962C8B-B14F-4D97-AF65-F5344CB8AC3E}">
        <p14:creationId xmlns:p14="http://schemas.microsoft.com/office/powerpoint/2010/main" val="203351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Airplane Challenge</a:t>
            </a:r>
          </a:p>
        </p:txBody>
      </p:sp>
      <p:pic>
        <p:nvPicPr>
          <p:cNvPr id="5" name="Picture 4"/>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20647929">
            <a:off x="8772883" y="1811686"/>
            <a:ext cx="3523330" cy="7423368"/>
          </a:xfrm>
          <a:prstGeom prst="rect">
            <a:avLst/>
          </a:prstGeom>
        </p:spPr>
      </p:pic>
    </p:spTree>
    <p:extLst>
      <p:ext uri="{BB962C8B-B14F-4D97-AF65-F5344CB8AC3E}">
        <p14:creationId xmlns:p14="http://schemas.microsoft.com/office/powerpoint/2010/main" val="33050794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9F8E7BC959D444B5EB974EB8E7CC82" ma:contentTypeVersion="18" ma:contentTypeDescription="Create a new document." ma:contentTypeScope="" ma:versionID="d9a83b7a09226e496c72957420046e5d">
  <xsd:schema xmlns:xsd="http://www.w3.org/2001/XMLSchema" xmlns:xs="http://www.w3.org/2001/XMLSchema" xmlns:p="http://schemas.microsoft.com/office/2006/metadata/properties" xmlns:ns2="db233ec2-66d3-4ef5-8807-a2c006e69374" xmlns:ns3="adc816b1-d756-4632-a449-b11038f588a1" targetNamespace="http://schemas.microsoft.com/office/2006/metadata/properties" ma:root="true" ma:fieldsID="8ef1d61839208a915daaaf2ffcbb9feb" ns2:_="" ns3:_="">
    <xsd:import namespace="db233ec2-66d3-4ef5-8807-a2c006e69374"/>
    <xsd:import namespace="adc816b1-d756-4632-a449-b11038f588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344dae29-85ca-4d34-a989-72f99e160290}" ma:internalName="TaxCatchAll" ma:showField="CatchAllData" ma:web="db233ec2-66d3-4ef5-8807-a2c006e693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c816b1-d756-4632-a449-b11038f588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b233ec2-66d3-4ef5-8807-a2c006e69374" xsi:nil="true"/>
    <lcf76f155ced4ddcb4097134ff3c332f xmlns="adc816b1-d756-4632-a449-b11038f588a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2C95C4-84C1-478E-8D9E-E25DB51B6EDE}"/>
</file>

<file path=customXml/itemProps2.xml><?xml version="1.0" encoding="utf-8"?>
<ds:datastoreItem xmlns:ds="http://schemas.openxmlformats.org/officeDocument/2006/customXml" ds:itemID="{BF6B1F70-AC6A-4945-B6CF-94CA0928FC72}"/>
</file>

<file path=customXml/itemProps3.xml><?xml version="1.0" encoding="utf-8"?>
<ds:datastoreItem xmlns:ds="http://schemas.openxmlformats.org/officeDocument/2006/customXml" ds:itemID="{F018AD98-3C6D-475D-9768-E0459FF80B94}"/>
</file>

<file path=docProps/app.xml><?xml version="1.0" encoding="utf-8"?>
<Properties xmlns="http://schemas.openxmlformats.org/officeDocument/2006/extended-properties" xmlns:vt="http://schemas.openxmlformats.org/officeDocument/2006/docPropsVTypes">
  <Template/>
  <TotalTime>11840</TotalTime>
  <Words>1204</Words>
  <Application>Microsoft Macintosh PowerPoint</Application>
  <PresentationFormat>Widescreen</PresentationFormat>
  <Paragraphs>83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Rounded MT Bold</vt:lpstr>
      <vt:lpstr>Calibri</vt:lpstr>
      <vt:lpstr>1_Office Theme</vt:lpstr>
      <vt:lpstr>Change It, Create It, Solve It, Engineer It STEM2D Topics: Engineering, Technology, and Design</vt:lpstr>
      <vt:lpstr>Tell My Story</vt:lpstr>
      <vt:lpstr>My Story (delete if not using)</vt:lpstr>
      <vt:lpstr>Today’s Plan</vt:lpstr>
      <vt:lpstr>Innovations</vt:lpstr>
      <vt:lpstr>Innovations Explained</vt:lpstr>
      <vt:lpstr>Innovations Explained</vt:lpstr>
      <vt:lpstr>Engineering Design Process</vt:lpstr>
      <vt:lpstr>Airplane Challenge</vt:lpstr>
      <vt:lpstr>Airplane Challenge</vt:lpstr>
      <vt:lpstr>Learning Game Concept</vt:lpstr>
      <vt:lpstr>Game-Concept Challenge</vt:lpstr>
      <vt:lpstr>Game-Concept Challenge, continued</vt:lpstr>
      <vt:lpstr>Reflection</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Stacie Fieth</dc:creator>
  <cp:lastModifiedBy>Deanna Saab</cp:lastModifiedBy>
  <cp:revision>94</cp:revision>
  <dcterms:created xsi:type="dcterms:W3CDTF">2016-06-26T22:39:39Z</dcterms:created>
  <dcterms:modified xsi:type="dcterms:W3CDTF">2026-01-28T00:11:14Z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0x010100919F8E7BC959D444B5EB974EB8E7CC82</vt:lpwstr>
  </property>
</Properties>
</file>