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7" r:id="rId6"/>
    <p:sldId id="258" r:id="rId7"/>
    <p:sldId id="263" r:id="rId8"/>
    <p:sldId id="271" r:id="rId9"/>
    <p:sldId id="277" r:id="rId10"/>
    <p:sldId id="278" r:id="rId11"/>
    <p:sldId id="259" r:id="rId12"/>
    <p:sldId id="279" r:id="rId13"/>
    <p:sldId id="267" r:id="rId14"/>
    <p:sldId id="281" r:id="rId15"/>
    <p:sldId id="260" r:id="rId16"/>
    <p:sldId id="266" r:id="rId17"/>
    <p:sldId id="274" r:id="rId18"/>
    <p:sldId id="280" r:id="rId19"/>
    <p:sldId id="26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cMahon" initials="A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5A22"/>
    <a:srgbClr val="0072A7"/>
    <a:srgbClr val="FFCC66"/>
    <a:srgbClr val="A0C1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12"/>
    <p:restoredTop sz="69499"/>
  </p:normalViewPr>
  <p:slideViewPr>
    <p:cSldViewPr snapToGrid="0" snapToObjects="1">
      <p:cViewPr varScale="1">
        <p:scale>
          <a:sx n="73" d="100"/>
          <a:sy n="73" d="100"/>
        </p:scale>
        <p:origin x="12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Tungett" userId="757f2100-516b-4f50-addf-f0292df44cea" providerId="ADAL" clId="{C03841F2-B869-4E17-9068-CA31E30B6F9F}"/>
    <pc:docChg chg="modSld">
      <pc:chgData name="Kelly Tungett" userId="757f2100-516b-4f50-addf-f0292df44cea" providerId="ADAL" clId="{C03841F2-B869-4E17-9068-CA31E30B6F9F}" dt="2026-02-23T15:46:46.650" v="5" actId="20577"/>
      <pc:docMkLst>
        <pc:docMk/>
      </pc:docMkLst>
      <pc:sldChg chg="modSp mod">
        <pc:chgData name="Kelly Tungett" userId="757f2100-516b-4f50-addf-f0292df44cea" providerId="ADAL" clId="{C03841F2-B869-4E17-9068-CA31E30B6F9F}" dt="2026-02-23T15:46:46.650" v="5" actId="20577"/>
        <pc:sldMkLst>
          <pc:docMk/>
          <pc:sldMk cId="30544635" sldId="256"/>
        </pc:sldMkLst>
        <pc:spChg chg="mod">
          <ac:chgData name="Kelly Tungett" userId="757f2100-516b-4f50-addf-f0292df44cea" providerId="ADAL" clId="{C03841F2-B869-4E17-9068-CA31E30B6F9F}" dt="2026-02-23T15:46:46.650" v="5" actId="20577"/>
          <ac:spMkLst>
            <pc:docMk/>
            <pc:sldMk cId="30544635" sldId="256"/>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44E1F7-369E-754A-8EBF-6169AA7FC90F}" type="datetimeFigureOut">
              <a:rPr lang="en-US" smtClean="0"/>
              <a:t>2/23/2026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4B0F42-7A2A-FD45-B1C0-1243E9912982}" type="slidenum">
              <a:rPr lang="en-US" smtClean="0"/>
              <a:t>‹#›</a:t>
            </a:fld>
            <a:endParaRPr lang="en-US" dirty="0"/>
          </a:p>
        </p:txBody>
      </p:sp>
    </p:spTree>
    <p:extLst>
      <p:ext uri="{BB962C8B-B14F-4D97-AF65-F5344CB8AC3E}">
        <p14:creationId xmlns:p14="http://schemas.microsoft.com/office/powerpoint/2010/main" val="1989033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Share that STEM</a:t>
            </a:r>
            <a:r>
              <a:rPr lang="en-US" sz="1200" baseline="30000" dirty="0"/>
              <a:t>2</a:t>
            </a:r>
            <a:r>
              <a:rPr lang="en-US" sz="1200" dirty="0"/>
              <a:t>D careers are </a:t>
            </a:r>
            <a:r>
              <a:rPr lang="en-US" sz="1200" b="0" dirty="0"/>
              <a:t>high-demand, high-growth careers.</a:t>
            </a:r>
            <a:r>
              <a:rPr lang="en-US" sz="1200" b="0"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r>
              <a:rPr lang="en-US" sz="1200" kern="1200" dirty="0">
                <a:solidFill>
                  <a:schemeClr val="tx1"/>
                </a:solidFill>
                <a:effectLst/>
                <a:latin typeface="+mn-lt"/>
                <a:ea typeface="+mn-ea"/>
                <a:cs typeface="+mn-cs"/>
              </a:rPr>
              <a:t>Share with students that there are many different kinds of careers related </a:t>
            </a:r>
            <a:r>
              <a:rPr lang="en-US" sz="1200" b="0" kern="1200" dirty="0">
                <a:solidFill>
                  <a:schemeClr val="tx1"/>
                </a:solidFill>
                <a:effectLst/>
                <a:latin typeface="+mn-lt"/>
                <a:ea typeface="+mn-ea"/>
                <a:cs typeface="+mn-cs"/>
              </a:rPr>
              <a:t>to STEM</a:t>
            </a:r>
            <a:r>
              <a:rPr lang="en-US" sz="800" b="0" kern="1200" baseline="30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D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STEM</a:t>
            </a:r>
            <a:r>
              <a:rPr lang="en-US" sz="800" b="0" kern="1200" baseline="30000" dirty="0">
                <a:solidFill>
                  <a:schemeClr val="tx1"/>
                </a:solidFill>
                <a:effectLst/>
                <a:latin typeface="+mn-lt"/>
                <a:ea typeface="+mn-ea"/>
                <a:cs typeface="+mn-cs"/>
              </a:rPr>
              <a:t>2</a:t>
            </a:r>
            <a:r>
              <a:rPr lang="en-US" sz="1200" b="0" kern="1200" dirty="0">
                <a:solidFill>
                  <a:schemeClr val="tx1"/>
                </a:solidFill>
                <a:effectLst/>
                <a:latin typeface="+mn-lt"/>
                <a:ea typeface="+mn-ea"/>
                <a:cs typeface="+mn-cs"/>
              </a:rPr>
              <a:t>D careers related to this activity: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Marine biologist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Environmental protection worker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Hydrologist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Geologist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Mechanical engineer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Manufacturing engineer </a:t>
            </a:r>
            <a:endParaRPr lang="en-US" dirty="0"/>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4</a:t>
            </a:fld>
            <a:endParaRPr lang="en-US" dirty="0"/>
          </a:p>
        </p:txBody>
      </p:sp>
    </p:spTree>
    <p:extLst>
      <p:ext uri="{BB962C8B-B14F-4D97-AF65-F5344CB8AC3E}">
        <p14:creationId xmlns:p14="http://schemas.microsoft.com/office/powerpoint/2010/main" val="94228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8</a:t>
            </a:fld>
            <a:endParaRPr lang="en-US" dirty="0"/>
          </a:p>
        </p:txBody>
      </p:sp>
    </p:spTree>
    <p:extLst>
      <p:ext uri="{BB962C8B-B14F-4D97-AF65-F5344CB8AC3E}">
        <p14:creationId xmlns:p14="http://schemas.microsoft.com/office/powerpoint/2010/main" val="103211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Vessels float because of their density in relation to water. </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9</a:t>
            </a:fld>
            <a:endParaRPr lang="en-US" dirty="0"/>
          </a:p>
        </p:txBody>
      </p:sp>
    </p:spTree>
    <p:extLst>
      <p:ext uri="{BB962C8B-B14F-4D97-AF65-F5344CB8AC3E}">
        <p14:creationId xmlns:p14="http://schemas.microsoft.com/office/powerpoint/2010/main" val="4143001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following questions:</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Why do vessels have different shapes?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Vessels have different shapes based on their uses, the materials they are made of, and the amount of weight they need to be able to carry. </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1" dirty="0"/>
              <a:t>Which of these vessels is most stable?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i="1" dirty="0"/>
              <a:t>The canoe, rowboat and sail boat</a:t>
            </a:r>
            <a:r>
              <a:rPr lang="en-US" i="1" baseline="0" dirty="0"/>
              <a:t> are the least stable.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The freighter is the most stable. The ship contains tanks below the water level that are filled with water and create stability.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Which of these vessels could support the most weight? Why? </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1" kern="1200" dirty="0">
                <a:solidFill>
                  <a:schemeClr val="tx1"/>
                </a:solidFill>
                <a:effectLst/>
                <a:latin typeface="+mn-lt"/>
                <a:ea typeface="+mn-ea"/>
                <a:cs typeface="+mn-cs"/>
              </a:rPr>
              <a:t>The freighter is the most stable. The ship contains tanks below the water level that are filled with water and create stability. </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effectLst/>
                <a:latin typeface="+mn-lt"/>
                <a:ea typeface="+mn-ea"/>
                <a:cs typeface="+mn-cs"/>
              </a:rPr>
              <a:t>Which of the vessels could go the fastest? Why?</a:t>
            </a:r>
            <a:endParaRPr lang="en-US" sz="1200" b="1"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speed boat is the fastest.</a:t>
            </a:r>
          </a:p>
          <a:p>
            <a:endParaRPr lang="en-US" baseline="0" dirty="0"/>
          </a:p>
          <a:p>
            <a:r>
              <a:rPr lang="en-US" b="1" baseline="0" dirty="0"/>
              <a:t>Photos (from top, left) #1, #3, #4, #8, and #9 are all scientific research vessels.</a:t>
            </a:r>
          </a:p>
          <a:p>
            <a:endParaRPr lang="en-US" dirty="0"/>
          </a:p>
        </p:txBody>
      </p:sp>
      <p:sp>
        <p:nvSpPr>
          <p:cNvPr id="4" name="Slide Number Placeholder 3"/>
          <p:cNvSpPr>
            <a:spLocks noGrp="1"/>
          </p:cNvSpPr>
          <p:nvPr>
            <p:ph type="sldNum" sz="quarter" idx="10"/>
          </p:nvPr>
        </p:nvSpPr>
        <p:spPr/>
        <p:txBody>
          <a:bodyPr/>
          <a:lstStyle/>
          <a:p>
            <a:fld id="{8A4B0F42-7A2A-FD45-B1C0-1243E9912982}" type="slidenum">
              <a:rPr lang="en-US" smtClean="0"/>
              <a:t>11</a:t>
            </a:fld>
            <a:endParaRPr lang="en-US" dirty="0"/>
          </a:p>
        </p:txBody>
      </p:sp>
    </p:spTree>
    <p:extLst>
      <p:ext uri="{BB962C8B-B14F-4D97-AF65-F5344CB8AC3E}">
        <p14:creationId xmlns:p14="http://schemas.microsoft.com/office/powerpoint/2010/main" val="3992507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a:solidFill>
                  <a:schemeClr val="tx1"/>
                </a:solidFill>
                <a:effectLst/>
                <a:latin typeface="+mn-lt"/>
                <a:ea typeface="+mn-ea"/>
                <a:cs typeface="+mn-cs"/>
              </a:rPr>
              <a:t>Fisheries Research Vessel—requires platforms that are capable of towing different types of fishing nets, collecting plankton or water samples from a range of depths, and carrying acoustic fish-finding equipment. A fisheries research vessel is often designed and built along the same lines as a large fishing vessel, but with space given over to laboratories and equipment storage, as opposed to storage of the catch. </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Deep Sea Research Vessel—designed to perform hydrographic surveys or oceanographic research, among just a few of their purposes. These vessels often mount equipment on a towed structure. This might include air cannons to generate a high-pressure shock wave to sound the strata beneath the seabed, for example. Or, a depth sensor might be mounted on the keel. These vessels may carry equipment for collecting water samples from a range of depths as well as environmental sensors, scientific divers, and unmanned water vehicles. </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Acoustic Research Vessel—designed especially for underwater acoustic research. They may be equipped with extensive and sophisticated navigation, communications, and computer equipment. They may have winches, cranes, loading frames, and other deck machinery for the deployment, towing, and recovery in all sea conditions of a variety of sensor arrays and oceanographic instrumentation.</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Polar Research Vessel—A polar research vessel is constructed around an icebreaker hull, allowing it to engage in ice navigation and operate in polar waters. These boats usually have dual roles, particularly in the Antarctic where they also function as polar replenishment and supply vessels to the Antarctic research bases.</a:t>
            </a:r>
            <a:endParaRPr lang="en-US" sz="1100" kern="1200" dirty="0">
              <a:solidFill>
                <a:schemeClr val="tx1"/>
              </a:solidFill>
              <a:effectLst/>
              <a:latin typeface="+mn-lt"/>
              <a:ea typeface="+mn-ea"/>
              <a:cs typeface="+mn-cs"/>
            </a:endParaRPr>
          </a:p>
          <a:p>
            <a:pPr lvl="1"/>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Coastal Research Vessel—designed to provide a stable yet flexible sea going scientific platform suitable for operations in shallower waters. They have state-of-the-art communication and navigation systems as well as substantial deck handling equipment. </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A4B0F42-7A2A-FD45-B1C0-1243E9912982}" type="slidenum">
              <a:rPr lang="en-US" smtClean="0"/>
              <a:t>12</a:t>
            </a:fld>
            <a:endParaRPr lang="en-US" dirty="0"/>
          </a:p>
        </p:txBody>
      </p:sp>
    </p:spTree>
    <p:extLst>
      <p:ext uri="{BB962C8B-B14F-4D97-AF65-F5344CB8AC3E}">
        <p14:creationId xmlns:p14="http://schemas.microsoft.com/office/powerpoint/2010/main" val="194923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A4B0F42-7A2A-FD45-B1C0-1243E9912982}" type="slidenum">
              <a:rPr lang="en-US" smtClean="0"/>
              <a:t>15</a:t>
            </a:fld>
            <a:endParaRPr lang="en-US" dirty="0"/>
          </a:p>
        </p:txBody>
      </p:sp>
    </p:spTree>
    <p:extLst>
      <p:ext uri="{BB962C8B-B14F-4D97-AF65-F5344CB8AC3E}">
        <p14:creationId xmlns:p14="http://schemas.microsoft.com/office/powerpoint/2010/main" val="40576008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2E8BA5-C878-FC4A-ACC6-79C7BCAC7A73}"/>
              </a:ext>
            </a:extLst>
          </p:cNvPr>
          <p:cNvPicPr>
            <a:picLocks noChangeAspect="1"/>
          </p:cNvPicPr>
          <p:nvPr userDrawn="1"/>
        </p:nvPicPr>
        <p:blipFill>
          <a:blip r:embed="rId2"/>
          <a:stretch>
            <a:fillRect/>
          </a:stretch>
        </p:blipFill>
        <p:spPr>
          <a:xfrm>
            <a:off x="0" y="-21266"/>
            <a:ext cx="12192000" cy="687926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l">
              <a:defRPr sz="6000">
                <a:solidFill>
                  <a:srgbClr val="FFCC66"/>
                </a:solidFill>
                <a:latin typeface="Arial Rounded MT Bold" panose="020F0704030504030204" pitchFamily="34" charset="77"/>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l">
              <a:buNone/>
              <a:defRPr sz="2400">
                <a:solidFill>
                  <a:schemeClr val="bg1"/>
                </a:solidFill>
                <a:latin typeface="Arial Rounded MT Bold" panose="020F070403050403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Rounded MT Bold" panose="020F0704030504030204" pitchFamily="34" charset="77"/>
              </a:defRPr>
            </a:lvl1pPr>
          </a:lstStyle>
          <a:p>
            <a:fld id="{82D368F9-7E34-6141-B837-3E83CC3607D7}" type="datetimeFigureOut">
              <a:rPr lang="en-US" smtClean="0"/>
              <a:pPr/>
              <a:t>2/23/2026</a:t>
            </a:fld>
            <a:endParaRPr lang="en-US" dirty="0"/>
          </a:p>
        </p:txBody>
      </p:sp>
      <p:sp>
        <p:nvSpPr>
          <p:cNvPr id="5" name="Footer Placeholder 4"/>
          <p:cNvSpPr>
            <a:spLocks noGrp="1"/>
          </p:cNvSpPr>
          <p:nvPr>
            <p:ph type="ftr" sz="quarter" idx="11"/>
          </p:nvPr>
        </p:nvSpPr>
        <p:spPr/>
        <p:txBody>
          <a:bodyPr/>
          <a:lstStyle>
            <a:lvl1pPr>
              <a:defRPr>
                <a:latin typeface="Arial Rounded MT Bold" panose="020F0704030504030204" pitchFamily="34" charset="77"/>
              </a:defRPr>
            </a:lvl1pPr>
          </a:lstStyle>
          <a:p>
            <a:endParaRPr lang="en-US" dirty="0"/>
          </a:p>
        </p:txBody>
      </p:sp>
      <p:sp>
        <p:nvSpPr>
          <p:cNvPr id="6" name="Slide Number Placeholder 5"/>
          <p:cNvSpPr>
            <a:spLocks noGrp="1"/>
          </p:cNvSpPr>
          <p:nvPr>
            <p:ph type="sldNum" sz="quarter" idx="12"/>
          </p:nvPr>
        </p:nvSpPr>
        <p:spPr/>
        <p:txBody>
          <a:bodyPr/>
          <a:lstStyle>
            <a:lvl1pPr>
              <a:defRPr>
                <a:latin typeface="Arial Rounded MT Bold" panose="020F0704030504030204" pitchFamily="34" charset="77"/>
              </a:defRPr>
            </a:lvl1pPr>
          </a:lstStyle>
          <a:p>
            <a:fld id="{83FF56C8-8588-3F4C-876A-0ACEF72D2170}" type="slidenum">
              <a:rPr lang="en-US" smtClean="0"/>
              <a:pPr/>
              <a:t>‹#›</a:t>
            </a:fld>
            <a:endParaRPr lang="en-US" dirty="0"/>
          </a:p>
        </p:txBody>
      </p:sp>
    </p:spTree>
    <p:extLst>
      <p:ext uri="{BB962C8B-B14F-4D97-AF65-F5344CB8AC3E}">
        <p14:creationId xmlns:p14="http://schemas.microsoft.com/office/powerpoint/2010/main" val="111435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5C754D-E423-DB4F-A194-3667D6837B27}"/>
              </a:ext>
            </a:extLst>
          </p:cNvPr>
          <p:cNvPicPr>
            <a:picLocks noChangeAspect="1"/>
          </p:cNvPicPr>
          <p:nvPr userDrawn="1"/>
        </p:nvPicPr>
        <p:blipFill>
          <a:blip r:embed="rId2"/>
          <a:stretch>
            <a:fillRect/>
          </a:stretch>
        </p:blipFill>
        <p:spPr>
          <a:xfrm>
            <a:off x="0" y="-9832"/>
            <a:ext cx="12192000" cy="6867832"/>
          </a:xfrm>
          <a:prstGeom prst="rect">
            <a:avLst/>
          </a:prstGeom>
        </p:spPr>
      </p:pic>
      <p:sp>
        <p:nvSpPr>
          <p:cNvPr id="2" name="Title 1"/>
          <p:cNvSpPr>
            <a:spLocks noGrp="1"/>
          </p:cNvSpPr>
          <p:nvPr>
            <p:ph type="title"/>
          </p:nvPr>
        </p:nvSpPr>
        <p:spPr>
          <a:xfrm>
            <a:off x="1063256" y="1080902"/>
            <a:ext cx="9994604" cy="1325563"/>
          </a:xfrm>
        </p:spPr>
        <p:txBody>
          <a:bodyPr/>
          <a:lstStyle>
            <a:lvl1pPr>
              <a:defRPr>
                <a:solidFill>
                  <a:srgbClr val="0072A7"/>
                </a:solidFill>
              </a:defRPr>
            </a:lvl1pPr>
          </a:lstStyle>
          <a:p>
            <a:r>
              <a:rPr lang="en-US" dirty="0"/>
              <a:t>Click to edit Master title style</a:t>
            </a:r>
          </a:p>
        </p:txBody>
      </p:sp>
      <p:sp>
        <p:nvSpPr>
          <p:cNvPr id="3" name="Content Placeholder 2"/>
          <p:cNvSpPr>
            <a:spLocks noGrp="1"/>
          </p:cNvSpPr>
          <p:nvPr>
            <p:ph idx="1" hasCustomPrompt="1"/>
          </p:nvPr>
        </p:nvSpPr>
        <p:spPr>
          <a:xfrm>
            <a:off x="1063256" y="2530549"/>
            <a:ext cx="9994604" cy="3296094"/>
          </a:xfrm>
        </p:spPr>
        <p:txBody>
          <a:bodyPr/>
          <a:lstStyle>
            <a:lvl1pPr marL="228600">
              <a:lnSpc>
                <a:spcPct val="100000"/>
              </a:lnSpc>
              <a:spcBef>
                <a:spcPts val="1000"/>
              </a:spcBef>
              <a:defRPr>
                <a:latin typeface="+mn-lt"/>
              </a:defRPr>
            </a:lvl1pPr>
            <a:lvl2pPr marL="228600">
              <a:lnSpc>
                <a:spcPct val="100000"/>
              </a:lnSpc>
              <a:spcBef>
                <a:spcPts val="1000"/>
              </a:spcBef>
              <a:defRPr>
                <a:latin typeface="+mn-lt"/>
              </a:defRPr>
            </a:lvl2pPr>
            <a:lvl3pPr marL="228600">
              <a:lnSpc>
                <a:spcPct val="100000"/>
              </a:lnSpc>
              <a:spcBef>
                <a:spcPts val="1000"/>
              </a:spcBef>
              <a:defRPr>
                <a:latin typeface="+mn-lt"/>
              </a:defRPr>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82D368F9-7E34-6141-B837-3E83CC3607D7}" type="datetimeFigureOut">
              <a:rPr lang="en-US" smtClean="0"/>
              <a:t>2/23/2026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FF56C8-8588-3F4C-876A-0ACEF72D2170}" type="slidenum">
              <a:rPr lang="en-US" smtClean="0"/>
              <a:t>‹#›</a:t>
            </a:fld>
            <a:endParaRPr lang="en-US" dirty="0"/>
          </a:p>
        </p:txBody>
      </p:sp>
    </p:spTree>
    <p:extLst>
      <p:ext uri="{BB962C8B-B14F-4D97-AF65-F5344CB8AC3E}">
        <p14:creationId xmlns:p14="http://schemas.microsoft.com/office/powerpoint/2010/main" val="75159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793871-EF4E-F64C-BF8B-F29AEF4EDAF7}"/>
              </a:ext>
            </a:extLst>
          </p:cNvPr>
          <p:cNvPicPr>
            <a:picLocks noChangeAspect="1"/>
          </p:cNvPicPr>
          <p:nvPr userDrawn="1"/>
        </p:nvPicPr>
        <p:blipFill>
          <a:blip r:embed="rId2"/>
          <a:stretch>
            <a:fillRect/>
          </a:stretch>
        </p:blipFill>
        <p:spPr>
          <a:xfrm>
            <a:off x="0" y="-9832"/>
            <a:ext cx="12192000" cy="6867832"/>
          </a:xfrm>
          <a:prstGeom prst="rect">
            <a:avLst/>
          </a:prstGeom>
        </p:spPr>
      </p:pic>
      <p:sp>
        <p:nvSpPr>
          <p:cNvPr id="2" name="Title 1"/>
          <p:cNvSpPr>
            <a:spLocks noGrp="1"/>
          </p:cNvSpPr>
          <p:nvPr>
            <p:ph type="title"/>
          </p:nvPr>
        </p:nvSpPr>
        <p:spPr>
          <a:xfrm>
            <a:off x="831850" y="1709738"/>
            <a:ext cx="10515600" cy="2852737"/>
          </a:xfrm>
        </p:spPr>
        <p:txBody>
          <a:bodyPr anchor="b"/>
          <a:lstStyle>
            <a:lvl1pPr>
              <a:defRPr sz="6000">
                <a:solidFill>
                  <a:srgbClr val="FFCC66"/>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3198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25320F3-1D74-6941-8FB7-6E87CD0EBAFA}"/>
              </a:ext>
            </a:extLst>
          </p:cNvPr>
          <p:cNvPicPr>
            <a:picLocks noChangeAspect="1"/>
          </p:cNvPicPr>
          <p:nvPr userDrawn="1"/>
        </p:nvPicPr>
        <p:blipFill>
          <a:blip r:embed="rId2"/>
          <a:stretch>
            <a:fillRect/>
          </a:stretch>
        </p:blipFill>
        <p:spPr>
          <a:xfrm>
            <a:off x="0" y="-19665"/>
            <a:ext cx="12192000" cy="6877665"/>
          </a:xfrm>
          <a:prstGeom prst="rect">
            <a:avLst/>
          </a:prstGeom>
        </p:spPr>
      </p:pic>
      <p:sp>
        <p:nvSpPr>
          <p:cNvPr id="2" name="Title 1"/>
          <p:cNvSpPr>
            <a:spLocks noGrp="1"/>
          </p:cNvSpPr>
          <p:nvPr>
            <p:ph type="title"/>
          </p:nvPr>
        </p:nvSpPr>
        <p:spPr>
          <a:xfrm>
            <a:off x="1212112" y="1084521"/>
            <a:ext cx="9781953" cy="1107817"/>
          </a:xfrm>
        </p:spPr>
        <p:txBody>
          <a:bodyPr/>
          <a:lstStyle>
            <a:lvl1pPr>
              <a:defRPr>
                <a:solidFill>
                  <a:srgbClr val="0072A7"/>
                </a:solidFill>
              </a:defRPr>
            </a:lvl1pPr>
          </a:lstStyle>
          <a:p>
            <a:r>
              <a:rPr lang="en-US" dirty="0"/>
              <a:t>Click to edit Master title style</a:t>
            </a:r>
          </a:p>
        </p:txBody>
      </p:sp>
      <p:sp>
        <p:nvSpPr>
          <p:cNvPr id="3" name="Content Placeholder 2"/>
          <p:cNvSpPr>
            <a:spLocks noGrp="1"/>
          </p:cNvSpPr>
          <p:nvPr>
            <p:ph sz="half" idx="1" hasCustomPrompt="1"/>
          </p:nvPr>
        </p:nvSpPr>
        <p:spPr>
          <a:xfrm>
            <a:off x="1212112" y="2433324"/>
            <a:ext cx="4807688" cy="3414583"/>
          </a:xfrm>
        </p:spPr>
        <p:txBody>
          <a:bodyPr/>
          <a:lstStyle>
            <a:lvl1pPr marL="228600">
              <a:lnSpc>
                <a:spcPct val="100000"/>
              </a:lnSpc>
              <a:spcBef>
                <a:spcPts val="1000"/>
              </a:spcBef>
              <a:defRPr>
                <a:latin typeface="+mn-lt"/>
              </a:defRPr>
            </a:lvl1pPr>
            <a:lvl2pPr marL="228600">
              <a:lnSpc>
                <a:spcPct val="100000"/>
              </a:lnSpc>
              <a:spcBef>
                <a:spcPts val="1000"/>
              </a:spcBef>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p:txBody>
      </p:sp>
      <p:sp>
        <p:nvSpPr>
          <p:cNvPr id="4" name="Content Placeholder 3"/>
          <p:cNvSpPr>
            <a:spLocks noGrp="1"/>
          </p:cNvSpPr>
          <p:nvPr>
            <p:ph sz="half" idx="2" hasCustomPrompt="1"/>
          </p:nvPr>
        </p:nvSpPr>
        <p:spPr>
          <a:xfrm>
            <a:off x="6172200" y="2433324"/>
            <a:ext cx="4821865" cy="3414583"/>
          </a:xfrm>
        </p:spPr>
        <p:txBody>
          <a:bodyPr/>
          <a:lstStyle>
            <a:lvl1pPr marL="228600">
              <a:lnSpc>
                <a:spcPct val="100000"/>
              </a:lnSpc>
              <a:spcBef>
                <a:spcPts val="1000"/>
              </a:spcBef>
              <a:defRPr>
                <a:latin typeface="+mn-lt"/>
              </a:defRPr>
            </a:lvl1pPr>
            <a:lvl2pPr marL="228600">
              <a:lnSpc>
                <a:spcPct val="100000"/>
              </a:lnSpc>
              <a:spcBef>
                <a:spcPts val="1000"/>
              </a:spcBef>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p:txBody>
          <a:bodyPr/>
          <a:lstStyle/>
          <a:p>
            <a:fld id="{82D368F9-7E34-6141-B837-3E83CC3607D7}" type="datetimeFigureOut">
              <a:rPr lang="en-US" smtClean="0"/>
              <a:t>2/23/2026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FF56C8-8588-3F4C-876A-0ACEF72D2170}" type="slidenum">
              <a:rPr lang="en-US" smtClean="0"/>
              <a:t>‹#›</a:t>
            </a:fld>
            <a:endParaRPr lang="en-US" dirty="0"/>
          </a:p>
        </p:txBody>
      </p:sp>
    </p:spTree>
    <p:extLst>
      <p:ext uri="{BB962C8B-B14F-4D97-AF65-F5344CB8AC3E}">
        <p14:creationId xmlns:p14="http://schemas.microsoft.com/office/powerpoint/2010/main" val="314634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FF56C8-8588-3F4C-876A-0ACEF72D2170}" type="slidenum">
              <a:rPr lang="en-US" smtClean="0"/>
              <a:t>‹#›</a:t>
            </a:fld>
            <a:endParaRPr lang="en-US" dirty="0"/>
          </a:p>
        </p:txBody>
      </p:sp>
      <p:pic>
        <p:nvPicPr>
          <p:cNvPr id="7" name="Picture 6">
            <a:extLst>
              <a:ext uri="{FF2B5EF4-FFF2-40B4-BE49-F238E27FC236}">
                <a16:creationId xmlns:a16="http://schemas.microsoft.com/office/drawing/2014/main" id="{75D56301-3AB5-2342-B24C-E5CD79EA08DA}"/>
              </a:ext>
            </a:extLst>
          </p:cNvPr>
          <p:cNvPicPr>
            <a:picLocks noChangeAspect="1"/>
          </p:cNvPicPr>
          <p:nvPr userDrawn="1"/>
        </p:nvPicPr>
        <p:blipFill>
          <a:blip r:embed="rId2"/>
          <a:stretch>
            <a:fillRect/>
          </a:stretch>
        </p:blipFill>
        <p:spPr>
          <a:xfrm>
            <a:off x="0" y="-19665"/>
            <a:ext cx="12192000" cy="6877665"/>
          </a:xfrm>
          <a:prstGeom prst="rect">
            <a:avLst/>
          </a:prstGeom>
        </p:spPr>
      </p:pic>
    </p:spTree>
    <p:extLst>
      <p:ext uri="{BB962C8B-B14F-4D97-AF65-F5344CB8AC3E}">
        <p14:creationId xmlns:p14="http://schemas.microsoft.com/office/powerpoint/2010/main" val="1838388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Rounded MT Bold" panose="020F0704030504030204" pitchFamily="34" charset="77"/>
              </a:defRPr>
            </a:lvl1pPr>
          </a:lstStyle>
          <a:p>
            <a:fld id="{82D368F9-7E34-6141-B837-3E83CC3607D7}" type="datetimeFigureOut">
              <a:rPr lang="en-US" smtClean="0"/>
              <a:pPr/>
              <a:t>2/23/2026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Rounded MT Bold" panose="020F0704030504030204" pitchFamily="34" charset="77"/>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Rounded MT Bold" panose="020F0704030504030204" pitchFamily="34" charset="77"/>
              </a:defRPr>
            </a:lvl1pPr>
          </a:lstStyle>
          <a:p>
            <a:fld id="{83FF56C8-8588-3F4C-876A-0ACEF72D2170}" type="slidenum">
              <a:rPr lang="en-US" smtClean="0"/>
              <a:pPr/>
              <a:t>‹#›</a:t>
            </a:fld>
            <a:endParaRPr lang="en-US" dirty="0"/>
          </a:p>
        </p:txBody>
      </p:sp>
    </p:spTree>
    <p:extLst>
      <p:ext uri="{BB962C8B-B14F-4D97-AF65-F5344CB8AC3E}">
        <p14:creationId xmlns:p14="http://schemas.microsoft.com/office/powerpoint/2010/main" val="2075613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xStyles>
    <p:titleStyle>
      <a:lvl1pPr algn="l" defTabSz="914400" rtl="0" eaLnBrk="1" latinLnBrk="0" hangingPunct="1">
        <a:lnSpc>
          <a:spcPct val="90000"/>
        </a:lnSpc>
        <a:spcBef>
          <a:spcPct val="0"/>
        </a:spcBef>
        <a:buNone/>
        <a:defRPr sz="3600" kern="1200">
          <a:solidFill>
            <a:schemeClr val="tx1"/>
          </a:solidFill>
          <a:latin typeface="Arial Rounded MT Bold" panose="020F070403050403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Arial Rounded MT Bold" panose="020F0704030504030204" pitchFamily="34" charset="77"/>
          <a:ea typeface="+mn-ea"/>
          <a:cs typeface="+mn-cs"/>
        </a:defRPr>
      </a:lvl1pPr>
      <a:lvl2pPr marL="685800" indent="-228600" algn="l" defTabSz="914400" rtl="0" eaLnBrk="1" latinLnBrk="0" hangingPunct="1">
        <a:lnSpc>
          <a:spcPct val="90000"/>
        </a:lnSpc>
        <a:spcBef>
          <a:spcPts val="500"/>
        </a:spcBef>
        <a:buFont typeface="Arial"/>
        <a:buChar char="•"/>
        <a:defRPr sz="2400" b="0" kern="1200">
          <a:solidFill>
            <a:schemeClr val="tx1"/>
          </a:solidFill>
          <a:latin typeface="Arial Rounded MT Bold" panose="020F0704030504030204" pitchFamily="34" charset="77"/>
          <a:ea typeface="+mn-ea"/>
          <a:cs typeface="+mn-cs"/>
        </a:defRPr>
      </a:lvl2pPr>
      <a:lvl3pPr marL="1143000" indent="-228600" algn="l" defTabSz="914400" rtl="0" eaLnBrk="1" latinLnBrk="0" hangingPunct="1">
        <a:lnSpc>
          <a:spcPct val="90000"/>
        </a:lnSpc>
        <a:spcBef>
          <a:spcPts val="500"/>
        </a:spcBef>
        <a:buFont typeface="Arial"/>
        <a:buChar char="•"/>
        <a:defRPr sz="2000" b="0" kern="1200">
          <a:solidFill>
            <a:schemeClr val="tx1"/>
          </a:solidFill>
          <a:latin typeface="Arial Rounded MT Bold" panose="020F0704030504030204" pitchFamily="34"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Arial Rounded MT Bold" panose="020F0704030504030204"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Arial Rounded MT Bold" panose="020F0704030504030204" pitchFamily="34"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0.jpg"/><Relationship Id="rId11" Type="http://schemas.openxmlformats.org/officeDocument/2006/relationships/image" Target="../media/image25.jpg"/><Relationship Id="rId5" Type="http://schemas.openxmlformats.org/officeDocument/2006/relationships/image" Target="../media/image19.jpg"/><Relationship Id="rId10" Type="http://schemas.openxmlformats.org/officeDocument/2006/relationships/image" Target="../media/image24.jpg"/><Relationship Id="rId4" Type="http://schemas.openxmlformats.org/officeDocument/2006/relationships/image" Target="../media/image18.jpg"/><Relationship Id="rId9" Type="http://schemas.openxmlformats.org/officeDocument/2006/relationships/image" Target="../media/image2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1441340"/>
            <a:ext cx="9661451" cy="2387600"/>
          </a:xfrm>
          <a:scene3d>
            <a:camera prst="orthographicFront">
              <a:rot lat="21299999" lon="0" rev="0"/>
            </a:camera>
            <a:lightRig rig="threePt" dir="t"/>
          </a:scene3d>
        </p:spPr>
        <p:txBody>
          <a:bodyPr>
            <a:noAutofit/>
          </a:bodyPr>
          <a:lstStyle/>
          <a:p>
            <a:r>
              <a:rPr lang="en-US" sz="6700" b="1" dirty="0"/>
              <a:t>Building a Scientific Research Vessel</a:t>
            </a:r>
            <a:br>
              <a:rPr lang="en-US"/>
            </a:br>
            <a:r>
              <a:rPr lang="en-US" sz="2400">
                <a:solidFill>
                  <a:schemeClr val="bg1"/>
                </a:solidFill>
              </a:rPr>
              <a:t>STEM</a:t>
            </a:r>
            <a:r>
              <a:rPr lang="en-US" sz="2400" baseline="30000">
                <a:solidFill>
                  <a:schemeClr val="bg1"/>
                </a:solidFill>
              </a:rPr>
              <a:t>2</a:t>
            </a:r>
            <a:r>
              <a:rPr lang="en-US" sz="2400">
                <a:solidFill>
                  <a:schemeClr val="bg1"/>
                </a:solidFill>
              </a:rPr>
              <a:t>D </a:t>
            </a:r>
            <a:r>
              <a:rPr lang="en-US" sz="2400" dirty="0">
                <a:solidFill>
                  <a:schemeClr val="bg1"/>
                </a:solidFill>
              </a:rPr>
              <a:t>Topics: Science, Engineering, </a:t>
            </a:r>
            <a:br>
              <a:rPr lang="en-US" sz="2400" dirty="0">
                <a:solidFill>
                  <a:schemeClr val="bg1"/>
                </a:solidFill>
              </a:rPr>
            </a:br>
            <a:r>
              <a:rPr lang="en-US" sz="2400" dirty="0">
                <a:solidFill>
                  <a:schemeClr val="bg1"/>
                </a:solidFill>
              </a:rPr>
              <a:t>Math, and Design</a:t>
            </a:r>
            <a:endParaRPr lang="en-US" dirty="0">
              <a:solidFill>
                <a:schemeClr val="bg1"/>
              </a:solidFill>
            </a:endParaRPr>
          </a:p>
        </p:txBody>
      </p:sp>
      <p:sp>
        <p:nvSpPr>
          <p:cNvPr id="3" name="Subtitle 2"/>
          <p:cNvSpPr>
            <a:spLocks noGrp="1"/>
          </p:cNvSpPr>
          <p:nvPr>
            <p:ph type="subTitle" idx="1"/>
          </p:nvPr>
        </p:nvSpPr>
        <p:spPr>
          <a:xfrm>
            <a:off x="1524000" y="4729380"/>
            <a:ext cx="9144000" cy="1655762"/>
          </a:xfrm>
        </p:spPr>
        <p:txBody>
          <a:bodyPr>
            <a:normAutofit/>
          </a:bodyPr>
          <a:lstStyle/>
          <a:p>
            <a:pPr algn="l"/>
            <a:r>
              <a:rPr lang="en-US" sz="2200" dirty="0"/>
              <a:t>[Presenter Name]</a:t>
            </a:r>
          </a:p>
          <a:p>
            <a:pPr algn="l"/>
            <a:r>
              <a:rPr lang="en-US" sz="2200" dirty="0"/>
              <a:t>[Presenter Organization]</a:t>
            </a:r>
          </a:p>
          <a:p>
            <a:pPr algn="l"/>
            <a:r>
              <a:rPr lang="en-US" sz="2200" dirty="0"/>
              <a:t>[Date]</a:t>
            </a:r>
          </a:p>
        </p:txBody>
      </p:sp>
      <p:pic>
        <p:nvPicPr>
          <p:cNvPr id="6" name="Picture 5">
            <a:extLst>
              <a:ext uri="{FF2B5EF4-FFF2-40B4-BE49-F238E27FC236}">
                <a16:creationId xmlns:a16="http://schemas.microsoft.com/office/drawing/2014/main" id="{523C1743-4D99-AF4A-A589-A95F049206FA}"/>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rot="20747781">
            <a:off x="9510746" y="3392309"/>
            <a:ext cx="2576626" cy="4063634"/>
          </a:xfrm>
          <a:prstGeom prst="rect">
            <a:avLst/>
          </a:prstGeom>
        </p:spPr>
      </p:pic>
    </p:spTree>
    <p:extLst>
      <p:ext uri="{BB962C8B-B14F-4D97-AF65-F5344CB8AC3E}">
        <p14:creationId xmlns:p14="http://schemas.microsoft.com/office/powerpoint/2010/main" val="30544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D5EF614-CED8-934C-9DC1-8D0CCBCB94C8}"/>
              </a:ext>
            </a:extLst>
          </p:cNvPr>
          <p:cNvSpPr>
            <a:spLocks noGrp="1"/>
          </p:cNvSpPr>
          <p:nvPr>
            <p:ph idx="1"/>
          </p:nvPr>
        </p:nvSpPr>
        <p:spPr/>
        <p:txBody>
          <a:bodyPr/>
          <a:lstStyle/>
          <a:p>
            <a:r>
              <a:rPr lang="en-US" dirty="0"/>
              <a:t>Density is the mass of a unit volume of a material substance. </a:t>
            </a:r>
          </a:p>
          <a:p>
            <a:r>
              <a:rPr lang="en-US" dirty="0"/>
              <a:t>Whether something sinks or floats is determined by density. </a:t>
            </a:r>
          </a:p>
          <a:p>
            <a:pPr marL="696913" indent="-214313"/>
            <a:r>
              <a:rPr lang="en-US" dirty="0"/>
              <a:t>If the density is greater than that of water, the object will sink. </a:t>
            </a:r>
          </a:p>
          <a:p>
            <a:pPr marL="696913" indent="-214313"/>
            <a:r>
              <a:rPr lang="en-US" dirty="0"/>
              <a:t>If the density is less than (or the same as) that of water, the object will float. </a:t>
            </a:r>
          </a:p>
          <a:p>
            <a:endParaRPr lang="en-US" dirty="0"/>
          </a:p>
          <a:p>
            <a:endParaRPr lang="en-US" dirty="0"/>
          </a:p>
        </p:txBody>
      </p:sp>
      <p:sp>
        <p:nvSpPr>
          <p:cNvPr id="13" name="Title 12">
            <a:extLst>
              <a:ext uri="{FF2B5EF4-FFF2-40B4-BE49-F238E27FC236}">
                <a16:creationId xmlns:a16="http://schemas.microsoft.com/office/drawing/2014/main" id="{BAD5D4C9-F9F9-CF4D-8A4C-83F03428094E}"/>
              </a:ext>
            </a:extLst>
          </p:cNvPr>
          <p:cNvSpPr>
            <a:spLocks noGrp="1"/>
          </p:cNvSpPr>
          <p:nvPr>
            <p:ph type="title"/>
          </p:nvPr>
        </p:nvSpPr>
        <p:spPr/>
        <p:txBody>
          <a:bodyPr/>
          <a:lstStyle/>
          <a:p>
            <a:r>
              <a:rPr lang="en-US" dirty="0"/>
              <a:t>What is Density? Why is it Important?</a:t>
            </a:r>
          </a:p>
        </p:txBody>
      </p:sp>
    </p:spTree>
    <p:extLst>
      <p:ext uri="{BB962C8B-B14F-4D97-AF65-F5344CB8AC3E}">
        <p14:creationId xmlns:p14="http://schemas.microsoft.com/office/powerpoint/2010/main" val="25868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F41C469-26A4-8E42-A9E5-7C050FC13AA2}"/>
              </a:ext>
            </a:extLst>
          </p:cNvPr>
          <p:cNvGrpSpPr/>
          <p:nvPr/>
        </p:nvGrpSpPr>
        <p:grpSpPr>
          <a:xfrm>
            <a:off x="410097" y="1187461"/>
            <a:ext cx="11300199" cy="5624347"/>
            <a:chOff x="244630" y="1187461"/>
            <a:chExt cx="11300199" cy="5624347"/>
          </a:xfrm>
        </p:grpSpPr>
        <p:pic>
          <p:nvPicPr>
            <p:cNvPr id="4" name="Picture 3">
              <a:extLst>
                <a:ext uri="{FF2B5EF4-FFF2-40B4-BE49-F238E27FC236}">
                  <a16:creationId xmlns:a16="http://schemas.microsoft.com/office/drawing/2014/main" id="{9E4BC6BF-A9A1-0A43-88F3-5C6AFC6B5002}"/>
                </a:ext>
              </a:extLst>
            </p:cNvPr>
            <p:cNvPicPr>
              <a:picLocks noChangeAspect="1"/>
            </p:cNvPicPr>
            <p:nvPr/>
          </p:nvPicPr>
          <p:blipFill rotWithShape="1">
            <a:blip r:embed="rId3"/>
            <a:srcRect b="13095"/>
            <a:stretch/>
          </p:blipFill>
          <p:spPr>
            <a:xfrm>
              <a:off x="3100052" y="1194272"/>
              <a:ext cx="2794146" cy="1885090"/>
            </a:xfrm>
            <a:prstGeom prst="rect">
              <a:avLst/>
            </a:prstGeom>
          </p:spPr>
        </p:pic>
        <p:pic>
          <p:nvPicPr>
            <p:cNvPr id="5" name="Picture 4">
              <a:extLst>
                <a:ext uri="{FF2B5EF4-FFF2-40B4-BE49-F238E27FC236}">
                  <a16:creationId xmlns:a16="http://schemas.microsoft.com/office/drawing/2014/main" id="{CC5EA4D7-BB78-884A-92AB-3665A3BEA5C5}"/>
                </a:ext>
              </a:extLst>
            </p:cNvPr>
            <p:cNvPicPr>
              <a:picLocks noChangeAspect="1"/>
            </p:cNvPicPr>
            <p:nvPr/>
          </p:nvPicPr>
          <p:blipFill rotWithShape="1">
            <a:blip r:embed="rId4"/>
            <a:srcRect t="-871" b="6704"/>
            <a:stretch/>
          </p:blipFill>
          <p:spPr>
            <a:xfrm>
              <a:off x="5885794" y="3070775"/>
              <a:ext cx="2865645" cy="1789615"/>
            </a:xfrm>
            <a:prstGeom prst="rect">
              <a:avLst/>
            </a:prstGeom>
          </p:spPr>
        </p:pic>
        <p:pic>
          <p:nvPicPr>
            <p:cNvPr id="6" name="Picture 5">
              <a:extLst>
                <a:ext uri="{FF2B5EF4-FFF2-40B4-BE49-F238E27FC236}">
                  <a16:creationId xmlns:a16="http://schemas.microsoft.com/office/drawing/2014/main" id="{AB31FD2F-478D-AC4F-94D1-B497CAD44540}"/>
                </a:ext>
              </a:extLst>
            </p:cNvPr>
            <p:cNvPicPr>
              <a:picLocks noChangeAspect="1"/>
            </p:cNvPicPr>
            <p:nvPr/>
          </p:nvPicPr>
          <p:blipFill rotWithShape="1">
            <a:blip r:embed="rId5"/>
            <a:srcRect l="8225" t="6782"/>
            <a:stretch/>
          </p:blipFill>
          <p:spPr>
            <a:xfrm flipH="1">
              <a:off x="8734323" y="4867482"/>
              <a:ext cx="2810505" cy="1944326"/>
            </a:xfrm>
            <a:prstGeom prst="rect">
              <a:avLst/>
            </a:prstGeom>
          </p:spPr>
        </p:pic>
        <p:pic>
          <p:nvPicPr>
            <p:cNvPr id="7" name="Picture 6">
              <a:extLst>
                <a:ext uri="{FF2B5EF4-FFF2-40B4-BE49-F238E27FC236}">
                  <a16:creationId xmlns:a16="http://schemas.microsoft.com/office/drawing/2014/main" id="{A96BAB7D-AD7E-5F4C-B5FE-0FAF6A6746C6}"/>
                </a:ext>
              </a:extLst>
            </p:cNvPr>
            <p:cNvPicPr>
              <a:picLocks noChangeAspect="1"/>
            </p:cNvPicPr>
            <p:nvPr/>
          </p:nvPicPr>
          <p:blipFill rotWithShape="1">
            <a:blip r:embed="rId6"/>
            <a:srcRect l="-389" t="32786" r="25081" b="-131"/>
            <a:stretch/>
          </p:blipFill>
          <p:spPr>
            <a:xfrm>
              <a:off x="8734326" y="1205309"/>
              <a:ext cx="2810503" cy="1882762"/>
            </a:xfrm>
            <a:prstGeom prst="rect">
              <a:avLst/>
            </a:prstGeom>
          </p:spPr>
        </p:pic>
        <p:pic>
          <p:nvPicPr>
            <p:cNvPr id="8" name="Picture 7">
              <a:extLst>
                <a:ext uri="{FF2B5EF4-FFF2-40B4-BE49-F238E27FC236}">
                  <a16:creationId xmlns:a16="http://schemas.microsoft.com/office/drawing/2014/main" id="{27E54232-02BB-FA4B-ADE3-2E0E04006E22}"/>
                </a:ext>
              </a:extLst>
            </p:cNvPr>
            <p:cNvPicPr>
              <a:picLocks noChangeAspect="1"/>
            </p:cNvPicPr>
            <p:nvPr/>
          </p:nvPicPr>
          <p:blipFill rotWithShape="1">
            <a:blip r:embed="rId7"/>
            <a:srcRect r="3605"/>
            <a:stretch/>
          </p:blipFill>
          <p:spPr>
            <a:xfrm>
              <a:off x="5894199" y="4872333"/>
              <a:ext cx="2856484" cy="1939475"/>
            </a:xfrm>
            <a:prstGeom prst="rect">
              <a:avLst/>
            </a:prstGeom>
          </p:spPr>
        </p:pic>
        <p:pic>
          <p:nvPicPr>
            <p:cNvPr id="9" name="Picture 8">
              <a:extLst>
                <a:ext uri="{FF2B5EF4-FFF2-40B4-BE49-F238E27FC236}">
                  <a16:creationId xmlns:a16="http://schemas.microsoft.com/office/drawing/2014/main" id="{94113723-7D44-E84D-A1BC-AFBC23AB8801}"/>
                </a:ext>
              </a:extLst>
            </p:cNvPr>
            <p:cNvPicPr>
              <a:picLocks noChangeAspect="1"/>
            </p:cNvPicPr>
            <p:nvPr/>
          </p:nvPicPr>
          <p:blipFill>
            <a:blip r:embed="rId8"/>
            <a:stretch>
              <a:fillRect/>
            </a:stretch>
          </p:blipFill>
          <p:spPr>
            <a:xfrm>
              <a:off x="5902908" y="1205309"/>
              <a:ext cx="2831419" cy="1887613"/>
            </a:xfrm>
            <a:prstGeom prst="rect">
              <a:avLst/>
            </a:prstGeom>
          </p:spPr>
        </p:pic>
        <p:pic>
          <p:nvPicPr>
            <p:cNvPr id="10" name="Picture 9">
              <a:extLst>
                <a:ext uri="{FF2B5EF4-FFF2-40B4-BE49-F238E27FC236}">
                  <a16:creationId xmlns:a16="http://schemas.microsoft.com/office/drawing/2014/main" id="{DDC25A4B-2182-C24B-8168-C780AB3D0007}"/>
                </a:ext>
              </a:extLst>
            </p:cNvPr>
            <p:cNvPicPr>
              <a:picLocks noChangeAspect="1"/>
            </p:cNvPicPr>
            <p:nvPr/>
          </p:nvPicPr>
          <p:blipFill rotWithShape="1">
            <a:blip r:embed="rId9"/>
            <a:srcRect r="8532" b="5597"/>
            <a:stretch/>
          </p:blipFill>
          <p:spPr>
            <a:xfrm>
              <a:off x="8750683" y="3079484"/>
              <a:ext cx="2794146" cy="1789615"/>
            </a:xfrm>
            <a:prstGeom prst="rect">
              <a:avLst/>
            </a:prstGeom>
          </p:spPr>
        </p:pic>
        <p:pic>
          <p:nvPicPr>
            <p:cNvPr id="11" name="Picture 10">
              <a:extLst>
                <a:ext uri="{FF2B5EF4-FFF2-40B4-BE49-F238E27FC236}">
                  <a16:creationId xmlns:a16="http://schemas.microsoft.com/office/drawing/2014/main" id="{7422101E-FDA3-C94D-BEF8-6475F4846DAB}"/>
                </a:ext>
              </a:extLst>
            </p:cNvPr>
            <p:cNvPicPr>
              <a:picLocks noChangeAspect="1"/>
            </p:cNvPicPr>
            <p:nvPr/>
          </p:nvPicPr>
          <p:blipFill rotWithShape="1">
            <a:blip r:embed="rId10"/>
            <a:srcRect l="12909" r="525"/>
            <a:stretch/>
          </p:blipFill>
          <p:spPr>
            <a:xfrm>
              <a:off x="260985" y="3080978"/>
              <a:ext cx="5625567" cy="3730829"/>
            </a:xfrm>
            <a:prstGeom prst="rect">
              <a:avLst/>
            </a:prstGeom>
          </p:spPr>
        </p:pic>
        <p:pic>
          <p:nvPicPr>
            <p:cNvPr id="12" name="Picture 11">
              <a:extLst>
                <a:ext uri="{FF2B5EF4-FFF2-40B4-BE49-F238E27FC236}">
                  <a16:creationId xmlns:a16="http://schemas.microsoft.com/office/drawing/2014/main" id="{B992C1B5-0C5C-A641-8BF5-A03B8A702C42}"/>
                </a:ext>
              </a:extLst>
            </p:cNvPr>
            <p:cNvPicPr>
              <a:picLocks noChangeAspect="1"/>
            </p:cNvPicPr>
            <p:nvPr/>
          </p:nvPicPr>
          <p:blipFill>
            <a:blip r:embed="rId11"/>
            <a:stretch>
              <a:fillRect/>
            </a:stretch>
          </p:blipFill>
          <p:spPr>
            <a:xfrm>
              <a:off x="244630" y="1187461"/>
              <a:ext cx="2850915" cy="1900610"/>
            </a:xfrm>
            <a:prstGeom prst="rect">
              <a:avLst/>
            </a:prstGeom>
            <a:scene3d>
              <a:camera prst="orthographicFront">
                <a:rot lat="0" lon="10800000" rev="0"/>
              </a:camera>
              <a:lightRig rig="threePt" dir="t"/>
            </a:scene3d>
          </p:spPr>
        </p:pic>
      </p:grpSp>
      <p:sp>
        <p:nvSpPr>
          <p:cNvPr id="13" name="Title 1">
            <a:extLst>
              <a:ext uri="{FF2B5EF4-FFF2-40B4-BE49-F238E27FC236}">
                <a16:creationId xmlns:a16="http://schemas.microsoft.com/office/drawing/2014/main" id="{3E63E430-90FD-4548-97E9-D655F8AC30E8}"/>
              </a:ext>
            </a:extLst>
          </p:cNvPr>
          <p:cNvSpPr txBox="1">
            <a:spLocks/>
          </p:cNvSpPr>
          <p:nvPr/>
        </p:nvSpPr>
        <p:spPr>
          <a:xfrm>
            <a:off x="737911" y="258427"/>
            <a:ext cx="9144000" cy="10791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0072A7"/>
                </a:solidFill>
                <a:latin typeface="Arial Rounded MT Bold" panose="020F0704030504030204" pitchFamily="34" charset="77"/>
                <a:ea typeface="+mj-ea"/>
                <a:cs typeface="+mj-cs"/>
              </a:defRPr>
            </a:lvl1pPr>
          </a:lstStyle>
          <a:p>
            <a:r>
              <a:rPr lang="en-US" b="1" dirty="0">
                <a:solidFill>
                  <a:srgbClr val="FFCC66"/>
                </a:solidFill>
              </a:rPr>
              <a:t>Types of Vessels</a:t>
            </a:r>
          </a:p>
        </p:txBody>
      </p:sp>
    </p:spTree>
    <p:extLst>
      <p:ext uri="{BB962C8B-B14F-4D97-AF65-F5344CB8AC3E}">
        <p14:creationId xmlns:p14="http://schemas.microsoft.com/office/powerpoint/2010/main" val="3009166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889293-9051-3643-A6E9-3D3FCFA02873}"/>
              </a:ext>
            </a:extLst>
          </p:cNvPr>
          <p:cNvSpPr>
            <a:spLocks noGrp="1"/>
          </p:cNvSpPr>
          <p:nvPr>
            <p:ph idx="1"/>
          </p:nvPr>
        </p:nvSpPr>
        <p:spPr/>
        <p:txBody>
          <a:bodyPr/>
          <a:lstStyle/>
          <a:p>
            <a:r>
              <a:rPr lang="en-US" dirty="0"/>
              <a:t>Fisheries Research Vessel </a:t>
            </a:r>
          </a:p>
          <a:p>
            <a:r>
              <a:rPr lang="en-US" dirty="0"/>
              <a:t>Deep Sea Research Vessel </a:t>
            </a:r>
          </a:p>
          <a:p>
            <a:r>
              <a:rPr lang="en-US" dirty="0"/>
              <a:t>Acoustic Research Vessel</a:t>
            </a:r>
          </a:p>
          <a:p>
            <a:r>
              <a:rPr lang="en-US" dirty="0"/>
              <a:t>Polar Research Vessel </a:t>
            </a:r>
          </a:p>
          <a:p>
            <a:r>
              <a:rPr lang="en-US" dirty="0"/>
              <a:t>Coastal Research Vessel </a:t>
            </a:r>
          </a:p>
        </p:txBody>
      </p:sp>
      <p:sp>
        <p:nvSpPr>
          <p:cNvPr id="5" name="Title 4">
            <a:extLst>
              <a:ext uri="{FF2B5EF4-FFF2-40B4-BE49-F238E27FC236}">
                <a16:creationId xmlns:a16="http://schemas.microsoft.com/office/drawing/2014/main" id="{67637CC5-3DEC-5644-AD2D-A8F17609CA3A}"/>
              </a:ext>
            </a:extLst>
          </p:cNvPr>
          <p:cNvSpPr>
            <a:spLocks noGrp="1"/>
          </p:cNvSpPr>
          <p:nvPr>
            <p:ph type="title"/>
          </p:nvPr>
        </p:nvSpPr>
        <p:spPr>
          <a:xfrm>
            <a:off x="1063256" y="1080902"/>
            <a:ext cx="9994604" cy="1325563"/>
          </a:xfrm>
        </p:spPr>
        <p:txBody>
          <a:bodyPr/>
          <a:lstStyle/>
          <a:p>
            <a:r>
              <a:rPr lang="en-US" dirty="0"/>
              <a:t>Vessels for Scientific Purposes</a:t>
            </a:r>
          </a:p>
        </p:txBody>
      </p:sp>
    </p:spTree>
    <p:extLst>
      <p:ext uri="{BB962C8B-B14F-4D97-AF65-F5344CB8AC3E}">
        <p14:creationId xmlns:p14="http://schemas.microsoft.com/office/powerpoint/2010/main" val="622318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Building a Scientific Research </a:t>
            </a:r>
            <a:br>
              <a:rPr lang="en-US" b="1" dirty="0"/>
            </a:br>
            <a:r>
              <a:rPr lang="en-US" b="1" dirty="0"/>
              <a:t>Vessel Challenge</a:t>
            </a:r>
            <a:endParaRPr lang="en-US" sz="6000" b="1" dirty="0"/>
          </a:p>
        </p:txBody>
      </p:sp>
      <p:sp>
        <p:nvSpPr>
          <p:cNvPr id="3" name="Content Placeholder 2"/>
          <p:cNvSpPr>
            <a:spLocks noGrp="1"/>
          </p:cNvSpPr>
          <p:nvPr>
            <p:ph idx="1"/>
          </p:nvPr>
        </p:nvSpPr>
        <p:spPr>
          <a:xfrm>
            <a:off x="1063256" y="2530549"/>
            <a:ext cx="9994604" cy="3154155"/>
          </a:xfrm>
        </p:spPr>
        <p:txBody>
          <a:bodyPr>
            <a:normAutofit lnSpcReduction="10000"/>
          </a:bodyPr>
          <a:lstStyle/>
          <a:p>
            <a:pPr marL="292100" lvl="2" indent="0">
              <a:buNone/>
            </a:pPr>
            <a:r>
              <a:rPr lang="en-US" b="1" dirty="0"/>
              <a:t>Instructions:</a:t>
            </a:r>
          </a:p>
          <a:p>
            <a:pPr marL="515938" lvl="2" indent="-223838"/>
            <a:r>
              <a:rPr lang="en-US" dirty="0"/>
              <a:t>Choose a scientific purpose for your vessel. </a:t>
            </a:r>
            <a:endParaRPr lang="en-US" sz="1800" dirty="0"/>
          </a:p>
          <a:p>
            <a:pPr marL="515938" lvl="2" indent="-223838"/>
            <a:r>
              <a:rPr lang="en-US" dirty="0"/>
              <a:t>Note the specifications for the selected vessel in terms of: maximum length, endurance, number of crew, and minimum amount of weight to be supported.</a:t>
            </a:r>
          </a:p>
          <a:p>
            <a:pPr marL="515938" lvl="2" indent="-223838"/>
            <a:r>
              <a:rPr lang="en-US" dirty="0"/>
              <a:t>Design the vessel as a team. </a:t>
            </a:r>
          </a:p>
          <a:p>
            <a:pPr marL="515938" lvl="2" indent="-223838"/>
            <a:r>
              <a:rPr lang="en-US" dirty="0"/>
              <a:t>Determine the supplies and calculate the cost. </a:t>
            </a:r>
          </a:p>
          <a:p>
            <a:pPr marL="515938" lvl="2" indent="-223838"/>
            <a:r>
              <a:rPr lang="en-US" dirty="0"/>
              <a:t>Show the completed design to a Volunteer and obtain sign-off. </a:t>
            </a:r>
            <a:r>
              <a:rPr lang="en-US" i="1" dirty="0"/>
              <a:t>This is required and must be done before moving on to the next step.</a:t>
            </a: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607370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Building a Scientific Research </a:t>
            </a:r>
            <a:br>
              <a:rPr lang="en-US" b="1" dirty="0"/>
            </a:br>
            <a:r>
              <a:rPr lang="en-US" b="1" dirty="0"/>
              <a:t>Vessel Challenge (continued)</a:t>
            </a:r>
            <a:endParaRPr lang="en-US" sz="6000" b="1" dirty="0"/>
          </a:p>
        </p:txBody>
      </p:sp>
      <p:sp>
        <p:nvSpPr>
          <p:cNvPr id="3" name="Content Placeholder 2"/>
          <p:cNvSpPr>
            <a:spLocks noGrp="1"/>
          </p:cNvSpPr>
          <p:nvPr>
            <p:ph idx="1"/>
          </p:nvPr>
        </p:nvSpPr>
        <p:spPr>
          <a:xfrm>
            <a:off x="1063256" y="2530549"/>
            <a:ext cx="9994604" cy="3296094"/>
          </a:xfrm>
        </p:spPr>
        <p:txBody>
          <a:bodyPr>
            <a:normAutofit/>
          </a:bodyPr>
          <a:lstStyle/>
          <a:p>
            <a:pPr marL="515938" lvl="2" indent="-223838"/>
            <a:r>
              <a:rPr lang="en-US" dirty="0"/>
              <a:t>Purchase materials and begin building. </a:t>
            </a:r>
            <a:r>
              <a:rPr lang="en-US" i="1" dirty="0"/>
              <a:t>You may return at any time to purchase additional supplies, as long as you have money remaining in your budget.</a:t>
            </a:r>
          </a:p>
          <a:p>
            <a:pPr marL="515938" lvl="2" indent="-223838"/>
            <a:r>
              <a:rPr lang="en-US" dirty="0"/>
              <a:t>Test your vessel’s seaworthiness at any time during the building process. </a:t>
            </a:r>
          </a:p>
          <a:p>
            <a:pPr marL="292100" lvl="2" indent="0">
              <a:buNone/>
            </a:pPr>
            <a:r>
              <a:rPr lang="en-US" b="1" dirty="0"/>
              <a:t>Total Time:</a:t>
            </a:r>
          </a:p>
          <a:p>
            <a:pPr marL="515938" lvl="2" indent="-223838"/>
            <a:r>
              <a:rPr lang="en-US" dirty="0"/>
              <a:t>15 minutes</a:t>
            </a:r>
          </a:p>
          <a:p>
            <a:pPr marL="292100" lvl="2" indent="0">
              <a:buNone/>
            </a:pPr>
            <a:r>
              <a:rPr lang="en-US" b="1" dirty="0"/>
              <a:t>What’s Next?</a:t>
            </a:r>
            <a:endParaRPr lang="en-US" dirty="0"/>
          </a:p>
          <a:p>
            <a:pPr marL="515938" lvl="2" indent="-223838"/>
            <a:r>
              <a:rPr lang="en-US" dirty="0"/>
              <a:t>Vessel Testing &amp; Inspection</a:t>
            </a: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92524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a:solidFill>
                  <a:srgbClr val="FFCC66"/>
                </a:solidFill>
              </a:rPr>
              <a:t>Vessels Testing </a:t>
            </a:r>
            <a:br>
              <a:rPr lang="en-US" sz="4800" b="1" dirty="0">
                <a:solidFill>
                  <a:srgbClr val="FFCC66"/>
                </a:solidFill>
              </a:rPr>
            </a:br>
            <a:r>
              <a:rPr lang="en-US" sz="4800" b="1" dirty="0">
                <a:solidFill>
                  <a:srgbClr val="FFCC66"/>
                </a:solidFill>
              </a:rPr>
              <a:t>&amp; Inspection</a:t>
            </a:r>
          </a:p>
        </p:txBody>
      </p:sp>
      <p:pic>
        <p:nvPicPr>
          <p:cNvPr id="4" name="Picture 3">
            <a:extLst>
              <a:ext uri="{FF2B5EF4-FFF2-40B4-BE49-F238E27FC236}">
                <a16:creationId xmlns:a16="http://schemas.microsoft.com/office/drawing/2014/main" id="{764DFC9A-F0A1-1041-8C52-F3305F0170E1}"/>
              </a:ext>
            </a:extLst>
          </p:cNvPr>
          <p:cNvPicPr>
            <a:picLocks noChangeAspect="1"/>
          </p:cNvPicPr>
          <p:nvPr/>
        </p:nvPicPr>
        <p:blipFill>
          <a:blip r:embed="rId3"/>
          <a:stretch>
            <a:fillRect/>
          </a:stretch>
        </p:blipFill>
        <p:spPr>
          <a:xfrm rot="20585484">
            <a:off x="9726463" y="2536337"/>
            <a:ext cx="2447706" cy="6427567"/>
          </a:xfrm>
          <a:prstGeom prst="rect">
            <a:avLst/>
          </a:prstGeom>
        </p:spPr>
      </p:pic>
    </p:spTree>
    <p:extLst>
      <p:ext uri="{BB962C8B-B14F-4D97-AF65-F5344CB8AC3E}">
        <p14:creationId xmlns:p14="http://schemas.microsoft.com/office/powerpoint/2010/main" val="40335793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Reflection</a:t>
            </a:r>
          </a:p>
        </p:txBody>
      </p:sp>
      <p:sp>
        <p:nvSpPr>
          <p:cNvPr id="3" name="Content Placeholder 2"/>
          <p:cNvSpPr>
            <a:spLocks noGrp="1"/>
          </p:cNvSpPr>
          <p:nvPr>
            <p:ph idx="1"/>
          </p:nvPr>
        </p:nvSpPr>
        <p:spPr>
          <a:xfrm>
            <a:off x="1063256" y="2235581"/>
            <a:ext cx="9994604" cy="3594948"/>
          </a:xfrm>
        </p:spPr>
        <p:txBody>
          <a:bodyPr>
            <a:normAutofit/>
          </a:bodyPr>
          <a:lstStyle/>
          <a:p>
            <a:pPr marL="9525" lvl="1" indent="0">
              <a:buNone/>
            </a:pPr>
            <a:r>
              <a:rPr lang="en-US" sz="3200" dirty="0"/>
              <a:t>Think about the following questions</a:t>
            </a:r>
            <a:r>
              <a:rPr lang="mr-IN" sz="3200" dirty="0"/>
              <a:t>…</a:t>
            </a:r>
            <a:endParaRPr lang="en-US" sz="2800" dirty="0"/>
          </a:p>
          <a:p>
            <a:pPr lvl="2"/>
            <a:r>
              <a:rPr lang="en-US" dirty="0"/>
              <a:t>What did you learn about Building a Scientific Research Vessel? </a:t>
            </a:r>
          </a:p>
          <a:p>
            <a:pPr lvl="2"/>
            <a:r>
              <a:rPr lang="en-US" dirty="0"/>
              <a:t>What was difficult about designing and building your vessel?</a:t>
            </a:r>
          </a:p>
          <a:p>
            <a:pPr lvl="2"/>
            <a:r>
              <a:rPr lang="en-US" dirty="0"/>
              <a:t>What would you change about your design if you were to do it again?</a:t>
            </a:r>
          </a:p>
          <a:p>
            <a:pPr lvl="2"/>
            <a:r>
              <a:rPr lang="en-US" dirty="0"/>
              <a:t>How do you think this activity relates to a career in engineering, design, and/or working at Johnson &amp; Johnson?</a:t>
            </a:r>
          </a:p>
          <a:p>
            <a:pPr lvl="2"/>
            <a:r>
              <a:rPr lang="en-US" dirty="0"/>
              <a:t>Can you see yourself as a STEM</a:t>
            </a:r>
            <a:r>
              <a:rPr lang="en-US" baseline="30000" dirty="0"/>
              <a:t>2</a:t>
            </a:r>
            <a:r>
              <a:rPr lang="en-US" dirty="0"/>
              <a:t>D professional? Why or why not?</a:t>
            </a:r>
          </a:p>
          <a:p>
            <a:pPr lvl="2"/>
            <a:r>
              <a:rPr lang="en-US" dirty="0"/>
              <a:t>What would you need to do to make that happen? </a:t>
            </a:r>
          </a:p>
          <a:p>
            <a:endParaRPr lang="en-US" sz="2000" dirty="0"/>
          </a:p>
          <a:p>
            <a:pPr lvl="2"/>
            <a:endParaRPr lang="en-US" dirty="0"/>
          </a:p>
          <a:p>
            <a:endParaRPr lang="en-US" dirty="0"/>
          </a:p>
        </p:txBody>
      </p:sp>
    </p:spTree>
    <p:extLst>
      <p:ext uri="{BB962C8B-B14F-4D97-AF65-F5344CB8AC3E}">
        <p14:creationId xmlns:p14="http://schemas.microsoft.com/office/powerpoint/2010/main" val="186847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873277-3EC9-4B44-8A22-382F5C325C8F}"/>
              </a:ext>
            </a:extLst>
          </p:cNvPr>
          <p:cNvPicPr>
            <a:picLocks noChangeAspect="1"/>
          </p:cNvPicPr>
          <p:nvPr/>
        </p:nvPicPr>
        <p:blipFill>
          <a:blip r:embed="rId2"/>
          <a:stretch>
            <a:fillRect/>
          </a:stretch>
        </p:blipFill>
        <p:spPr>
          <a:xfrm>
            <a:off x="7551355" y="378149"/>
            <a:ext cx="3017520" cy="3017520"/>
          </a:xfrm>
          <a:prstGeom prst="rect">
            <a:avLst/>
          </a:prstGeom>
        </p:spPr>
      </p:pic>
      <p:sp>
        <p:nvSpPr>
          <p:cNvPr id="3" name="Content Placeholder 2"/>
          <p:cNvSpPr>
            <a:spLocks noGrp="1"/>
          </p:cNvSpPr>
          <p:nvPr>
            <p:ph idx="1"/>
          </p:nvPr>
        </p:nvSpPr>
        <p:spPr>
          <a:xfrm>
            <a:off x="1063256" y="1962137"/>
            <a:ext cx="4368525" cy="4094533"/>
          </a:xfrm>
        </p:spPr>
        <p:txBody>
          <a:bodyPr>
            <a:normAutofit/>
          </a:bodyPr>
          <a:lstStyle/>
          <a:p>
            <a:pPr marL="0" indent="0">
              <a:buNone/>
            </a:pPr>
            <a:r>
              <a:rPr lang="en-US" sz="3600" b="1" u="sng" dirty="0">
                <a:solidFill>
                  <a:srgbClr val="0072A7"/>
                </a:solidFill>
              </a:rPr>
              <a:t>S</a:t>
            </a:r>
            <a:r>
              <a:rPr lang="en-US" sz="3600" dirty="0"/>
              <a:t>cience</a:t>
            </a:r>
          </a:p>
          <a:p>
            <a:pPr marL="0" indent="0">
              <a:buNone/>
            </a:pPr>
            <a:r>
              <a:rPr lang="en-US" sz="3600" b="1" u="sng" dirty="0">
                <a:solidFill>
                  <a:srgbClr val="0072A7"/>
                </a:solidFill>
              </a:rPr>
              <a:t>T</a:t>
            </a:r>
            <a:r>
              <a:rPr lang="en-US" sz="3600" dirty="0"/>
              <a:t>echnology</a:t>
            </a:r>
          </a:p>
          <a:p>
            <a:pPr marL="0" indent="0">
              <a:buNone/>
            </a:pPr>
            <a:r>
              <a:rPr lang="en-US" sz="3600" b="1" u="sng" dirty="0">
                <a:solidFill>
                  <a:srgbClr val="0072A7"/>
                </a:solidFill>
              </a:rPr>
              <a:t>E</a:t>
            </a:r>
            <a:r>
              <a:rPr lang="en-US" sz="3600" dirty="0"/>
              <a:t>ngineering</a:t>
            </a:r>
          </a:p>
          <a:p>
            <a:pPr marL="0" indent="0">
              <a:buNone/>
            </a:pPr>
            <a:r>
              <a:rPr lang="en-US" sz="3600" b="1" u="sng" dirty="0">
                <a:solidFill>
                  <a:srgbClr val="0072A7"/>
                </a:solidFill>
              </a:rPr>
              <a:t>M</a:t>
            </a:r>
            <a:r>
              <a:rPr lang="en-US" sz="3600" dirty="0"/>
              <a:t>ath</a:t>
            </a:r>
          </a:p>
          <a:p>
            <a:pPr marL="0" indent="0">
              <a:buNone/>
            </a:pPr>
            <a:r>
              <a:rPr lang="en-US" sz="3600" b="1" u="sng" dirty="0">
                <a:solidFill>
                  <a:srgbClr val="0072A7"/>
                </a:solidFill>
              </a:rPr>
              <a:t>M</a:t>
            </a:r>
            <a:r>
              <a:rPr lang="en-US" sz="3600" dirty="0"/>
              <a:t>anufacturing</a:t>
            </a:r>
          </a:p>
          <a:p>
            <a:pPr marL="0" indent="0">
              <a:buNone/>
            </a:pPr>
            <a:r>
              <a:rPr lang="en-US" sz="3600" b="1" u="sng" dirty="0">
                <a:solidFill>
                  <a:srgbClr val="0072A7"/>
                </a:solidFill>
              </a:rPr>
              <a:t>D</a:t>
            </a:r>
            <a:r>
              <a:rPr lang="en-US" sz="3600" dirty="0"/>
              <a:t>esign</a:t>
            </a:r>
            <a:r>
              <a:rPr lang="en-US" sz="3600" dirty="0">
                <a:effectLst/>
              </a:rPr>
              <a:t> </a:t>
            </a:r>
            <a:endParaRPr lang="en-US" sz="3600" dirty="0"/>
          </a:p>
        </p:txBody>
      </p:sp>
      <p:sp>
        <p:nvSpPr>
          <p:cNvPr id="5" name="Title 4">
            <a:extLst>
              <a:ext uri="{FF2B5EF4-FFF2-40B4-BE49-F238E27FC236}">
                <a16:creationId xmlns:a16="http://schemas.microsoft.com/office/drawing/2014/main" id="{3DAA5514-115D-CD4C-BF06-E9628F625D12}"/>
              </a:ext>
            </a:extLst>
          </p:cNvPr>
          <p:cNvSpPr>
            <a:spLocks noGrp="1"/>
          </p:cNvSpPr>
          <p:nvPr>
            <p:ph type="title"/>
          </p:nvPr>
        </p:nvSpPr>
        <p:spPr>
          <a:xfrm>
            <a:off x="1060704" y="1078992"/>
            <a:ext cx="9994604" cy="1325563"/>
          </a:xfrm>
        </p:spPr>
        <p:txBody>
          <a:bodyPr/>
          <a:lstStyle/>
          <a:p>
            <a:r>
              <a:rPr lang="en-US" dirty="0"/>
              <a:t>What is STEM</a:t>
            </a:r>
            <a:r>
              <a:rPr lang="en-US" baseline="30000" dirty="0"/>
              <a:t>2</a:t>
            </a:r>
            <a:r>
              <a:rPr lang="en-US" dirty="0"/>
              <a:t>D</a:t>
            </a:r>
            <a:br>
              <a:rPr lang="en-US" dirty="0"/>
            </a:br>
            <a:endParaRPr lang="en-US" dirty="0"/>
          </a:p>
        </p:txBody>
      </p:sp>
      <p:pic>
        <p:nvPicPr>
          <p:cNvPr id="6" name="Picture 5">
            <a:extLst>
              <a:ext uri="{FF2B5EF4-FFF2-40B4-BE49-F238E27FC236}">
                <a16:creationId xmlns:a16="http://schemas.microsoft.com/office/drawing/2014/main" id="{718B11B0-5E65-7645-B9E3-D9ADD1366AB5}"/>
              </a:ext>
            </a:extLst>
          </p:cNvPr>
          <p:cNvPicPr>
            <a:picLocks noChangeAspect="1"/>
          </p:cNvPicPr>
          <p:nvPr/>
        </p:nvPicPr>
        <p:blipFill>
          <a:blip r:embed="rId3"/>
          <a:stretch>
            <a:fillRect/>
          </a:stretch>
        </p:blipFill>
        <p:spPr>
          <a:xfrm>
            <a:off x="8510098" y="1888260"/>
            <a:ext cx="3014818" cy="3014818"/>
          </a:xfrm>
          <a:prstGeom prst="rect">
            <a:avLst/>
          </a:prstGeom>
        </p:spPr>
      </p:pic>
      <p:pic>
        <p:nvPicPr>
          <p:cNvPr id="7" name="Picture 6">
            <a:extLst>
              <a:ext uri="{FF2B5EF4-FFF2-40B4-BE49-F238E27FC236}">
                <a16:creationId xmlns:a16="http://schemas.microsoft.com/office/drawing/2014/main" id="{4B4969B9-89D6-1945-A29B-75CEE542C250}"/>
              </a:ext>
            </a:extLst>
          </p:cNvPr>
          <p:cNvPicPr>
            <a:picLocks noChangeAspect="1"/>
          </p:cNvPicPr>
          <p:nvPr/>
        </p:nvPicPr>
        <p:blipFill>
          <a:blip r:embed="rId4"/>
          <a:stretch>
            <a:fillRect/>
          </a:stretch>
        </p:blipFill>
        <p:spPr>
          <a:xfrm>
            <a:off x="4760699" y="335820"/>
            <a:ext cx="4114800" cy="4114800"/>
          </a:xfrm>
          <a:prstGeom prst="rect">
            <a:avLst/>
          </a:prstGeom>
        </p:spPr>
      </p:pic>
      <p:pic>
        <p:nvPicPr>
          <p:cNvPr id="8" name="Picture 7">
            <a:extLst>
              <a:ext uri="{FF2B5EF4-FFF2-40B4-BE49-F238E27FC236}">
                <a16:creationId xmlns:a16="http://schemas.microsoft.com/office/drawing/2014/main" id="{FE25CBA0-EEEC-AE41-BB24-F02A9C82C707}"/>
              </a:ext>
            </a:extLst>
          </p:cNvPr>
          <p:cNvPicPr>
            <a:picLocks noChangeAspect="1"/>
          </p:cNvPicPr>
          <p:nvPr/>
        </p:nvPicPr>
        <p:blipFill>
          <a:blip r:embed="rId5"/>
          <a:stretch>
            <a:fillRect/>
          </a:stretch>
        </p:blipFill>
        <p:spPr>
          <a:xfrm>
            <a:off x="7334736" y="2366867"/>
            <a:ext cx="2117837" cy="2117837"/>
          </a:xfrm>
          <a:prstGeom prst="rect">
            <a:avLst/>
          </a:prstGeom>
        </p:spPr>
      </p:pic>
      <p:pic>
        <p:nvPicPr>
          <p:cNvPr id="10" name="Picture 9">
            <a:extLst>
              <a:ext uri="{FF2B5EF4-FFF2-40B4-BE49-F238E27FC236}">
                <a16:creationId xmlns:a16="http://schemas.microsoft.com/office/drawing/2014/main" id="{2B740EAE-44E5-7540-8C7D-9B4C59217EF4}"/>
              </a:ext>
            </a:extLst>
          </p:cNvPr>
          <p:cNvPicPr>
            <a:picLocks noChangeAspect="1"/>
          </p:cNvPicPr>
          <p:nvPr/>
        </p:nvPicPr>
        <p:blipFill>
          <a:blip r:embed="rId6"/>
          <a:stretch>
            <a:fillRect/>
          </a:stretch>
        </p:blipFill>
        <p:spPr>
          <a:xfrm>
            <a:off x="4535161" y="2636491"/>
            <a:ext cx="4114800" cy="4114800"/>
          </a:xfrm>
          <a:prstGeom prst="rect">
            <a:avLst/>
          </a:prstGeom>
        </p:spPr>
      </p:pic>
      <p:pic>
        <p:nvPicPr>
          <p:cNvPr id="11" name="Picture 10">
            <a:extLst>
              <a:ext uri="{FF2B5EF4-FFF2-40B4-BE49-F238E27FC236}">
                <a16:creationId xmlns:a16="http://schemas.microsoft.com/office/drawing/2014/main" id="{7540822C-A038-E842-89E4-A73248575AC0}"/>
              </a:ext>
            </a:extLst>
          </p:cNvPr>
          <p:cNvPicPr>
            <a:picLocks noChangeAspect="1"/>
          </p:cNvPicPr>
          <p:nvPr/>
        </p:nvPicPr>
        <p:blipFill>
          <a:blip r:embed="rId7"/>
          <a:stretch>
            <a:fillRect/>
          </a:stretch>
        </p:blipFill>
        <p:spPr>
          <a:xfrm>
            <a:off x="7231740" y="3225402"/>
            <a:ext cx="3749040" cy="3749040"/>
          </a:xfrm>
          <a:prstGeom prst="rect">
            <a:avLst/>
          </a:prstGeom>
        </p:spPr>
      </p:pic>
    </p:spTree>
    <p:extLst>
      <p:ext uri="{BB962C8B-B14F-4D97-AF65-F5344CB8AC3E}">
        <p14:creationId xmlns:p14="http://schemas.microsoft.com/office/powerpoint/2010/main" val="96686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D13EE5F4-DF9D-AB47-AEBB-CBDF26724144}"/>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Introductions</a:t>
            </a:r>
          </a:p>
          <a:p>
            <a:r>
              <a:rPr lang="en-US" dirty="0">
                <a:latin typeface="Calibri" panose="020F0502020204030204" pitchFamily="34" charset="0"/>
                <a:cs typeface="Calibri" panose="020F0502020204030204" pitchFamily="34" charset="0"/>
              </a:rPr>
              <a:t>Engineering and Design in the World of Work </a:t>
            </a:r>
          </a:p>
          <a:p>
            <a:r>
              <a:rPr lang="en-US" dirty="0">
                <a:latin typeface="Calibri" panose="020F0502020204030204" pitchFamily="34" charset="0"/>
                <a:cs typeface="Calibri" panose="020F0502020204030204" pitchFamily="34" charset="0"/>
              </a:rPr>
              <a:t>Team Challenge: Building a Scientific Research Vessel</a:t>
            </a:r>
          </a:p>
          <a:p>
            <a:r>
              <a:rPr lang="en-US" dirty="0">
                <a:latin typeface="Calibri" panose="020F0502020204030204" pitchFamily="34" charset="0"/>
                <a:cs typeface="Calibri" panose="020F0502020204030204" pitchFamily="34" charset="0"/>
              </a:rPr>
              <a:t>Vessel Testing and Inspection</a:t>
            </a:r>
          </a:p>
          <a:p>
            <a:r>
              <a:rPr lang="en-US" dirty="0">
                <a:latin typeface="Calibri" panose="020F0502020204030204" pitchFamily="34" charset="0"/>
                <a:cs typeface="Calibri" panose="020F0502020204030204" pitchFamily="34" charset="0"/>
              </a:rPr>
              <a:t>Reflection</a:t>
            </a:r>
          </a:p>
          <a:p>
            <a:endParaRPr lang="en-US" dirty="0"/>
          </a:p>
          <a:p>
            <a:pPr marL="0" indent="0">
              <a:buNone/>
            </a:pPr>
            <a:endParaRPr lang="en-US" dirty="0"/>
          </a:p>
        </p:txBody>
      </p:sp>
      <p:sp>
        <p:nvSpPr>
          <p:cNvPr id="11" name="Title 10">
            <a:extLst>
              <a:ext uri="{FF2B5EF4-FFF2-40B4-BE49-F238E27FC236}">
                <a16:creationId xmlns:a16="http://schemas.microsoft.com/office/drawing/2014/main" id="{D473018D-95BA-F54B-A947-F2DEBC6BF61F}"/>
              </a:ext>
            </a:extLst>
          </p:cNvPr>
          <p:cNvSpPr>
            <a:spLocks noGrp="1"/>
          </p:cNvSpPr>
          <p:nvPr>
            <p:ph type="title"/>
          </p:nvPr>
        </p:nvSpPr>
        <p:spPr/>
        <p:txBody>
          <a:bodyPr/>
          <a:lstStyle/>
          <a:p>
            <a:r>
              <a:rPr lang="en-US" dirty="0"/>
              <a:t>Todays Plan</a:t>
            </a:r>
          </a:p>
        </p:txBody>
      </p:sp>
    </p:spTree>
    <p:extLst>
      <p:ext uri="{BB962C8B-B14F-4D97-AF65-F5344CB8AC3E}">
        <p14:creationId xmlns:p14="http://schemas.microsoft.com/office/powerpoint/2010/main" val="1386775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742909B-8DD3-EA4F-A910-5A791D65EBE3}"/>
              </a:ext>
            </a:extLst>
          </p:cNvPr>
          <p:cNvSpPr>
            <a:spLocks noGrp="1"/>
          </p:cNvSpPr>
          <p:nvPr>
            <p:ph type="title"/>
          </p:nvPr>
        </p:nvSpPr>
        <p:spPr>
          <a:xfrm>
            <a:off x="1063256" y="1297212"/>
            <a:ext cx="9994604" cy="1325563"/>
          </a:xfrm>
        </p:spPr>
        <p:txBody>
          <a:bodyPr>
            <a:noAutofit/>
          </a:bodyPr>
          <a:lstStyle/>
          <a:p>
            <a:r>
              <a:rPr lang="en-US" dirty="0"/>
              <a:t>Engineering and Design in the World of Work</a:t>
            </a:r>
          </a:p>
        </p:txBody>
      </p:sp>
      <p:sp>
        <p:nvSpPr>
          <p:cNvPr id="6" name="Content Placeholder 5">
            <a:extLst>
              <a:ext uri="{FF2B5EF4-FFF2-40B4-BE49-F238E27FC236}">
                <a16:creationId xmlns:a16="http://schemas.microsoft.com/office/drawing/2014/main" id="{422A644F-C56D-974C-8FF8-F4E9EA0BAF0B}"/>
              </a:ext>
            </a:extLst>
          </p:cNvPr>
          <p:cNvSpPr>
            <a:spLocks noGrp="1"/>
          </p:cNvSpPr>
          <p:nvPr>
            <p:ph idx="1"/>
          </p:nvPr>
        </p:nvSpPr>
        <p:spPr>
          <a:xfrm>
            <a:off x="1063256" y="2530549"/>
            <a:ext cx="6143789" cy="3296094"/>
          </a:xfrm>
        </p:spPr>
        <p:txBody>
          <a:bodyPr>
            <a:normAutofit lnSpcReduction="10000"/>
          </a:bodyPr>
          <a:lstStyle/>
          <a:p>
            <a:r>
              <a:rPr lang="en-US" dirty="0"/>
              <a:t>How do you think engineering and design are used every day in the workplace?</a:t>
            </a:r>
          </a:p>
          <a:p>
            <a:r>
              <a:rPr lang="en-US" dirty="0"/>
              <a:t>What kinds of careers do you think people with an interest, aptitude for, or degree in design or engineering would have?</a:t>
            </a:r>
            <a:br>
              <a:rPr lang="en-US" dirty="0"/>
            </a:br>
            <a:endParaRPr lang="en-US" dirty="0"/>
          </a:p>
          <a:p>
            <a:endParaRPr lang="en-US" dirty="0"/>
          </a:p>
          <a:p>
            <a:endParaRPr lang="en-US" dirty="0"/>
          </a:p>
          <a:p>
            <a:pPr marL="0" indent="0">
              <a:buNone/>
            </a:pPr>
            <a:endParaRPr lang="en-US" dirty="0"/>
          </a:p>
        </p:txBody>
      </p:sp>
      <p:pic>
        <p:nvPicPr>
          <p:cNvPr id="7" name="Picture 6">
            <a:extLst>
              <a:ext uri="{FF2B5EF4-FFF2-40B4-BE49-F238E27FC236}">
                <a16:creationId xmlns:a16="http://schemas.microsoft.com/office/drawing/2014/main" id="{EEE6B951-ACD1-2F4F-AB94-F225C7369D6A}"/>
              </a:ext>
            </a:extLst>
          </p:cNvPr>
          <p:cNvPicPr>
            <a:picLocks noChangeAspect="1"/>
          </p:cNvPicPr>
          <p:nvPr/>
        </p:nvPicPr>
        <p:blipFill>
          <a:blip r:embed="rId3"/>
          <a:stretch>
            <a:fillRect/>
          </a:stretch>
        </p:blipFill>
        <p:spPr>
          <a:xfrm>
            <a:off x="7393300" y="1871054"/>
            <a:ext cx="3568456" cy="3568456"/>
          </a:xfrm>
          <a:prstGeom prst="rect">
            <a:avLst/>
          </a:prstGeom>
        </p:spPr>
      </p:pic>
    </p:spTree>
    <p:extLst>
      <p:ext uri="{BB962C8B-B14F-4D97-AF65-F5344CB8AC3E}">
        <p14:creationId xmlns:p14="http://schemas.microsoft.com/office/powerpoint/2010/main" val="1884639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FCDBCC-D244-094A-9423-45EAEE13671C}"/>
              </a:ext>
            </a:extLst>
          </p:cNvPr>
          <p:cNvSpPr>
            <a:spLocks noGrp="1"/>
          </p:cNvSpPr>
          <p:nvPr>
            <p:ph type="ctrTitle"/>
          </p:nvPr>
        </p:nvSpPr>
        <p:spPr>
          <a:xfrm>
            <a:off x="1524000" y="1122363"/>
            <a:ext cx="9144000" cy="2387600"/>
          </a:xfrm>
        </p:spPr>
        <p:txBody>
          <a:bodyPr>
            <a:normAutofit/>
          </a:bodyPr>
          <a:lstStyle/>
          <a:p>
            <a:r>
              <a:rPr lang="en-US" sz="4800"/>
              <a:t>Tell My Story</a:t>
            </a:r>
            <a:endParaRPr lang="en-US" sz="4800" dirty="0"/>
          </a:p>
        </p:txBody>
      </p:sp>
      <p:pic>
        <p:nvPicPr>
          <p:cNvPr id="8" name="Picture 7">
            <a:extLst>
              <a:ext uri="{FF2B5EF4-FFF2-40B4-BE49-F238E27FC236}">
                <a16:creationId xmlns:a16="http://schemas.microsoft.com/office/drawing/2014/main" id="{7892A0A1-A038-4C4C-9E15-9DF1D7AEEE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01844">
            <a:off x="9738825" y="2275067"/>
            <a:ext cx="2507834" cy="6864511"/>
          </a:xfrm>
          <a:prstGeom prst="rect">
            <a:avLst/>
          </a:prstGeom>
        </p:spPr>
      </p:pic>
    </p:spTree>
    <p:extLst>
      <p:ext uri="{BB962C8B-B14F-4D97-AF65-F5344CB8AC3E}">
        <p14:creationId xmlns:p14="http://schemas.microsoft.com/office/powerpoint/2010/main" val="2225096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20877-6C17-6041-A1B2-8A6FFBD579C6}"/>
              </a:ext>
            </a:extLst>
          </p:cNvPr>
          <p:cNvSpPr>
            <a:spLocks noGrp="1"/>
          </p:cNvSpPr>
          <p:nvPr>
            <p:ph type="title"/>
          </p:nvPr>
        </p:nvSpPr>
        <p:spPr/>
        <p:txBody>
          <a:bodyPr/>
          <a:lstStyle/>
          <a:p>
            <a:r>
              <a:rPr lang="en-US" dirty="0"/>
              <a:t>My Story (delete if not using)</a:t>
            </a:r>
          </a:p>
        </p:txBody>
      </p:sp>
      <p:sp>
        <p:nvSpPr>
          <p:cNvPr id="3" name="Content Placeholder 2">
            <a:extLst>
              <a:ext uri="{FF2B5EF4-FFF2-40B4-BE49-F238E27FC236}">
                <a16:creationId xmlns:a16="http://schemas.microsoft.com/office/drawing/2014/main" id="{58BC8FDA-3226-0543-82BC-F4A580233198}"/>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9572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FCDBCC-D244-094A-9423-45EAEE13671C}"/>
              </a:ext>
            </a:extLst>
          </p:cNvPr>
          <p:cNvSpPr>
            <a:spLocks noGrp="1"/>
          </p:cNvSpPr>
          <p:nvPr>
            <p:ph type="ctrTitle"/>
          </p:nvPr>
        </p:nvSpPr>
        <p:spPr>
          <a:xfrm>
            <a:off x="1524000" y="1122363"/>
            <a:ext cx="9144000" cy="2387600"/>
          </a:xfrm>
        </p:spPr>
        <p:txBody>
          <a:bodyPr>
            <a:normAutofit/>
          </a:bodyPr>
          <a:lstStyle/>
          <a:p>
            <a:r>
              <a:rPr lang="en-US" sz="4800" dirty="0"/>
              <a:t>Buoyance</a:t>
            </a:r>
          </a:p>
        </p:txBody>
      </p:sp>
      <p:pic>
        <p:nvPicPr>
          <p:cNvPr id="9" name="Picture 8">
            <a:extLst>
              <a:ext uri="{FF2B5EF4-FFF2-40B4-BE49-F238E27FC236}">
                <a16:creationId xmlns:a16="http://schemas.microsoft.com/office/drawing/2014/main" id="{F03E2439-A600-C043-9EE7-85AE36AE62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56816">
            <a:off x="7427306" y="2512449"/>
            <a:ext cx="2302167" cy="6180435"/>
          </a:xfrm>
          <a:prstGeom prst="rect">
            <a:avLst/>
          </a:prstGeom>
        </p:spPr>
      </p:pic>
      <p:pic>
        <p:nvPicPr>
          <p:cNvPr id="10" name="Picture 9">
            <a:extLst>
              <a:ext uri="{FF2B5EF4-FFF2-40B4-BE49-F238E27FC236}">
                <a16:creationId xmlns:a16="http://schemas.microsoft.com/office/drawing/2014/main" id="{186A614A-07AC-244E-A5FF-2804D848A9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656816">
            <a:off x="10033965" y="2266637"/>
            <a:ext cx="2379463" cy="6149999"/>
          </a:xfrm>
          <a:prstGeom prst="rect">
            <a:avLst/>
          </a:prstGeom>
        </p:spPr>
      </p:pic>
    </p:spTree>
    <p:extLst>
      <p:ext uri="{BB962C8B-B14F-4D97-AF65-F5344CB8AC3E}">
        <p14:creationId xmlns:p14="http://schemas.microsoft.com/office/powerpoint/2010/main" val="3023535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52B8FC-B36F-A54D-8A0A-26AD1C6C6B3B}"/>
              </a:ext>
            </a:extLst>
          </p:cNvPr>
          <p:cNvSpPr>
            <a:spLocks noGrp="1"/>
          </p:cNvSpPr>
          <p:nvPr>
            <p:ph type="title"/>
          </p:nvPr>
        </p:nvSpPr>
        <p:spPr/>
        <p:txBody>
          <a:bodyPr/>
          <a:lstStyle/>
          <a:p>
            <a:r>
              <a:rPr lang="en-US" dirty="0"/>
              <a:t>What is Buoyance?</a:t>
            </a:r>
          </a:p>
        </p:txBody>
      </p:sp>
      <p:sp>
        <p:nvSpPr>
          <p:cNvPr id="7" name="Content Placeholder 6">
            <a:extLst>
              <a:ext uri="{FF2B5EF4-FFF2-40B4-BE49-F238E27FC236}">
                <a16:creationId xmlns:a16="http://schemas.microsoft.com/office/drawing/2014/main" id="{763FD7D5-31DB-134E-B94C-360E0FD96B80}"/>
              </a:ext>
            </a:extLst>
          </p:cNvPr>
          <p:cNvSpPr>
            <a:spLocks noGrp="1"/>
          </p:cNvSpPr>
          <p:nvPr>
            <p:ph idx="1"/>
          </p:nvPr>
        </p:nvSpPr>
        <p:spPr/>
        <p:txBody>
          <a:bodyPr/>
          <a:lstStyle/>
          <a:p>
            <a:r>
              <a:rPr lang="en-US" dirty="0"/>
              <a:t>Buoyance is the ability or tendency to float in water or air </a:t>
            </a:r>
            <a:br>
              <a:rPr lang="en-US" dirty="0"/>
            </a:br>
            <a:r>
              <a:rPr lang="en-US" dirty="0"/>
              <a:t>or some other fluid. </a:t>
            </a:r>
          </a:p>
          <a:p>
            <a:endParaRPr lang="en-US" dirty="0"/>
          </a:p>
          <a:p>
            <a:pPr marL="0" indent="0">
              <a:buNone/>
            </a:pPr>
            <a:endParaRPr lang="en-US" dirty="0"/>
          </a:p>
        </p:txBody>
      </p:sp>
      <p:sp>
        <p:nvSpPr>
          <p:cNvPr id="13" name="Content Placeholder 2">
            <a:extLst>
              <a:ext uri="{FF2B5EF4-FFF2-40B4-BE49-F238E27FC236}">
                <a16:creationId xmlns:a16="http://schemas.microsoft.com/office/drawing/2014/main" id="{41ED54A9-2A6F-AA48-83B1-37FF399BAAAC}"/>
              </a:ext>
            </a:extLst>
          </p:cNvPr>
          <p:cNvSpPr txBox="1">
            <a:spLocks/>
          </p:cNvSpPr>
          <p:nvPr/>
        </p:nvSpPr>
        <p:spPr>
          <a:xfrm>
            <a:off x="8613894" y="2142677"/>
            <a:ext cx="260488" cy="5232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r>
              <a:rPr lang="en-US" sz="4800" b="1" dirty="0">
                <a:solidFill>
                  <a:schemeClr val="bg1"/>
                </a:solidFill>
              </a:rPr>
              <a:t>+</a:t>
            </a:r>
          </a:p>
        </p:txBody>
      </p:sp>
    </p:spTree>
    <p:extLst>
      <p:ext uri="{BB962C8B-B14F-4D97-AF65-F5344CB8AC3E}">
        <p14:creationId xmlns:p14="http://schemas.microsoft.com/office/powerpoint/2010/main" val="170613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FCDBCC-D244-094A-9423-45EAEE13671C}"/>
              </a:ext>
            </a:extLst>
          </p:cNvPr>
          <p:cNvSpPr>
            <a:spLocks noGrp="1"/>
          </p:cNvSpPr>
          <p:nvPr>
            <p:ph type="ctrTitle"/>
          </p:nvPr>
        </p:nvSpPr>
        <p:spPr>
          <a:xfrm>
            <a:off x="1524000" y="1122363"/>
            <a:ext cx="9144000" cy="2387600"/>
          </a:xfrm>
        </p:spPr>
        <p:txBody>
          <a:bodyPr>
            <a:normAutofit/>
          </a:bodyPr>
          <a:lstStyle/>
          <a:p>
            <a:r>
              <a:rPr lang="en-US" sz="4800" dirty="0"/>
              <a:t>Why Do </a:t>
            </a:r>
            <a:br>
              <a:rPr lang="en-US" sz="4800" dirty="0"/>
            </a:br>
            <a:r>
              <a:rPr lang="en-US" sz="4800" dirty="0"/>
              <a:t>Vessels Float?</a:t>
            </a:r>
          </a:p>
        </p:txBody>
      </p:sp>
      <p:pic>
        <p:nvPicPr>
          <p:cNvPr id="5" name="Picture 4">
            <a:extLst>
              <a:ext uri="{FF2B5EF4-FFF2-40B4-BE49-F238E27FC236}">
                <a16:creationId xmlns:a16="http://schemas.microsoft.com/office/drawing/2014/main" id="{8507F407-126E-DB41-AAD3-9C4B0A865CA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20700000">
            <a:off x="8945746" y="1444472"/>
            <a:ext cx="3444508" cy="7257296"/>
          </a:xfrm>
          <a:prstGeom prst="rect">
            <a:avLst/>
          </a:prstGeom>
        </p:spPr>
      </p:pic>
    </p:spTree>
    <p:extLst>
      <p:ext uri="{BB962C8B-B14F-4D97-AF65-F5344CB8AC3E}">
        <p14:creationId xmlns:p14="http://schemas.microsoft.com/office/powerpoint/2010/main" val="2300273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5D6015-C922-4959-801D-31305E3AE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adc816b1-d756-4632-a449-b11038f588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9805DC-5C12-4419-A76C-CB32351C9720}">
  <ds:schemaRefs>
    <ds:schemaRef ds:uri="http://schemas.microsoft.com/office/2006/metadata/properties"/>
    <ds:schemaRef ds:uri="http://schemas.microsoft.com/office/infopath/2007/PartnerControls"/>
    <ds:schemaRef ds:uri="db233ec2-66d3-4ef5-8807-a2c006e69374"/>
    <ds:schemaRef ds:uri="adc816b1-d756-4632-a449-b11038f588a1"/>
  </ds:schemaRefs>
</ds:datastoreItem>
</file>

<file path=customXml/itemProps3.xml><?xml version="1.0" encoding="utf-8"?>
<ds:datastoreItem xmlns:ds="http://schemas.openxmlformats.org/officeDocument/2006/customXml" ds:itemID="{A986C3D9-0E73-4392-8F58-868AF27DA6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1586</TotalTime>
  <Words>1036</Words>
  <Application>Microsoft Office PowerPoint</Application>
  <PresentationFormat>Widescreen</PresentationFormat>
  <Paragraphs>107</Paragraphs>
  <Slides>16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Rounded MT Bold</vt:lpstr>
      <vt:lpstr>Calibri</vt:lpstr>
      <vt:lpstr>Office Theme</vt:lpstr>
      <vt:lpstr>Building a Scientific Research Vessel STEM2D Topics: Science, Engineering,  Math, and Design</vt:lpstr>
      <vt:lpstr>What is STEM2D </vt:lpstr>
      <vt:lpstr>Todays Plan</vt:lpstr>
      <vt:lpstr>Engineering and Design in the World of Work</vt:lpstr>
      <vt:lpstr>Tell My Story</vt:lpstr>
      <vt:lpstr>My Story (delete if not using)</vt:lpstr>
      <vt:lpstr>Buoyance</vt:lpstr>
      <vt:lpstr>What is Buoyance?</vt:lpstr>
      <vt:lpstr>Why Do  Vessels Float?</vt:lpstr>
      <vt:lpstr>What is Density? Why is it Important?</vt:lpstr>
      <vt:lpstr>PowerPoint Presentation</vt:lpstr>
      <vt:lpstr>Vessels for Scientific Purposes</vt:lpstr>
      <vt:lpstr>Building a Scientific Research  Vessel Challenge</vt:lpstr>
      <vt:lpstr>Building a Scientific Research  Vessel Challenge (continued)</vt:lpstr>
      <vt:lpstr>Vessels Testing  &amp; Inspection</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Biomimicry in Structure Design Stem2D Topics: Science, Design, and Engineering</dc:title>
  <dc:creator>WIDBY, WILLIAM D</dc:creator>
  <cp:lastModifiedBy>Kelly Tungett</cp:lastModifiedBy>
  <cp:revision>128</cp:revision>
  <dcterms:created xsi:type="dcterms:W3CDTF">2018-05-07T14:41:30Z</dcterms:created>
  <dcterms:modified xsi:type="dcterms:W3CDTF">2026-02-23T15:46:47Z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ies>
</file>