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0.xml" ContentType="application/vnd.openxmlformats-officedocument.presentationml.slide+xml"/>
  <Override PartName="/ppt/slides/slide2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2.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23.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9.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20.xml" ContentType="application/vnd.openxmlformats-officedocument.presentationml.notesSlide+xml"/>
  <Override PartName="/ppt/slideLayouts/slideLayout4.xml" ContentType="application/vnd.openxmlformats-officedocument.presentationml.slideLayout+xml"/>
  <Override PartName="/ppt/notesSlides/notesSlide18.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theme/theme3.xml" ContentType="application/vnd.openxmlformats-officedocument.theme+xml"/>
  <Override PartName="/ppt/notesMasters/notesMaster1.xml" ContentType="application/vnd.openxmlformats-officedocument.presentationml.notesMaster+xml"/>
  <Override PartName="/ppt/theme/theme4.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57" r:id="rId3"/>
  </p:sldMasterIdLst>
  <p:notesMasterIdLst>
    <p:notesMasterId r:id="rId32"/>
  </p:notesMasterIdLst>
  <p:sldIdLst>
    <p:sldId id="298" r:id="rId4"/>
    <p:sldId id="299" r:id="rId5"/>
    <p:sldId id="258" r:id="rId6"/>
    <p:sldId id="263" r:id="rId7"/>
    <p:sldId id="300" r:id="rId8"/>
    <p:sldId id="288" r:id="rId9"/>
    <p:sldId id="289" r:id="rId10"/>
    <p:sldId id="305" r:id="rId11"/>
    <p:sldId id="306" r:id="rId12"/>
    <p:sldId id="304" r:id="rId13"/>
    <p:sldId id="308" r:id="rId14"/>
    <p:sldId id="271" r:id="rId15"/>
    <p:sldId id="312" r:id="rId16"/>
    <p:sldId id="292" r:id="rId17"/>
    <p:sldId id="309" r:id="rId18"/>
    <p:sldId id="274" r:id="rId19"/>
    <p:sldId id="313" r:id="rId20"/>
    <p:sldId id="316" r:id="rId21"/>
    <p:sldId id="314" r:id="rId22"/>
    <p:sldId id="315" r:id="rId23"/>
    <p:sldId id="276" r:id="rId24"/>
    <p:sldId id="294" r:id="rId25"/>
    <p:sldId id="310" r:id="rId26"/>
    <p:sldId id="311" r:id="rId27"/>
    <p:sldId id="287" r:id="rId28"/>
    <p:sldId id="302" r:id="rId29"/>
    <p:sldId id="295" r:id="rId30"/>
    <p:sldId id="30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Mahon" initials="A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87"/>
    <p:restoredTop sz="80748"/>
  </p:normalViewPr>
  <p:slideViewPr>
    <p:cSldViewPr snapToGrid="0" snapToObjects="1">
      <p:cViewPr varScale="1">
        <p:scale>
          <a:sx n="87" d="100"/>
          <a:sy n="87" d="100"/>
        </p:scale>
        <p:origin x="1098" y="84"/>
      </p:cViewPr>
      <p:guideLst/>
    </p:cSldViewPr>
  </p:slideViewPr>
  <p:notesTextViewPr>
    <p:cViewPr>
      <p:scale>
        <a:sx n="114" d="100"/>
        <a:sy n="114"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2.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4E1F7-369E-754A-8EBF-6169AA7FC90F}" type="datetimeFigureOut">
              <a:rPr lang="en-US" smtClean="0"/>
              <a:t>10/2/2020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4B0F42-7A2A-FD45-B1C0-1243E9912982}" type="slidenum">
              <a:rPr lang="en-US" smtClean="0"/>
              <a:t>‹#›</a:t>
            </a:fld>
            <a:endParaRPr lang="en-US"/>
          </a:p>
        </p:txBody>
      </p:sp>
    </p:spTree>
    <p:extLst>
      <p:ext uri="{BB962C8B-B14F-4D97-AF65-F5344CB8AC3E}">
        <p14:creationId xmlns:p14="http://schemas.microsoft.com/office/powerpoint/2010/main" val="1989033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gwocfmcKebc"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1</a:t>
            </a:fld>
            <a:endParaRPr lang="en-US"/>
          </a:p>
        </p:txBody>
      </p:sp>
    </p:spTree>
    <p:extLst>
      <p:ext uri="{BB962C8B-B14F-4D97-AF65-F5344CB8AC3E}">
        <p14:creationId xmlns:p14="http://schemas.microsoft.com/office/powerpoint/2010/main" val="2327344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a:solidFill>
                  <a:schemeClr val="tx1"/>
                </a:solidFill>
                <a:latin typeface="+mn-lt"/>
                <a:ea typeface="+mn-ea"/>
                <a:cs typeface="+mn-cs"/>
              </a:rPr>
              <a:t>Explique: Un trócar es un instrumento quirúrgico con un punto de corte de tres lados encerrado en una cánula o tubo, utilizado para extraer líquido de una cavidad corporal. Mínimamente invasivo, es extremadamente beneficioso para el paciente, como se ve en la imagen.</a:t>
            </a:r>
          </a:p>
          <a:p>
            <a:pPr marL="457200" lvl="1" indent="0">
              <a:buFont typeface="+mj-lt"/>
              <a:buNone/>
            </a:pPr>
            <a:endParaRPr lang="en-US" sz="1200" kern="1200" dirty="0">
              <a:solidFill>
                <a:schemeClr val="tx1"/>
              </a:solidFill>
              <a:effectLst/>
              <a:latin typeface="+mn-lt"/>
              <a:ea typeface="+mn-ea"/>
              <a:cs typeface="+mn-cs"/>
            </a:endParaRPr>
          </a:p>
          <a:p>
            <a:pPr marL="0" lvl="0" indent="0">
              <a:buFont typeface="+mj-lt"/>
              <a:buNone/>
            </a:pPr>
            <a:r>
              <a:rPr lang="es-ES" sz="1200">
                <a:solidFill>
                  <a:schemeClr val="tx1"/>
                </a:solidFill>
                <a:latin typeface="+mn-lt"/>
                <a:ea typeface="+mn-ea"/>
                <a:cs typeface="+mn-cs"/>
              </a:rPr>
              <a:t>Foto: https://commons.wikimedia.org/wiki/Category:Laparoscopy#/media/File:US_Navy_081117-N-7526R-568_Cmdr._Thomas_Nelson_and_Lt._Robert_Roadfuss_discuss_proper_procedures_while_performing_a_laparoscopic_cholecystectomy_surgery.jpg</a:t>
            </a:r>
          </a:p>
          <a:p>
            <a:pPr marL="0" lvl="0" indent="0">
              <a:buFont typeface="+mj-lt"/>
              <a:buNone/>
            </a:pPr>
            <a:endParaRPr lang="en-US" sz="1200" kern="1200" dirty="0">
              <a:solidFill>
                <a:schemeClr val="tx1"/>
              </a:solidFill>
              <a:effectLst/>
              <a:latin typeface="+mn-lt"/>
              <a:ea typeface="+mn-ea"/>
              <a:cs typeface="+mn-cs"/>
            </a:endParaRPr>
          </a:p>
          <a:p>
            <a:pPr marL="0" lvl="0" indent="0">
              <a:buFont typeface="+mj-lt"/>
              <a:buNone/>
            </a:pPr>
            <a:r>
              <a:rPr lang="es-ES" sz="1200">
                <a:solidFill>
                  <a:schemeClr val="tx1"/>
                </a:solidFill>
                <a:latin typeface="+mn-lt"/>
                <a:ea typeface="+mn-ea"/>
                <a:cs typeface="+mn-cs"/>
              </a:rPr>
              <a:t>Crédito: </a:t>
            </a:r>
            <a:r>
              <a:rPr lang="es-ES" sz="1200" b="0" i="0" u="none" strike="noStrike">
                <a:solidFill>
                  <a:schemeClr val="tx1"/>
                </a:solidFill>
                <a:latin typeface="+mn-lt"/>
                <a:ea typeface="+mn-ea"/>
                <a:cs typeface="+mn-cs"/>
              </a:rPr>
              <a:t>Especialista en comunicación de masas de 2ª clase Marc Rockwell-Pate</a:t>
            </a:r>
            <a:r>
              <a:rPr lang="es-ES" sz="1200"/>
              <a:t>, Marina de Estados Unidos</a:t>
            </a:r>
          </a:p>
          <a:p>
            <a:pPr marL="0" lvl="0" indent="0">
              <a:buFont typeface="+mj-lt"/>
              <a:buNone/>
            </a:pPr>
            <a:endParaRPr lang="en-US" sz="1200" kern="1200" dirty="0">
              <a:solidFill>
                <a:schemeClr val="tx1"/>
              </a:solidFill>
              <a:effectLst/>
              <a:latin typeface="+mn-lt"/>
              <a:ea typeface="+mn-ea"/>
              <a:cs typeface="+mn-cs"/>
            </a:endParaRPr>
          </a:p>
          <a:p>
            <a:pPr rtl="0"/>
            <a:r>
              <a:rPr lang="es-ES" sz="1200" b="0" i="0" u="none" strike="noStrike">
                <a:solidFill>
                  <a:schemeClr val="tx1"/>
                </a:solidFill>
                <a:latin typeface="+mn-lt"/>
                <a:ea typeface="+mn-ea"/>
                <a:cs typeface="+mn-cs"/>
              </a:rPr>
              <a:t>CIUDAD DE DJIBOUTI, Djibouti (17 de noviembre de 2008) Cmdr. Thomas Nelson, cirujano general, y el teniente Robert Roadfuss, enfermero de quirófano, ambos asignados al Campamento Lemonier, discuten los procedimientos adecuados mientras realizan una colecistectomía laparoscópica en el Hospital Peltier. Los cirujanos de Nelson, Roadfuss y otros de Camp Lemonier viajan a Peltier tres veces por semana para ayudar a los médicos de Djibouti con cirugías y otros procedimientos médicos complejos. </a:t>
            </a:r>
          </a:p>
        </p:txBody>
      </p:sp>
      <p:sp>
        <p:nvSpPr>
          <p:cNvPr id="4" name="Slide Number Placeholder 3"/>
          <p:cNvSpPr>
            <a:spLocks noGrp="1"/>
          </p:cNvSpPr>
          <p:nvPr>
            <p:ph type="sldNum" sz="quarter" idx="5"/>
          </p:nvPr>
        </p:nvSpPr>
        <p:spPr/>
        <p:txBody>
          <a:bodyPr/>
          <a:lstStyle/>
          <a:p>
            <a:fld id="{8A4B0F42-7A2A-FD45-B1C0-1243E9912982}" type="slidenum">
              <a:rPr lang="en-US" smtClean="0"/>
              <a:t>10</a:t>
            </a:fld>
            <a:endParaRPr lang="en-US"/>
          </a:p>
        </p:txBody>
      </p:sp>
    </p:spTree>
    <p:extLst>
      <p:ext uri="{BB962C8B-B14F-4D97-AF65-F5344CB8AC3E}">
        <p14:creationId xmlns:p14="http://schemas.microsoft.com/office/powerpoint/2010/main" val="3591412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a:solidFill>
                  <a:schemeClr val="tx1"/>
                </a:solidFill>
                <a:latin typeface="+mn-lt"/>
                <a:ea typeface="+mn-ea"/>
                <a:cs typeface="+mn-cs"/>
              </a:rPr>
              <a:t>Si hay tiempo, tal vez quiera mostrar el siguiente vídeo: </a:t>
            </a:r>
          </a:p>
          <a:p>
            <a:r>
              <a:rPr lang="es-ES" sz="1200" u="sng">
                <a:solidFill>
                  <a:schemeClr val="tx1"/>
                </a:solidFill>
                <a:latin typeface="+mn-lt"/>
                <a:ea typeface="+mn-ea"/>
                <a:cs typeface="+mn-cs"/>
                <a:hlinkClick r:id="rId3"/>
              </a:rPr>
              <a:t>https://www.youtube.com/watch?v=gwocfmcKebc</a:t>
            </a:r>
          </a:p>
        </p:txBody>
      </p:sp>
      <p:sp>
        <p:nvSpPr>
          <p:cNvPr id="4" name="Slide Number Placeholder 3"/>
          <p:cNvSpPr>
            <a:spLocks noGrp="1"/>
          </p:cNvSpPr>
          <p:nvPr>
            <p:ph type="sldNum" sz="quarter" idx="5"/>
          </p:nvPr>
        </p:nvSpPr>
        <p:spPr/>
        <p:txBody>
          <a:bodyPr/>
          <a:lstStyle/>
          <a:p>
            <a:fld id="{8A4B0F42-7A2A-FD45-B1C0-1243E9912982}" type="slidenum">
              <a:rPr lang="en-US" smtClean="0"/>
              <a:t>11</a:t>
            </a:fld>
            <a:endParaRPr lang="en-US"/>
          </a:p>
        </p:txBody>
      </p:sp>
    </p:spTree>
    <p:extLst>
      <p:ext uri="{BB962C8B-B14F-4D97-AF65-F5344CB8AC3E}">
        <p14:creationId xmlns:p14="http://schemas.microsoft.com/office/powerpoint/2010/main" val="341784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u="sng">
                <a:solidFill>
                  <a:schemeClr val="tx1"/>
                </a:solidFill>
                <a:latin typeface="+mn-lt"/>
                <a:ea typeface="+mn-ea"/>
                <a:cs typeface="+mn-cs"/>
              </a:rPr>
              <a:t>Fase 1: Diseño:</a:t>
            </a:r>
            <a:r>
              <a:rPr lang="es-ES" sz="1200">
                <a:solidFill>
                  <a:schemeClr val="tx1"/>
                </a:solidFill>
                <a:latin typeface="+mn-lt"/>
                <a:ea typeface="+mn-ea"/>
                <a:cs typeface="+mn-cs"/>
              </a:rPr>
              <a:t> Los pasos clave durante esta fase incluyen:</a:t>
            </a:r>
          </a:p>
          <a:p>
            <a:pPr marL="171450" lvl="0" indent="-171450">
              <a:buFont typeface="Arial" panose="020B0604020202020204" pitchFamily="34" charset="0"/>
              <a:buChar char="•"/>
            </a:pPr>
            <a:r>
              <a:rPr lang="es-ES" sz="1200" i="1">
                <a:solidFill>
                  <a:schemeClr val="tx1"/>
                </a:solidFill>
                <a:latin typeface="+mn-lt"/>
                <a:ea typeface="+mn-ea"/>
                <a:cs typeface="+mn-cs"/>
              </a:rPr>
              <a:t>Diseño de concepto</a:t>
            </a:r>
            <a:r>
              <a:rPr lang="es-ES" sz="1200">
                <a:solidFill>
                  <a:schemeClr val="tx1"/>
                </a:solidFill>
                <a:latin typeface="+mn-lt"/>
                <a:ea typeface="+mn-ea"/>
                <a:cs typeface="+mn-cs"/>
              </a:rPr>
              <a:t>. Este primer paso es crítico; incluye el análisis y la identificación de lo que el cliente quiere o necesita y la creación de un </a:t>
            </a:r>
            <a:r>
              <a:rPr lang="es-ES" sz="1200" b="1">
                <a:solidFill>
                  <a:schemeClr val="tx1"/>
                </a:solidFill>
                <a:latin typeface="+mn-lt"/>
                <a:ea typeface="+mn-ea"/>
                <a:cs typeface="+mn-cs"/>
              </a:rPr>
              <a:t>concepto </a:t>
            </a:r>
            <a:r>
              <a:rPr lang="es-ES" sz="1200">
                <a:solidFill>
                  <a:schemeClr val="tx1"/>
                </a:solidFill>
                <a:latin typeface="+mn-lt"/>
                <a:ea typeface="+mn-ea"/>
                <a:cs typeface="+mn-cs"/>
              </a:rPr>
              <a:t>(idea o plan) basado en esos insumos.</a:t>
            </a:r>
          </a:p>
          <a:p>
            <a:pPr marL="171450" lvl="0" indent="-171450">
              <a:buFont typeface="Arial" panose="020B0604020202020204" pitchFamily="34" charset="0"/>
              <a:buChar char="•"/>
            </a:pPr>
            <a:r>
              <a:rPr lang="es-ES" sz="1200" i="1">
                <a:solidFill>
                  <a:schemeClr val="tx1"/>
                </a:solidFill>
                <a:latin typeface="+mn-lt"/>
                <a:ea typeface="+mn-ea"/>
                <a:cs typeface="+mn-cs"/>
              </a:rPr>
              <a:t>Planificación de productos. </a:t>
            </a:r>
            <a:r>
              <a:rPr lang="es-ES" sz="1200">
                <a:solidFill>
                  <a:schemeClr val="tx1"/>
                </a:solidFill>
                <a:latin typeface="+mn-lt"/>
                <a:ea typeface="+mn-ea"/>
                <a:cs typeface="+mn-cs"/>
              </a:rPr>
              <a:t>En este paso se expone la razón por la que la empresa debe perseguir el concepto y se proporciona un plan sobre cómo se logrará el concepto (cómo será el diseño, quién proporcionará las piezas, cuáles son los deseos/necesidades fundamentales y cuánto tiempo llevará su desarrollo).</a:t>
            </a:r>
          </a:p>
          <a:p>
            <a:pPr marL="0" lvl="0" indent="0">
              <a:buFont typeface="Arial" panose="020B0604020202020204" pitchFamily="34" charset="0"/>
              <a:buNone/>
            </a:pPr>
            <a:endParaRPr lang="en-US" sz="1200" u="sng" kern="1200" dirty="0">
              <a:solidFill>
                <a:schemeClr val="tx1"/>
              </a:solidFill>
              <a:effectLst/>
              <a:latin typeface="+mn-lt"/>
              <a:ea typeface="+mn-ea"/>
              <a:cs typeface="+mn-cs"/>
            </a:endParaRPr>
          </a:p>
          <a:p>
            <a:pPr marL="0" lvl="0" indent="0">
              <a:buFont typeface="Arial" panose="020B0604020202020204" pitchFamily="34" charset="0"/>
              <a:buNone/>
            </a:pPr>
            <a:r>
              <a:rPr lang="es-ES" sz="1200" u="sng">
                <a:solidFill>
                  <a:schemeClr val="tx1"/>
                </a:solidFill>
                <a:latin typeface="+mn-lt"/>
                <a:ea typeface="+mn-ea"/>
                <a:cs typeface="+mn-cs"/>
              </a:rPr>
              <a:t>Fase 2: Desarrollo</a:t>
            </a:r>
            <a:r>
              <a:rPr lang="es-ES" sz="1200">
                <a:solidFill>
                  <a:schemeClr val="tx1"/>
                </a:solidFill>
                <a:latin typeface="+mn-lt"/>
                <a:ea typeface="+mn-ea"/>
                <a:cs typeface="+mn-cs"/>
              </a:rPr>
              <a:t>. Los pasos incluyen:</a:t>
            </a:r>
          </a:p>
          <a:p>
            <a:pPr marL="171450" lvl="0" indent="-171450">
              <a:buFont typeface="Arial" panose="020B0604020202020204" pitchFamily="34" charset="0"/>
              <a:buChar char="•"/>
            </a:pPr>
            <a:r>
              <a:rPr lang="es-ES" sz="1200" i="1">
                <a:solidFill>
                  <a:schemeClr val="tx1"/>
                </a:solidFill>
                <a:latin typeface="+mn-lt"/>
                <a:ea typeface="+mn-ea"/>
                <a:cs typeface="+mn-cs"/>
              </a:rPr>
              <a:t>Construir prototipo.</a:t>
            </a:r>
            <a:r>
              <a:rPr lang="es-ES" sz="1200">
                <a:solidFill>
                  <a:schemeClr val="tx1"/>
                </a:solidFill>
                <a:latin typeface="+mn-lt"/>
                <a:ea typeface="+mn-ea"/>
                <a:cs typeface="+mn-cs"/>
              </a:rPr>
              <a:t> Este paso implica la creación del primer prototipo (modelo) en pleno funcionamiento del producto propuesto para mostrarlo. No es probable que se fabrique este prototipo original; el diseño es susceptible de cambiar significativamente a lo largo del camino, basándose en pruebas en un entorno controlado. Se realizan pruebas para ver si el prototipo produce el resultado deseado. Se rediseña y reconstruye para perfeccionar el prototipo de trabajo. </a:t>
            </a:r>
          </a:p>
          <a:p>
            <a:pPr marL="171450" lvl="0" indent="-171450">
              <a:buFont typeface="Arial" panose="020B0604020202020204" pitchFamily="34" charset="0"/>
              <a:buChar char="•"/>
            </a:pPr>
            <a:r>
              <a:rPr lang="es-ES" sz="1200" i="1">
                <a:solidFill>
                  <a:schemeClr val="tx1"/>
                </a:solidFill>
                <a:latin typeface="+mn-lt"/>
                <a:ea typeface="+mn-ea"/>
                <a:cs typeface="+mn-cs"/>
              </a:rPr>
              <a:t>Producción piloto. </a:t>
            </a:r>
            <a:r>
              <a:rPr lang="es-ES" sz="1200">
                <a:solidFill>
                  <a:schemeClr val="tx1"/>
                </a:solidFill>
                <a:latin typeface="+mn-lt"/>
                <a:ea typeface="+mn-ea"/>
                <a:cs typeface="+mn-cs"/>
              </a:rPr>
              <a:t>Este paso implica probar su proceso de fabricación para determinar si puede crear su diseño final de forma consistente. Durante esta fase también se tiene en cuenta el envasado.</a:t>
            </a:r>
          </a:p>
          <a:p>
            <a:pPr lvl="2"/>
            <a:endParaRPr lang="en-US" sz="1200" u="sng" kern="1200" dirty="0">
              <a:solidFill>
                <a:schemeClr val="tx1"/>
              </a:solidFill>
              <a:effectLst/>
              <a:latin typeface="+mn-lt"/>
              <a:ea typeface="+mn-ea"/>
              <a:cs typeface="+mn-cs"/>
            </a:endParaRPr>
          </a:p>
          <a:p>
            <a:pPr lvl="0"/>
            <a:r>
              <a:rPr lang="es-ES" sz="1200" u="sng">
                <a:solidFill>
                  <a:schemeClr val="tx1"/>
                </a:solidFill>
                <a:latin typeface="+mn-lt"/>
                <a:ea typeface="+mn-ea"/>
                <a:cs typeface="+mn-cs"/>
              </a:rPr>
              <a:t>Fase 3: Producción</a:t>
            </a:r>
            <a:r>
              <a:rPr lang="es-ES" sz="1200">
                <a:solidFill>
                  <a:schemeClr val="tx1"/>
                </a:solidFill>
                <a:latin typeface="+mn-lt"/>
                <a:ea typeface="+mn-ea"/>
                <a:cs typeface="+mn-cs"/>
              </a:rPr>
              <a:t>. Los pasos incluyen:</a:t>
            </a:r>
          </a:p>
          <a:p>
            <a:pPr marL="171450" lvl="0" indent="-171450">
              <a:buFont typeface="Arial" panose="020B0604020202020204" pitchFamily="34" charset="0"/>
              <a:buChar char="•"/>
            </a:pPr>
            <a:r>
              <a:rPr lang="es-ES" sz="1200" i="1">
                <a:solidFill>
                  <a:schemeClr val="tx1"/>
                </a:solidFill>
                <a:latin typeface="+mn-lt"/>
                <a:ea typeface="+mn-ea"/>
                <a:cs typeface="+mn-cs"/>
              </a:rPr>
              <a:t>Producción en masa.</a:t>
            </a:r>
            <a:r>
              <a:rPr lang="es-ES" sz="1200">
                <a:solidFill>
                  <a:schemeClr val="tx1"/>
                </a:solidFill>
                <a:latin typeface="+mn-lt"/>
                <a:ea typeface="+mn-ea"/>
                <a:cs typeface="+mn-cs"/>
              </a:rPr>
              <a:t> Este paso comienza cuando se ha demostrado que se puede crear el diseño final de forma consistente utilizando el proceso de fabricación desarrollado y se puede empezar a producir el producto para venderlo a los clientes.</a:t>
            </a:r>
          </a:p>
          <a:p>
            <a:pPr marL="171450" lvl="0" indent="-171450">
              <a:buFont typeface="Arial" panose="020B0604020202020204" pitchFamily="34" charset="0"/>
              <a:buChar char="•"/>
            </a:pPr>
            <a:r>
              <a:rPr lang="es-ES" sz="1200" i="1">
                <a:solidFill>
                  <a:schemeClr val="tx1"/>
                </a:solidFill>
                <a:latin typeface="+mn-lt"/>
                <a:ea typeface="+mn-ea"/>
                <a:cs typeface="+mn-cs"/>
              </a:rPr>
              <a:t>Apoyo sostenido.</a:t>
            </a:r>
            <a:r>
              <a:rPr lang="es-ES" sz="1200">
                <a:solidFill>
                  <a:schemeClr val="tx1"/>
                </a:solidFill>
                <a:latin typeface="+mn-lt"/>
                <a:ea typeface="+mn-ea"/>
                <a:cs typeface="+mn-cs"/>
              </a:rPr>
              <a:t> Este paso comienza después de lanzar el producto a los clientes y no termina hasta que el producto ya no se vende. Las actividades pueden incluir soporte técnico, marketing y ventas personalizadas, soporte de garantías y quejas, y mejoras en el diseño.</a:t>
            </a:r>
          </a:p>
          <a:p>
            <a:r>
              <a:rPr lang="es-ES" sz="1200" b="1">
                <a:solidFill>
                  <a:schemeClr val="tx1"/>
                </a:solidFill>
                <a:latin typeface="+mn-lt"/>
                <a:ea typeface="+mn-ea"/>
                <a:cs typeface="+mn-cs"/>
              </a:rPr>
              <a:t> </a:t>
            </a:r>
          </a:p>
          <a:p>
            <a:pPr marL="0" lvl="0" indent="0">
              <a:buFont typeface="Arial" panose="020B0604020202020204" pitchFamily="34" charset="0"/>
              <a:buNone/>
            </a:pPr>
            <a:r>
              <a:rPr lang="es-ES" sz="1100" b="1" i="0">
                <a:solidFill>
                  <a:schemeClr val="tx1"/>
                </a:solidFill>
                <a:latin typeface="+mn-lt"/>
                <a:ea typeface="+mn-ea"/>
                <a:cs typeface="+mn-cs"/>
              </a:rPr>
              <a:t>A TRAVÉS DE TODO: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b="1" i="0">
                <a:solidFill>
                  <a:schemeClr val="tx1"/>
                </a:solidFill>
                <a:latin typeface="+mn-lt"/>
                <a:ea typeface="+mn-ea"/>
                <a:cs typeface="+mn-cs"/>
              </a:rPr>
              <a:t>Revisión del diseño. </a:t>
            </a:r>
            <a:r>
              <a:rPr lang="es-ES" sz="1200">
                <a:solidFill>
                  <a:schemeClr val="tx1"/>
                </a:solidFill>
                <a:latin typeface="+mn-lt"/>
                <a:ea typeface="+mn-ea"/>
                <a:cs typeface="+mn-cs"/>
              </a:rPr>
              <a:t>Indique que a lo largo del proceso de ingeniería, en cada fase y en todos los pasos, se produce una revisión del diseño. Todo el equipo evalúa continuamente la capacidad y el rendimiento del diseño para cumplir los requisitos; si se identifican inquietudes o deficiencias, se modifica el diseño. </a:t>
            </a:r>
          </a:p>
        </p:txBody>
      </p:sp>
      <p:sp>
        <p:nvSpPr>
          <p:cNvPr id="4" name="Slide Number Placeholder 3"/>
          <p:cNvSpPr>
            <a:spLocks noGrp="1"/>
          </p:cNvSpPr>
          <p:nvPr>
            <p:ph type="sldNum" sz="quarter" idx="10"/>
          </p:nvPr>
        </p:nvSpPr>
        <p:spPr/>
        <p:txBody>
          <a:bodyPr/>
          <a:lstStyle/>
          <a:p>
            <a:fld id="{8A4B0F42-7A2A-FD45-B1C0-1243E9912982}" type="slidenum">
              <a:rPr lang="en-US" smtClean="0"/>
              <a:t>12</a:t>
            </a:fld>
            <a:endParaRPr lang="en-US"/>
          </a:p>
        </p:txBody>
      </p:sp>
    </p:spTree>
    <p:extLst>
      <p:ext uri="{BB962C8B-B14F-4D97-AF65-F5344CB8AC3E}">
        <p14:creationId xmlns:p14="http://schemas.microsoft.com/office/powerpoint/2010/main" val="388281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a:solidFill>
                  <a:schemeClr val="tx1"/>
                </a:solidFill>
                <a:latin typeface="+mn-lt"/>
                <a:ea typeface="+mn-ea"/>
                <a:cs typeface="+mn-cs"/>
              </a:rPr>
              <a:t>Explique: Se requieren muchos trabajos para lanzar un nuevo producto, especialmente en los sectores de la salud o la medicina.  Estos trabajos incluyen: </a:t>
            </a:r>
          </a:p>
          <a:p>
            <a:pPr lvl="0"/>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a:solidFill>
                  <a:schemeClr val="tx1"/>
                </a:solidFill>
                <a:latin typeface="+mn-lt"/>
                <a:ea typeface="+mn-ea"/>
                <a:cs typeface="+mn-cs"/>
              </a:rPr>
              <a:t>Ingeniero biomédico Se especializan en el desarrollo y diseño de productos médicos</a:t>
            </a:r>
          </a:p>
          <a:p>
            <a:pPr marL="171450" lvl="0" indent="-171450">
              <a:buFont typeface="Arial" panose="020B0604020202020204" pitchFamily="34" charset="0"/>
              <a:buChar char="•"/>
            </a:pPr>
            <a:r>
              <a:rPr lang="es-ES" sz="1200">
                <a:solidFill>
                  <a:schemeClr val="tx1"/>
                </a:solidFill>
                <a:latin typeface="+mn-lt"/>
                <a:ea typeface="+mn-ea"/>
                <a:cs typeface="+mn-cs"/>
              </a:rPr>
              <a:t>Ingenieros de Diseño Industrial/Diseño: Productos de diseño</a:t>
            </a:r>
          </a:p>
          <a:p>
            <a:pPr marL="171450" lvl="0" indent="-171450">
              <a:buFont typeface="Arial" panose="020B0604020202020204" pitchFamily="34" charset="0"/>
              <a:buChar char="•"/>
            </a:pPr>
            <a:r>
              <a:rPr lang="es-ES" sz="1200">
                <a:solidFill>
                  <a:schemeClr val="tx1"/>
                </a:solidFill>
                <a:latin typeface="+mn-lt"/>
                <a:ea typeface="+mn-ea"/>
                <a:cs typeface="+mn-cs"/>
              </a:rPr>
              <a:t>Especialistas en etiquetado: Escriba las instrucciones de uso</a:t>
            </a:r>
          </a:p>
          <a:p>
            <a:pPr marL="171450" lvl="0" indent="-171450">
              <a:buFont typeface="Arial" panose="020B0604020202020204" pitchFamily="34" charset="0"/>
              <a:buChar char="•"/>
            </a:pPr>
            <a:r>
              <a:rPr lang="es-ES" sz="1200">
                <a:solidFill>
                  <a:schemeClr val="tx1"/>
                </a:solidFill>
                <a:latin typeface="+mn-lt"/>
                <a:ea typeface="+mn-ea"/>
                <a:cs typeface="+mn-cs"/>
              </a:rPr>
              <a:t>Representantes de marketing y ventas: Promocionar o vender el producto</a:t>
            </a:r>
          </a:p>
          <a:p>
            <a:pPr marL="171450" lvl="0" indent="-171450">
              <a:buFont typeface="Arial" panose="020B0604020202020204" pitchFamily="34" charset="0"/>
              <a:buChar char="•"/>
            </a:pPr>
            <a:r>
              <a:rPr lang="es-ES" sz="1200">
                <a:solidFill>
                  <a:schemeClr val="tx1"/>
                </a:solidFill>
                <a:latin typeface="+mn-lt"/>
                <a:ea typeface="+mn-ea"/>
                <a:cs typeface="+mn-cs"/>
              </a:rPr>
              <a:t>Ingenieros de fabricación: Establecer la línea de producción</a:t>
            </a:r>
          </a:p>
          <a:p>
            <a:pPr marL="171450" lvl="0" indent="-171450">
              <a:buFont typeface="Arial" panose="020B0604020202020204" pitchFamily="34" charset="0"/>
              <a:buChar char="•"/>
            </a:pPr>
            <a:r>
              <a:rPr lang="es-ES" sz="1200">
                <a:solidFill>
                  <a:schemeClr val="tx1"/>
                </a:solidFill>
                <a:latin typeface="+mn-lt"/>
                <a:ea typeface="+mn-ea"/>
                <a:cs typeface="+mn-cs"/>
              </a:rPr>
              <a:t>Gerentes de compras / Especialistas en la cadena de suministro: Obtener las materias primas y determinar la logística para llevar el producto de fabricación al cliente</a:t>
            </a:r>
          </a:p>
          <a:p>
            <a:pPr marL="171450" lvl="0" indent="-171450">
              <a:buFont typeface="Arial" panose="020B0604020202020204" pitchFamily="34" charset="0"/>
              <a:buChar char="•"/>
            </a:pPr>
            <a:r>
              <a:rPr lang="es-ES" sz="1200">
                <a:solidFill>
                  <a:schemeClr val="tx1"/>
                </a:solidFill>
                <a:latin typeface="+mn-lt"/>
                <a:ea typeface="+mn-ea"/>
                <a:cs typeface="+mn-cs"/>
              </a:rPr>
              <a:t>Personal de Asuntos Médicos: Proporcionar conocimientos médicos especializados en relación con los procedimientos</a:t>
            </a:r>
          </a:p>
          <a:p>
            <a:pPr marL="171450" lvl="0" indent="-171450">
              <a:buFont typeface="Arial" panose="020B0604020202020204" pitchFamily="34" charset="0"/>
              <a:buChar char="•"/>
            </a:pPr>
            <a:r>
              <a:rPr lang="es-ES" sz="1200">
                <a:solidFill>
                  <a:schemeClr val="tx1"/>
                </a:solidFill>
                <a:latin typeface="+mn-lt"/>
                <a:ea typeface="+mn-ea"/>
                <a:cs typeface="+mn-cs"/>
              </a:rPr>
              <a:t>Ingenieros de embalaje: Diseñar el embalaje del producto</a:t>
            </a:r>
          </a:p>
          <a:p>
            <a:pPr marL="171450" lvl="0" indent="-171450">
              <a:buFont typeface="Arial" panose="020B0604020202020204" pitchFamily="34" charset="0"/>
              <a:buChar char="•"/>
            </a:pPr>
            <a:r>
              <a:rPr lang="es-ES" sz="1200">
                <a:solidFill>
                  <a:schemeClr val="tx1"/>
                </a:solidFill>
                <a:latin typeface="+mn-lt"/>
                <a:ea typeface="+mn-ea"/>
                <a:cs typeface="+mn-cs"/>
              </a:rPr>
              <a:t>Científicos preclínicos: Someten a pruebas los productos para asegurarse de que funcionan correctamente</a:t>
            </a:r>
          </a:p>
          <a:p>
            <a:pPr marL="171450" lvl="0" indent="-171450">
              <a:buFont typeface="Arial" panose="020B0604020202020204" pitchFamily="34" charset="0"/>
              <a:buChar char="•"/>
            </a:pPr>
            <a:r>
              <a:rPr lang="es-ES" sz="1200">
                <a:solidFill>
                  <a:schemeClr val="tx1"/>
                </a:solidFill>
                <a:latin typeface="+mn-lt"/>
                <a:ea typeface="+mn-ea"/>
                <a:cs typeface="+mn-cs"/>
              </a:rPr>
              <a:t>Analistas de calidad y pruebas: Responsable de la funcionalidad del producto, la fiabilidad y la seguridad del paciente</a:t>
            </a:r>
          </a:p>
          <a:p>
            <a:pPr marL="171450" lvl="0" indent="-171450">
              <a:buFont typeface="Arial" panose="020B0604020202020204" pitchFamily="34" charset="0"/>
              <a:buChar char="•"/>
            </a:pPr>
            <a:r>
              <a:rPr lang="es-ES" sz="1200">
                <a:solidFill>
                  <a:schemeClr val="tx1"/>
                </a:solidFill>
                <a:latin typeface="+mn-lt"/>
                <a:ea typeface="+mn-ea"/>
                <a:cs typeface="+mn-cs"/>
              </a:rPr>
              <a:t>Personal de Asuntos Regulatorios: Trabaje con la Administración de Alimentos y Drogas (FDA) para aprobar los dispositivos</a:t>
            </a:r>
          </a:p>
          <a:p>
            <a:pPr marL="171450" lvl="0" indent="-171450">
              <a:buFont typeface="Arial" panose="020B0604020202020204" pitchFamily="34" charset="0"/>
              <a:buChar char="•"/>
            </a:pPr>
            <a:r>
              <a:rPr lang="es-ES" sz="1200">
                <a:solidFill>
                  <a:schemeClr val="tx1"/>
                </a:solidFill>
                <a:latin typeface="+mn-lt"/>
                <a:ea typeface="+mn-ea"/>
                <a:cs typeface="+mn-cs"/>
              </a:rPr>
              <a:t>Científicos de Esterilización: Trabajar en procesos de </a:t>
            </a:r>
            <a:r>
              <a:rPr lang="es-ES" sz="1200" b="1">
                <a:solidFill>
                  <a:schemeClr val="tx1"/>
                </a:solidFill>
                <a:latin typeface="+mn-lt"/>
                <a:ea typeface="+mn-ea"/>
                <a:cs typeface="+mn-cs"/>
              </a:rPr>
              <a:t>esterilización</a:t>
            </a:r>
            <a:r>
              <a:rPr lang="es-ES" sz="1200">
                <a:solidFill>
                  <a:schemeClr val="tx1"/>
                </a:solidFill>
                <a:latin typeface="+mn-lt"/>
                <a:ea typeface="+mn-ea"/>
                <a:cs typeface="+mn-cs"/>
              </a:rPr>
              <a:t> (eliminan las bacterias u otros microorganismos de máquinas y útiles) para que los dispositivos no transmitan patógenos cuando se utilicen.</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13</a:t>
            </a:fld>
            <a:endParaRPr lang="en-US"/>
          </a:p>
        </p:txBody>
      </p:sp>
    </p:spTree>
    <p:extLst>
      <p:ext uri="{BB962C8B-B14F-4D97-AF65-F5344CB8AC3E}">
        <p14:creationId xmlns:p14="http://schemas.microsoft.com/office/powerpoint/2010/main" val="1155655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a:solidFill>
                  <a:schemeClr val="tx1"/>
                </a:solidFill>
                <a:latin typeface="+mn-lt"/>
                <a:ea typeface="+mn-ea"/>
                <a:cs typeface="+mn-cs"/>
              </a:rPr>
              <a:t>Pregunte a las estudiantes si tienen alguna pregunta sobre el desafío antes de empezar.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solidFill>
                  <a:schemeClr val="tx1"/>
                </a:solidFill>
                <a:latin typeface="+mn-lt"/>
                <a:ea typeface="+mn-ea"/>
                <a:cs typeface="+mn-cs"/>
              </a:rPr>
              <a:t>Responda a las preguntas de las estudiantes.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solidFill>
                  <a:schemeClr val="tx1"/>
                </a:solidFill>
                <a:latin typeface="+mn-lt"/>
                <a:ea typeface="+mn-ea"/>
                <a:cs typeface="+mn-cs"/>
              </a:rPr>
              <a:t>Recuerde a las estudiantes que tendrán </a:t>
            </a:r>
            <a:r>
              <a:rPr lang="es-ES" sz="1200" b="1">
                <a:solidFill>
                  <a:schemeClr val="tx1"/>
                </a:solidFill>
                <a:latin typeface="+mn-lt"/>
                <a:ea typeface="+mn-ea"/>
                <a:cs typeface="+mn-cs"/>
              </a:rPr>
              <a:t>50 minutos</a:t>
            </a:r>
            <a:r>
              <a:rPr lang="es-ES" sz="1200">
                <a:solidFill>
                  <a:schemeClr val="tx1"/>
                </a:solidFill>
                <a:latin typeface="+mn-lt"/>
                <a:ea typeface="+mn-ea"/>
                <a:cs typeface="+mn-cs"/>
              </a:rPr>
              <a:t> para diseñar, construir y probar sus diseños. </a:t>
            </a:r>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14</a:t>
            </a:fld>
            <a:endParaRPr lang="en-US"/>
          </a:p>
        </p:txBody>
      </p:sp>
    </p:spTree>
    <p:extLst>
      <p:ext uri="{BB962C8B-B14F-4D97-AF65-F5344CB8AC3E}">
        <p14:creationId xmlns:p14="http://schemas.microsoft.com/office/powerpoint/2010/main" val="715778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Dividir el grupo en equipos de cinco personas por equipo. Diga a los equipos que se sienten juntos.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solidFill>
                  <a:schemeClr val="tx1"/>
                </a:solidFill>
                <a:latin typeface="+mn-lt"/>
                <a:ea typeface="+mn-ea"/>
                <a:cs typeface="+mn-cs"/>
              </a:rPr>
              <a:t>Distribuya los folletos de las estudiantes y entregue una regla a cada equipo.</a:t>
            </a:r>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15</a:t>
            </a:fld>
            <a:endParaRPr lang="en-US"/>
          </a:p>
        </p:txBody>
      </p:sp>
    </p:spTree>
    <p:extLst>
      <p:ext uri="{BB962C8B-B14F-4D97-AF65-F5344CB8AC3E}">
        <p14:creationId xmlns:p14="http://schemas.microsoft.com/office/powerpoint/2010/main" val="3092475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16</a:t>
            </a:fld>
            <a:endParaRPr lang="en-US"/>
          </a:p>
        </p:txBody>
      </p:sp>
    </p:spTree>
    <p:extLst>
      <p:ext uri="{BB962C8B-B14F-4D97-AF65-F5344CB8AC3E}">
        <p14:creationId xmlns:p14="http://schemas.microsoft.com/office/powerpoint/2010/main" val="1915889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pPr lvl="0"/>
            <a:r>
              <a:rPr lang="es-ES" sz="1200">
                <a:solidFill>
                  <a:schemeClr val="tx1"/>
                </a:solidFill>
                <a:latin typeface="+mn-lt"/>
                <a:ea typeface="+mn-ea"/>
                <a:cs typeface="+mn-cs"/>
              </a:rPr>
              <a:t>Revise las tareas principales:</a:t>
            </a:r>
          </a:p>
          <a:p>
            <a:pPr marL="228600" lvl="0" indent="-228600">
              <a:buFont typeface="+mj-lt"/>
              <a:buAutoNum type="arabicPeriod"/>
            </a:pPr>
            <a:r>
              <a:rPr lang="es-ES" sz="1200">
                <a:solidFill>
                  <a:schemeClr val="tx1"/>
                </a:solidFill>
                <a:latin typeface="+mn-lt"/>
                <a:ea typeface="+mn-ea"/>
                <a:cs typeface="+mn-cs"/>
              </a:rPr>
              <a:t>Trabajar en equipo. Cada miembro asumirá un papel específico.</a:t>
            </a:r>
          </a:p>
          <a:p>
            <a:pPr marL="228600" lvl="0" indent="-228600">
              <a:buFont typeface="+mj-lt"/>
              <a:buAutoNum type="arabicPeriod"/>
            </a:pPr>
            <a:r>
              <a:rPr lang="es-ES" sz="1200">
                <a:solidFill>
                  <a:schemeClr val="tx1"/>
                </a:solidFill>
                <a:latin typeface="+mn-lt"/>
                <a:ea typeface="+mn-ea"/>
                <a:cs typeface="+mn-cs"/>
              </a:rPr>
              <a:t>Diseñar un prototipo de dispositivo médico que cumpla todos los requisitos del producto (necesidades del cliente, normas de seguridad y restricciones comerciales).</a:t>
            </a:r>
          </a:p>
          <a:p>
            <a:pPr marL="228600" lvl="0" indent="-228600">
              <a:buFont typeface="+mj-lt"/>
              <a:buAutoNum type="arabicPeriod"/>
            </a:pPr>
            <a:r>
              <a:rPr lang="es-ES" sz="1200">
                <a:solidFill>
                  <a:schemeClr val="tx1"/>
                </a:solidFill>
                <a:latin typeface="+mn-lt"/>
                <a:ea typeface="+mn-ea"/>
                <a:cs typeface="+mn-cs"/>
              </a:rPr>
              <a:t>Construir el prototipo usando solo los materiales disponibles para la compra.</a:t>
            </a:r>
          </a:p>
          <a:p>
            <a:pPr marL="228600" lvl="0" indent="-228600">
              <a:buFont typeface="+mj-lt"/>
              <a:buAutoNum type="arabicPeriod"/>
            </a:pPr>
            <a:r>
              <a:rPr lang="es-ES" sz="1200">
                <a:solidFill>
                  <a:schemeClr val="tx1"/>
                </a:solidFill>
                <a:latin typeface="+mn-lt"/>
                <a:ea typeface="+mn-ea"/>
                <a:cs typeface="+mn-cs"/>
              </a:rPr>
              <a:t>Determine el nombre del dispositivo y los puntos de venta del producto.</a:t>
            </a:r>
          </a:p>
          <a:p>
            <a:pPr marL="228600" lvl="0" indent="-228600">
              <a:buFont typeface="+mj-lt"/>
              <a:buAutoNum type="arabicPeriod"/>
            </a:pPr>
            <a:r>
              <a:rPr lang="es-ES" sz="1200">
                <a:solidFill>
                  <a:schemeClr val="tx1"/>
                </a:solidFill>
                <a:latin typeface="+mn-lt"/>
                <a:ea typeface="+mn-ea"/>
                <a:cs typeface="+mn-cs"/>
              </a:rPr>
              <a:t>Presente el prototipo.</a:t>
            </a:r>
          </a:p>
          <a:p>
            <a:pPr marL="228600" lvl="0" indent="-228600">
              <a:buFont typeface="+mj-lt"/>
              <a:buAutoNum type="arabicPeriod"/>
            </a:pPr>
            <a:r>
              <a:rPr lang="es-ES" sz="1200">
                <a:solidFill>
                  <a:schemeClr val="tx1"/>
                </a:solidFill>
                <a:latin typeface="+mn-lt"/>
                <a:ea typeface="+mn-ea"/>
                <a:cs typeface="+mn-cs"/>
              </a:rPr>
              <a:t>Los equipos tienen 50 minutos para completar todas las tareas y tres para presentarlas al Juez.</a:t>
            </a:r>
          </a:p>
          <a:p>
            <a:endParaRPr lang="en-US" dirty="0"/>
          </a:p>
          <a:p>
            <a:pPr lvl="0"/>
            <a:r>
              <a:rPr lang="es-ES" sz="1200">
                <a:solidFill>
                  <a:schemeClr val="tx1"/>
                </a:solidFill>
                <a:latin typeface="+mn-lt"/>
                <a:ea typeface="+mn-ea"/>
                <a:cs typeface="+mn-cs"/>
              </a:rPr>
              <a:t>Presente al Juez (el voluntario asignado a esta función). Indique que el Juez escuchará las presentaciones y determinará si cada equipo cumple con los requisitos del cliente, las normas de seguridad y los requisitos comerciales.</a:t>
            </a:r>
          </a:p>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17</a:t>
            </a:fld>
            <a:endParaRPr lang="en-US"/>
          </a:p>
        </p:txBody>
      </p:sp>
    </p:spTree>
    <p:extLst>
      <p:ext uri="{BB962C8B-B14F-4D97-AF65-F5344CB8AC3E}">
        <p14:creationId xmlns:p14="http://schemas.microsoft.com/office/powerpoint/2010/main" val="2388199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a:solidFill>
                  <a:schemeClr val="tx1"/>
                </a:solidFill>
                <a:latin typeface="+mn-lt"/>
                <a:ea typeface="+mn-ea"/>
                <a:cs typeface="+mn-cs"/>
              </a:rPr>
              <a:t>Explique las funciones y proporcione una descripción de las principales responsabilidades de cada uno de estos roles.</a:t>
            </a:r>
            <a:r>
              <a:rPr lang="es-ES"/>
              <a:t> </a:t>
            </a:r>
          </a:p>
        </p:txBody>
      </p:sp>
      <p:sp>
        <p:nvSpPr>
          <p:cNvPr id="4" name="Slide Number Placeholder 3"/>
          <p:cNvSpPr>
            <a:spLocks noGrp="1"/>
          </p:cNvSpPr>
          <p:nvPr>
            <p:ph type="sldNum" sz="quarter" idx="5"/>
          </p:nvPr>
        </p:nvSpPr>
        <p:spPr/>
        <p:txBody>
          <a:bodyPr/>
          <a:lstStyle/>
          <a:p>
            <a:fld id="{8A4B0F42-7A2A-FD45-B1C0-1243E9912982}" type="slidenum">
              <a:rPr lang="en-US" smtClean="0"/>
              <a:t>18</a:t>
            </a:fld>
            <a:endParaRPr lang="en-US"/>
          </a:p>
        </p:txBody>
      </p:sp>
    </p:spTree>
    <p:extLst>
      <p:ext uri="{BB962C8B-B14F-4D97-AF65-F5344CB8AC3E}">
        <p14:creationId xmlns:p14="http://schemas.microsoft.com/office/powerpoint/2010/main" val="36664384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a:solidFill>
                  <a:schemeClr val="tx1"/>
                </a:solidFill>
                <a:latin typeface="+mn-lt"/>
                <a:ea typeface="+mn-ea"/>
                <a:cs typeface="+mn-cs"/>
              </a:rPr>
              <a:t>Explique: Sus clientes tienen necesidades específicas para el dispositivo médico que diseñará. </a:t>
            </a:r>
          </a:p>
          <a:p>
            <a:r>
              <a:rPr lang="es-ES" sz="1200">
                <a:solidFill>
                  <a:schemeClr val="tx1"/>
                </a:solidFill>
                <a:latin typeface="+mn-lt"/>
                <a:ea typeface="+mn-ea"/>
                <a:cs typeface="+mn-cs"/>
              </a:rPr>
              <a:t>Revise lo que el panel de cirujanos quiere en un dispositivo.</a:t>
            </a:r>
          </a:p>
          <a:p>
            <a:endParaRPr lang="en-US" sz="1200" kern="1200" dirty="0">
              <a:solidFill>
                <a:schemeClr val="tx1"/>
              </a:solidFill>
              <a:effectLst/>
              <a:latin typeface="+mn-lt"/>
              <a:ea typeface="+mn-ea"/>
              <a:cs typeface="+mn-cs"/>
            </a:endParaRPr>
          </a:p>
          <a:p>
            <a:r>
              <a:rPr lang="es-ES" sz="1200">
                <a:solidFill>
                  <a:schemeClr val="tx1"/>
                </a:solidFill>
                <a:latin typeface="+mn-lt"/>
                <a:ea typeface="+mn-ea"/>
                <a:cs typeface="+mn-cs"/>
              </a:rPr>
              <a:t>Estrés: Debe ser fácil/natural de usar (es decir, con la mano izquierda o derecha).</a:t>
            </a:r>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19</a:t>
            </a:fld>
            <a:endParaRPr lang="en-US"/>
          </a:p>
        </p:txBody>
      </p:sp>
    </p:spTree>
    <p:extLst>
      <p:ext uri="{BB962C8B-B14F-4D97-AF65-F5344CB8AC3E}">
        <p14:creationId xmlns:p14="http://schemas.microsoft.com/office/powerpoint/2010/main" val="244307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s-ES" sz="1200">
                <a:solidFill>
                  <a:schemeClr val="tx1"/>
                </a:solidFill>
                <a:latin typeface="+mn-lt"/>
                <a:ea typeface="+mn-ea"/>
                <a:cs typeface="+mn-cs"/>
              </a:rPr>
              <a:t>Explica que se refiere a STEM</a:t>
            </a:r>
            <a:r>
              <a:rPr lang="es-ES" sz="1200" baseline="30000">
                <a:solidFill>
                  <a:schemeClr val="tx1"/>
                </a:solidFill>
                <a:latin typeface="+mn-lt"/>
                <a:ea typeface="+mn-ea"/>
                <a:cs typeface="+mn-cs"/>
              </a:rPr>
              <a:t>2</a:t>
            </a:r>
            <a:r>
              <a:rPr lang="es-ES" sz="1200">
                <a:solidFill>
                  <a:schemeClr val="tx1"/>
                </a:solidFill>
                <a:latin typeface="+mn-lt"/>
                <a:ea typeface="+mn-ea"/>
                <a:cs typeface="+mn-cs"/>
              </a:rPr>
              <a:t>D: Ciencia, Tecnología, Ingeniería, Matemáticas, Manufactura y Diseño </a:t>
            </a:r>
          </a:p>
          <a:p>
            <a:pPr marL="628650" lvl="1" indent="-171450">
              <a:buFont typeface="Arial" panose="020B0604020202020204" pitchFamily="34" charset="0"/>
              <a:buChar char="•"/>
            </a:pPr>
            <a:r>
              <a:rPr lang="es-ES" sz="1200">
                <a:solidFill>
                  <a:schemeClr val="tx1"/>
                </a:solidFill>
                <a:latin typeface="+mn-lt"/>
                <a:ea typeface="+mn-ea"/>
                <a:cs typeface="+mn-cs"/>
              </a:rPr>
              <a:t>Pida a las estudiantes y otros voluntarios que se presenten y que indiquen sus áreas favoritas de STEM</a:t>
            </a:r>
            <a:r>
              <a:rPr lang="es-ES" sz="1200" baseline="30000">
                <a:solidFill>
                  <a:schemeClr val="tx1"/>
                </a:solidFill>
                <a:latin typeface="+mn-lt"/>
                <a:ea typeface="+mn-ea"/>
                <a:cs typeface="+mn-cs"/>
              </a:rPr>
              <a:t>2</a:t>
            </a:r>
            <a:r>
              <a:rPr lang="es-ES" sz="1200">
                <a:solidFill>
                  <a:schemeClr val="tx1"/>
                </a:solidFill>
                <a:latin typeface="+mn-lt"/>
                <a:ea typeface="+mn-ea"/>
                <a:cs typeface="+mn-cs"/>
              </a:rPr>
              <a:t>D (Ciencia, Tecnología, Ingeniería, Matemáticas, Manufactura y Diseño).</a:t>
            </a:r>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2</a:t>
            </a:fld>
            <a:endParaRPr lang="en-US"/>
          </a:p>
        </p:txBody>
      </p:sp>
    </p:spTree>
    <p:extLst>
      <p:ext uri="{BB962C8B-B14F-4D97-AF65-F5344CB8AC3E}">
        <p14:creationId xmlns:p14="http://schemas.microsoft.com/office/powerpoint/2010/main" val="157558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a:solidFill>
                  <a:schemeClr val="tx1"/>
                </a:solidFill>
                <a:latin typeface="+mn-lt"/>
                <a:ea typeface="+mn-ea"/>
                <a:cs typeface="+mn-cs"/>
              </a:rPr>
              <a:t>Explique: Hay normas de seguridad y restricciones/requisitos comerciales que deben cumplirse.</a:t>
            </a:r>
          </a:p>
        </p:txBody>
      </p:sp>
      <p:sp>
        <p:nvSpPr>
          <p:cNvPr id="4" name="Slide Number Placeholder 3"/>
          <p:cNvSpPr>
            <a:spLocks noGrp="1"/>
          </p:cNvSpPr>
          <p:nvPr>
            <p:ph type="sldNum" sz="quarter" idx="5"/>
          </p:nvPr>
        </p:nvSpPr>
        <p:spPr/>
        <p:txBody>
          <a:bodyPr/>
          <a:lstStyle/>
          <a:p>
            <a:fld id="{8A4B0F42-7A2A-FD45-B1C0-1243E9912982}" type="slidenum">
              <a:rPr lang="en-US" smtClean="0"/>
              <a:t>20</a:t>
            </a:fld>
            <a:endParaRPr lang="en-US"/>
          </a:p>
        </p:txBody>
      </p:sp>
    </p:spTree>
    <p:extLst>
      <p:ext uri="{BB962C8B-B14F-4D97-AF65-F5344CB8AC3E}">
        <p14:creationId xmlns:p14="http://schemas.microsoft.com/office/powerpoint/2010/main" val="4141504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a:solidFill>
                  <a:schemeClr val="tx1"/>
                </a:solidFill>
                <a:latin typeface="+mn-lt"/>
                <a:ea typeface="+mn-ea"/>
                <a:cs typeface="+mn-cs"/>
              </a:rPr>
              <a:t>Cada producto comienza como un concepto (una idea o plan general) antes de ser vendido a un cliente. En muchos casos, el concepto original se desarrolla en un prototipo inicial utilizando materiales básicos para visualizar cómo podría ser el diseño final.</a:t>
            </a:r>
          </a:p>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21</a:t>
            </a:fld>
            <a:endParaRPr lang="en-US"/>
          </a:p>
        </p:txBody>
      </p:sp>
    </p:spTree>
    <p:extLst>
      <p:ext uri="{BB962C8B-B14F-4D97-AF65-F5344CB8AC3E}">
        <p14:creationId xmlns:p14="http://schemas.microsoft.com/office/powerpoint/2010/main" val="1328672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a:solidFill>
                  <a:schemeClr val="tx1"/>
                </a:solidFill>
                <a:latin typeface="+mn-lt"/>
                <a:ea typeface="+mn-ea"/>
                <a:cs typeface="+mn-cs"/>
              </a:rPr>
              <a:t>Explique: El dispositivo médico se venderá por 20 dólares. Los costos de los materiales se muestran en la diapositiva. El coste total de los materiales debe ser inferior al 20 % del precio de venta. </a:t>
            </a:r>
          </a:p>
          <a:p>
            <a:endParaRPr lang="en-US" sz="1200" kern="1200" dirty="0">
              <a:solidFill>
                <a:schemeClr val="tx1"/>
              </a:solidFill>
              <a:effectLst/>
              <a:latin typeface="+mn-lt"/>
              <a:ea typeface="+mn-ea"/>
              <a:cs typeface="+mn-cs"/>
            </a:endParaRPr>
          </a:p>
          <a:p>
            <a:pPr lvl="0"/>
            <a:r>
              <a:rPr lang="es-ES" sz="1200">
                <a:solidFill>
                  <a:schemeClr val="tx1"/>
                </a:solidFill>
                <a:latin typeface="+mn-lt"/>
                <a:ea typeface="+mn-ea"/>
                <a:cs typeface="+mn-cs"/>
              </a:rPr>
              <a:t>Presente al Proveedor (el voluntario asignado a esta tarea). </a:t>
            </a:r>
          </a:p>
          <a:p>
            <a:pPr lvl="0"/>
            <a:endParaRPr lang="en-US" sz="1200" kern="1200" dirty="0">
              <a:solidFill>
                <a:schemeClr val="tx1"/>
              </a:solidFill>
              <a:effectLst/>
              <a:latin typeface="+mn-lt"/>
              <a:ea typeface="+mn-ea"/>
              <a:cs typeface="+mn-cs"/>
            </a:endParaRPr>
          </a:p>
          <a:p>
            <a:pPr lvl="0"/>
            <a:r>
              <a:rPr lang="es-ES" sz="1200">
                <a:solidFill>
                  <a:schemeClr val="tx1"/>
                </a:solidFill>
                <a:latin typeface="+mn-lt"/>
                <a:ea typeface="+mn-ea"/>
                <a:cs typeface="+mn-cs"/>
              </a:rPr>
              <a:t>Explique: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solidFill>
                  <a:schemeClr val="tx1"/>
                </a:solidFill>
                <a:latin typeface="+mn-lt"/>
                <a:ea typeface="+mn-ea"/>
                <a:cs typeface="+mn-cs"/>
              </a:rPr>
              <a:t>Comprará sus materiales al Proveedor en la tienda de materiales. Debe registrar el costo de los materiales que compró (y usó) en el formulario de Costo de Materiales.  Cualquier material no utilizado debe ser devuelto al almacén de materiales. Recuerde que el costo de los materiales debe ser menos del 20 % del precio de venta. </a:t>
            </a:r>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22</a:t>
            </a:fld>
            <a:endParaRPr lang="en-US"/>
          </a:p>
        </p:txBody>
      </p:sp>
    </p:spTree>
    <p:extLst>
      <p:ext uri="{BB962C8B-B14F-4D97-AF65-F5344CB8AC3E}">
        <p14:creationId xmlns:p14="http://schemas.microsoft.com/office/powerpoint/2010/main" val="2484989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a:solidFill>
                  <a:schemeClr val="tx1"/>
                </a:solidFill>
                <a:latin typeface="+mn-lt"/>
                <a:ea typeface="+mn-ea"/>
                <a:cs typeface="+mn-cs"/>
              </a:rPr>
              <a:t>Pregunte a las estudiantes si tienen alguna pregunta sobre el desafío antes de empezar.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solidFill>
                  <a:schemeClr val="tx1"/>
                </a:solidFill>
                <a:latin typeface="+mn-lt"/>
                <a:ea typeface="+mn-ea"/>
                <a:cs typeface="+mn-cs"/>
              </a:rPr>
              <a:t>Responda a las preguntas de las estudiantes.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a:solidFill>
                  <a:schemeClr val="tx1"/>
                </a:solidFill>
                <a:latin typeface="+mn-lt"/>
                <a:ea typeface="+mn-ea"/>
                <a:cs typeface="+mn-cs"/>
              </a:rPr>
              <a:t>Recuerde a las estudiantes que tendrán </a:t>
            </a:r>
            <a:r>
              <a:rPr lang="es-ES" sz="1200" b="1">
                <a:solidFill>
                  <a:schemeClr val="tx1"/>
                </a:solidFill>
                <a:latin typeface="+mn-lt"/>
                <a:ea typeface="+mn-ea"/>
                <a:cs typeface="+mn-cs"/>
              </a:rPr>
              <a:t>50 minutos</a:t>
            </a:r>
            <a:r>
              <a:rPr lang="es-ES" sz="1200">
                <a:solidFill>
                  <a:schemeClr val="tx1"/>
                </a:solidFill>
                <a:latin typeface="+mn-lt"/>
                <a:ea typeface="+mn-ea"/>
                <a:cs typeface="+mn-cs"/>
              </a:rPr>
              <a:t> para diseñar, construir y probar sus diseños. </a:t>
            </a:r>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23</a:t>
            </a:fld>
            <a:endParaRPr lang="en-US"/>
          </a:p>
        </p:txBody>
      </p:sp>
    </p:spTree>
    <p:extLst>
      <p:ext uri="{BB962C8B-B14F-4D97-AF65-F5344CB8AC3E}">
        <p14:creationId xmlns:p14="http://schemas.microsoft.com/office/powerpoint/2010/main" val="1064715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2800">
                <a:solidFill>
                  <a:schemeClr val="tx1"/>
                </a:solidFill>
                <a:latin typeface="+mn-lt"/>
                <a:ea typeface="+mn-ea"/>
                <a:cs typeface="+mn-cs"/>
              </a:rPr>
              <a:t>Vuelva a presentar al Juez (el voluntario asignado a esta tarea). </a:t>
            </a:r>
          </a:p>
          <a:p>
            <a:pPr lvl="0"/>
            <a:endParaRPr lang="en-US" sz="2800" kern="1200" dirty="0">
              <a:solidFill>
                <a:schemeClr val="tx1"/>
              </a:solidFill>
              <a:effectLst/>
              <a:latin typeface="+mn-lt"/>
              <a:ea typeface="+mn-ea"/>
              <a:cs typeface="+mn-cs"/>
            </a:endParaRPr>
          </a:p>
          <a:p>
            <a:pPr lvl="0"/>
            <a:r>
              <a:rPr lang="es-ES" sz="2800">
                <a:solidFill>
                  <a:schemeClr val="tx1"/>
                </a:solidFill>
                <a:latin typeface="+mn-lt"/>
                <a:ea typeface="+mn-ea"/>
                <a:cs typeface="+mn-cs"/>
              </a:rPr>
              <a:t>Explique: El Juez verificará el costo de los materiales de cada equipo y calificará el prototipo en base a los requisitos del producto. Consulte la lista de verificación de la diapositiva.</a:t>
            </a:r>
          </a:p>
        </p:txBody>
      </p:sp>
      <p:sp>
        <p:nvSpPr>
          <p:cNvPr id="4" name="Slide Number Placeholder 3"/>
          <p:cNvSpPr>
            <a:spLocks noGrp="1"/>
          </p:cNvSpPr>
          <p:nvPr>
            <p:ph type="sldNum" sz="quarter" idx="5"/>
          </p:nvPr>
        </p:nvSpPr>
        <p:spPr/>
        <p:txBody>
          <a:bodyPr/>
          <a:lstStyle/>
          <a:p>
            <a:fld id="{8A4B0F42-7A2A-FD45-B1C0-1243E9912982}" type="slidenum">
              <a:rPr lang="en-US" smtClean="0"/>
              <a:t>25</a:t>
            </a:fld>
            <a:endParaRPr lang="en-US"/>
          </a:p>
        </p:txBody>
      </p:sp>
    </p:spTree>
    <p:extLst>
      <p:ext uri="{BB962C8B-B14F-4D97-AF65-F5344CB8AC3E}">
        <p14:creationId xmlns:p14="http://schemas.microsoft.com/office/powerpoint/2010/main" val="4281953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a:solidFill>
                  <a:schemeClr val="tx1"/>
                </a:solidFill>
                <a:latin typeface="+mn-lt"/>
                <a:ea typeface="+mn-ea"/>
                <a:cs typeface="+mn-cs"/>
              </a:rPr>
              <a:t>Explique:  Ahora es el momento de presentar y probar los dispositivos delante de todo el grupo. Haremos esto en un equipo cada vez. </a:t>
            </a:r>
          </a:p>
          <a:p>
            <a:r>
              <a:rPr lang="es-ES" sz="1200">
                <a:solidFill>
                  <a:schemeClr val="tx1"/>
                </a:solidFill>
                <a:latin typeface="+mn-lt"/>
                <a:ea typeface="+mn-ea"/>
                <a:cs typeface="+mn-cs"/>
              </a:rPr>
              <a:t>El Gerente de Marketing del equipo hará la presentación de 3 minutos. Después de la presentación, probaré el dispositivo con el ingeniero de calidad.</a:t>
            </a:r>
            <a:r>
              <a:rPr lang="es-ES"/>
              <a:t> </a:t>
            </a:r>
          </a:p>
          <a:p>
            <a:endParaRPr lang="en-US" dirty="0">
              <a:effectLst/>
            </a:endParaRPr>
          </a:p>
          <a:p>
            <a:r>
              <a:rPr lang="es-ES"/>
              <a:t>Pruebe cada dispositivo:</a:t>
            </a:r>
          </a:p>
          <a:p>
            <a:pPr marL="685800" lvl="1" indent="-228600">
              <a:buFont typeface="+mj-lt"/>
              <a:buAutoNum type="arabicPeriod"/>
            </a:pPr>
            <a:r>
              <a:rPr lang="es-ES" sz="1200">
                <a:solidFill>
                  <a:schemeClr val="tx1"/>
                </a:solidFill>
                <a:latin typeface="+mn-lt"/>
                <a:ea typeface="+mn-ea"/>
                <a:cs typeface="+mn-cs"/>
              </a:rPr>
              <a:t>Coloque el dispositivo a través del trócar de 18 mm.</a:t>
            </a:r>
          </a:p>
          <a:p>
            <a:pPr marL="685800" lvl="1" indent="-228600">
              <a:buFont typeface="+mj-lt"/>
              <a:buAutoNum type="arabicPeriod"/>
            </a:pPr>
            <a:r>
              <a:rPr lang="es-ES" sz="1200">
                <a:solidFill>
                  <a:schemeClr val="tx1"/>
                </a:solidFill>
                <a:latin typeface="+mn-lt"/>
                <a:ea typeface="+mn-ea"/>
                <a:cs typeface="+mn-cs"/>
              </a:rPr>
              <a:t>Mida el dispositivo usando la regla métrica para verificar que supera los 15 cm.</a:t>
            </a:r>
          </a:p>
          <a:p>
            <a:pPr marL="685800" lvl="1" indent="-228600">
              <a:buFont typeface="+mj-lt"/>
              <a:buAutoNum type="arabicPeriod"/>
            </a:pPr>
            <a:r>
              <a:rPr lang="es-ES" sz="1200">
                <a:solidFill>
                  <a:schemeClr val="tx1"/>
                </a:solidFill>
                <a:latin typeface="+mn-lt"/>
                <a:ea typeface="+mn-ea"/>
                <a:cs typeface="+mn-cs"/>
              </a:rPr>
              <a:t>Utilice el dispositivo para empujar un globo de agua a una distancia de 6 pulgadas dentro del recipiente lleno de agua.</a:t>
            </a:r>
          </a:p>
          <a:p>
            <a:pPr marL="685800" lvl="1" indent="-228600">
              <a:buFont typeface="+mj-lt"/>
              <a:buAutoNum type="arabicPeriod"/>
            </a:pPr>
            <a:r>
              <a:rPr lang="es-ES" sz="1200">
                <a:solidFill>
                  <a:schemeClr val="tx1"/>
                </a:solidFill>
                <a:latin typeface="+mn-lt"/>
                <a:ea typeface="+mn-ea"/>
                <a:cs typeface="+mn-cs"/>
              </a:rPr>
              <a:t>Sumerja completamente el dispositivo en el recipiente lleno de agua durante un minuto. (Pídale al Juez que use el temporizador.)</a:t>
            </a:r>
          </a:p>
          <a:p>
            <a:pPr marL="685800" lvl="1" indent="-228600">
              <a:buFont typeface="+mj-lt"/>
              <a:buAutoNum type="arabicPeriod"/>
            </a:pPr>
            <a:endParaRPr lang="en-US" sz="1200" kern="1200" dirty="0">
              <a:solidFill>
                <a:schemeClr val="tx1"/>
              </a:solidFill>
              <a:effectLst/>
              <a:latin typeface="+mn-lt"/>
              <a:ea typeface="+mn-ea"/>
              <a:cs typeface="+mn-cs"/>
            </a:endParaRPr>
          </a:p>
          <a:p>
            <a:pPr marL="0" lvl="0" indent="0">
              <a:buFont typeface="+mj-lt"/>
              <a:buNone/>
            </a:pPr>
            <a:r>
              <a:rPr lang="es-ES" sz="1200">
                <a:solidFill>
                  <a:schemeClr val="tx1"/>
                </a:solidFill>
                <a:latin typeface="+mn-lt"/>
                <a:ea typeface="+mn-ea"/>
                <a:cs typeface="+mn-cs"/>
              </a:rPr>
              <a:t>Foto: https://commons.wikimedia.org/wiki/File:Laparoscopic_stomach_surgery.jpg</a:t>
            </a:r>
          </a:p>
          <a:p>
            <a:pPr marL="0" lvl="0" indent="0">
              <a:buFont typeface="+mj-lt"/>
              <a:buNone/>
            </a:pPr>
            <a:r>
              <a:rPr lang="es-ES" sz="1200">
                <a:solidFill>
                  <a:schemeClr val="tx1"/>
                </a:solidFill>
                <a:latin typeface="+mn-lt"/>
                <a:ea typeface="+mn-ea"/>
                <a:cs typeface="+mn-cs"/>
              </a:rPr>
              <a:t>Crédito: </a:t>
            </a:r>
            <a:r>
              <a:rPr lang="es-ES" sz="1200"/>
              <a:t>Samuel Bendet, Fuerza Aérea de los Estados Unidos</a:t>
            </a:r>
          </a:p>
          <a:p>
            <a:pPr rtl="0"/>
            <a:r>
              <a:rPr lang="es-ES" sz="1100"/>
              <a:t>Los médicos realizan una cirugía laparoscópica del estómago. La cirugía implicará la extirpación de la vesícula biliar para ayudar a aliviar la enfermedad de reflujo ácido.</a:t>
            </a:r>
          </a:p>
        </p:txBody>
      </p:sp>
      <p:sp>
        <p:nvSpPr>
          <p:cNvPr id="4" name="Slide Number Placeholder 3"/>
          <p:cNvSpPr>
            <a:spLocks noGrp="1"/>
          </p:cNvSpPr>
          <p:nvPr>
            <p:ph type="sldNum" sz="quarter" idx="5"/>
          </p:nvPr>
        </p:nvSpPr>
        <p:spPr/>
        <p:txBody>
          <a:bodyPr/>
          <a:lstStyle/>
          <a:p>
            <a:fld id="{8A4B0F42-7A2A-FD45-B1C0-1243E9912982}" type="slidenum">
              <a:rPr lang="en-US" smtClean="0"/>
              <a:t>26</a:t>
            </a:fld>
            <a:endParaRPr lang="en-US"/>
          </a:p>
        </p:txBody>
      </p:sp>
    </p:spTree>
    <p:extLst>
      <p:ext uri="{BB962C8B-B14F-4D97-AF65-F5344CB8AC3E}">
        <p14:creationId xmlns:p14="http://schemas.microsoft.com/office/powerpoint/2010/main" val="3182276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a:solidFill>
                  <a:schemeClr val="tx1"/>
                </a:solidFill>
                <a:latin typeface="+mn-lt"/>
                <a:ea typeface="+mn-ea"/>
                <a:cs typeface="+mn-cs"/>
              </a:rPr>
              <a:t>Pida a las estudiantes que reflexionen sobre la actividad. Haga que las estudiantes pasen unos minutos pensando en las siguientes preguntas y luego haga algunas de las siguientes:</a:t>
            </a:r>
          </a:p>
          <a:p>
            <a:pPr marL="628650" lvl="1" indent="-171450">
              <a:buFont typeface="Arial" panose="020B0604020202020204" pitchFamily="34" charset="0"/>
              <a:buChar char="•"/>
            </a:pPr>
            <a:r>
              <a:rPr lang="es-ES" sz="1200">
                <a:solidFill>
                  <a:schemeClr val="tx1"/>
                </a:solidFill>
                <a:latin typeface="+mn-lt"/>
                <a:ea typeface="+mn-ea"/>
                <a:cs typeface="+mn-cs"/>
              </a:rPr>
              <a:t>¿Cuál fue la decisión más crítica que tomó su equipo durante el proceso de diseño?</a:t>
            </a:r>
          </a:p>
          <a:p>
            <a:pPr marL="628650" lvl="1" indent="-171450">
              <a:buFont typeface="Arial" panose="020B0604020202020204" pitchFamily="34" charset="0"/>
              <a:buChar char="•"/>
            </a:pPr>
            <a:r>
              <a:rPr lang="es-ES" sz="1200">
                <a:solidFill>
                  <a:schemeClr val="tx1"/>
                </a:solidFill>
                <a:latin typeface="+mn-lt"/>
                <a:ea typeface="+mn-ea"/>
                <a:cs typeface="+mn-cs"/>
              </a:rPr>
              <a:t>¿Qué aprendiste sobre el trabajo en equipo?</a:t>
            </a:r>
          </a:p>
          <a:p>
            <a:pPr marL="628650" lvl="1" indent="-171450">
              <a:buFont typeface="Arial" panose="020B0604020202020204" pitchFamily="34" charset="0"/>
              <a:buChar char="•"/>
            </a:pPr>
            <a:r>
              <a:rPr lang="es-ES" sz="1200">
                <a:solidFill>
                  <a:schemeClr val="tx1"/>
                </a:solidFill>
                <a:latin typeface="+mn-lt"/>
                <a:ea typeface="+mn-ea"/>
                <a:cs typeface="+mn-cs"/>
              </a:rPr>
              <a:t>¿Cuál fue la decisión más crítica que tomó su equipo durante el proceso de fabricación?</a:t>
            </a:r>
          </a:p>
          <a:p>
            <a:pPr marL="628650" lvl="1" indent="-171450">
              <a:buFont typeface="Arial" panose="020B0604020202020204" pitchFamily="34" charset="0"/>
              <a:buChar char="•"/>
            </a:pPr>
            <a:r>
              <a:rPr lang="es-ES" sz="1200">
                <a:solidFill>
                  <a:schemeClr val="tx1"/>
                </a:solidFill>
                <a:latin typeface="+mn-lt"/>
                <a:ea typeface="+mn-ea"/>
                <a:cs typeface="+mn-cs"/>
              </a:rPr>
              <a:t>¿Qué fue lo difícil de diseñar y construir su dispositivo médico?</a:t>
            </a:r>
          </a:p>
          <a:p>
            <a:pPr marL="628650" lvl="1" indent="-171450">
              <a:buFont typeface="Arial" panose="020B0604020202020204" pitchFamily="34" charset="0"/>
              <a:buChar char="•"/>
            </a:pPr>
            <a:r>
              <a:rPr lang="es-ES" sz="1200">
                <a:solidFill>
                  <a:schemeClr val="tx1"/>
                </a:solidFill>
                <a:latin typeface="+mn-lt"/>
                <a:ea typeface="+mn-ea"/>
                <a:cs typeface="+mn-cs"/>
              </a:rPr>
              <a:t>¿Qué cambiarías de tu diseño si lo hicieras de nuevo?</a:t>
            </a:r>
          </a:p>
        </p:txBody>
      </p:sp>
      <p:sp>
        <p:nvSpPr>
          <p:cNvPr id="4" name="Slide Number Placeholder 3"/>
          <p:cNvSpPr>
            <a:spLocks noGrp="1"/>
          </p:cNvSpPr>
          <p:nvPr>
            <p:ph type="sldNum" sz="quarter" idx="5"/>
          </p:nvPr>
        </p:nvSpPr>
        <p:spPr/>
        <p:txBody>
          <a:bodyPr/>
          <a:lstStyle/>
          <a:p>
            <a:fld id="{8A4B0F42-7A2A-FD45-B1C0-1243E9912982}" type="slidenum">
              <a:rPr lang="en-US" smtClean="0"/>
              <a:t>27</a:t>
            </a:fld>
            <a:endParaRPr lang="en-US"/>
          </a:p>
        </p:txBody>
      </p:sp>
    </p:spTree>
    <p:extLst>
      <p:ext uri="{BB962C8B-B14F-4D97-AF65-F5344CB8AC3E}">
        <p14:creationId xmlns:p14="http://schemas.microsoft.com/office/powerpoint/2010/main" val="3058608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s-ES" sz="1200">
                <a:solidFill>
                  <a:schemeClr val="tx1"/>
                </a:solidFill>
                <a:latin typeface="+mn-lt"/>
                <a:ea typeface="+mn-ea"/>
                <a:cs typeface="+mn-cs"/>
              </a:rPr>
              <a:t>¿Qué ha aprendido sobre ingeniería? </a:t>
            </a:r>
          </a:p>
          <a:p>
            <a:pPr marL="628650" lvl="1" indent="-171450">
              <a:buFont typeface="Arial" panose="020B0604020202020204" pitchFamily="34" charset="0"/>
              <a:buChar char="•"/>
            </a:pPr>
            <a:r>
              <a:rPr lang="es-ES" sz="1200">
                <a:solidFill>
                  <a:schemeClr val="tx1"/>
                </a:solidFill>
                <a:latin typeface="+mn-lt"/>
                <a:ea typeface="+mn-ea"/>
                <a:cs typeface="+mn-cs"/>
              </a:rPr>
              <a:t>¿Cómo cree que esta actividad se relaciona con una carrera en Ingeniería y/o trabajando en Johnson &amp; Johnson?</a:t>
            </a:r>
          </a:p>
          <a:p>
            <a:pPr marL="628650" lvl="1" indent="-171450">
              <a:buFont typeface="Arial" panose="020B0604020202020204" pitchFamily="34" charset="0"/>
              <a:buChar char="•"/>
            </a:pPr>
            <a:r>
              <a:rPr lang="es-ES" sz="1200">
                <a:solidFill>
                  <a:schemeClr val="tx1"/>
                </a:solidFill>
                <a:latin typeface="+mn-lt"/>
                <a:ea typeface="+mn-ea"/>
                <a:cs typeface="+mn-cs"/>
              </a:rPr>
              <a:t>¿Puedes verte como profesional de STEM</a:t>
            </a:r>
            <a:r>
              <a:rPr lang="es-ES" sz="1200" baseline="30000">
                <a:solidFill>
                  <a:schemeClr val="tx1"/>
                </a:solidFill>
                <a:latin typeface="+mn-lt"/>
                <a:ea typeface="+mn-ea"/>
                <a:cs typeface="+mn-cs"/>
              </a:rPr>
              <a:t>2</a:t>
            </a:r>
            <a:r>
              <a:rPr lang="es-ES" sz="1200">
                <a:solidFill>
                  <a:schemeClr val="tx1"/>
                </a:solidFill>
                <a:latin typeface="+mn-lt"/>
                <a:ea typeface="+mn-ea"/>
                <a:cs typeface="+mn-cs"/>
              </a:rPr>
              <a:t>D? ¿En qué papel? ¿Por qué o por qué no?</a:t>
            </a:r>
          </a:p>
          <a:p>
            <a:pPr marL="628650" lvl="1" indent="-171450">
              <a:buFont typeface="Arial" panose="020B0604020202020204" pitchFamily="34" charset="0"/>
              <a:buChar char="•"/>
            </a:pPr>
            <a:r>
              <a:rPr lang="es-ES" sz="1200">
                <a:solidFill>
                  <a:schemeClr val="tx1"/>
                </a:solidFill>
                <a:latin typeface="+mn-lt"/>
                <a:ea typeface="+mn-ea"/>
                <a:cs typeface="+mn-cs"/>
              </a:rPr>
              <a:t>¿Qué necesitarías para que eso suceda? </a:t>
            </a:r>
          </a:p>
          <a:p>
            <a:pPr marL="628650" lvl="1" indent="-171450">
              <a:buFont typeface="Arial" panose="020B0604020202020204" pitchFamily="34" charset="0"/>
              <a:buChar char="•"/>
            </a:pPr>
            <a:r>
              <a:rPr lang="es-ES" sz="1200">
                <a:solidFill>
                  <a:schemeClr val="tx1"/>
                </a:solidFill>
                <a:latin typeface="+mn-lt"/>
                <a:ea typeface="+mn-ea"/>
                <a:cs typeface="+mn-cs"/>
              </a:rPr>
              <a:t>¿Qué es lo que aprendiste que no sabías al entrar?</a:t>
            </a:r>
          </a:p>
        </p:txBody>
      </p:sp>
      <p:sp>
        <p:nvSpPr>
          <p:cNvPr id="4" name="Slide Number Placeholder 3"/>
          <p:cNvSpPr>
            <a:spLocks noGrp="1"/>
          </p:cNvSpPr>
          <p:nvPr>
            <p:ph type="sldNum" sz="quarter" idx="5"/>
          </p:nvPr>
        </p:nvSpPr>
        <p:spPr/>
        <p:txBody>
          <a:bodyPr/>
          <a:lstStyle/>
          <a:p>
            <a:fld id="{8A4B0F42-7A2A-FD45-B1C0-1243E9912982}" type="slidenum">
              <a:rPr lang="en-US" smtClean="0"/>
              <a:t>28</a:t>
            </a:fld>
            <a:endParaRPr lang="en-US"/>
          </a:p>
        </p:txBody>
      </p:sp>
    </p:spTree>
    <p:extLst>
      <p:ext uri="{BB962C8B-B14F-4D97-AF65-F5344CB8AC3E}">
        <p14:creationId xmlns:p14="http://schemas.microsoft.com/office/powerpoint/2010/main" val="1261302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a:solidFill>
                  <a:schemeClr val="tx1"/>
                </a:solidFill>
                <a:latin typeface="+mn-lt"/>
                <a:ea typeface="+mn-ea"/>
                <a:cs typeface="+mn-cs"/>
              </a:rPr>
              <a:t>Revise la agenda. Explique que hoy las estudiantes diseñarán, construirán y probarán un dispositivo médico que satisfaga las necesidades del cliente. </a:t>
            </a:r>
          </a:p>
        </p:txBody>
      </p:sp>
      <p:sp>
        <p:nvSpPr>
          <p:cNvPr id="4" name="Slide Number Placeholder 3"/>
          <p:cNvSpPr>
            <a:spLocks noGrp="1"/>
          </p:cNvSpPr>
          <p:nvPr>
            <p:ph type="sldNum" sz="quarter" idx="5"/>
          </p:nvPr>
        </p:nvSpPr>
        <p:spPr/>
        <p:txBody>
          <a:bodyPr/>
          <a:lstStyle/>
          <a:p>
            <a:fld id="{8A4B0F42-7A2A-FD45-B1C0-1243E9912982}" type="slidenum">
              <a:rPr lang="en-US" smtClean="0"/>
              <a:t>3</a:t>
            </a:fld>
            <a:endParaRPr lang="en-US"/>
          </a:p>
        </p:txBody>
      </p:sp>
    </p:spTree>
    <p:extLst>
      <p:ext uri="{BB962C8B-B14F-4D97-AF65-F5344CB8AC3E}">
        <p14:creationId xmlns:p14="http://schemas.microsoft.com/office/powerpoint/2010/main" val="1305427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a:t>Señale que las carreras STEM</a:t>
            </a:r>
            <a:r>
              <a:rPr lang="es-ES" sz="1200" baseline="30000"/>
              <a:t>2</a:t>
            </a:r>
            <a:r>
              <a:rPr lang="es-ES" sz="1200"/>
              <a:t>D son carreras</a:t>
            </a:r>
            <a:r>
              <a:rPr lang="es-ES" sz="1200" b="0"/>
              <a:t> de alta demanda y alto crecimiento.</a:t>
            </a:r>
          </a:p>
          <a:p>
            <a:pPr lvl="0"/>
            <a:endParaRPr lang="en-US" sz="1200" b="0" baseline="0" dirty="0"/>
          </a:p>
          <a:p>
            <a:pPr lvl="0"/>
            <a:r>
              <a:rPr lang="es-ES" sz="1200">
                <a:solidFill>
                  <a:schemeClr val="tx1"/>
                </a:solidFill>
                <a:latin typeface="+mn-lt"/>
                <a:ea typeface="+mn-ea"/>
                <a:cs typeface="+mn-cs"/>
              </a:rPr>
              <a:t>Iniciar una discusión inicial y una actividad de tormenta de ideas. Considere la posibilidad de preguntar:</a:t>
            </a:r>
          </a:p>
          <a:p>
            <a:pPr marL="628650" lvl="1" indent="-171450">
              <a:buFont typeface="Arial" panose="020B0604020202020204" pitchFamily="34" charset="0"/>
              <a:buChar char="•"/>
            </a:pPr>
            <a:r>
              <a:rPr lang="es-ES" sz="1200">
                <a:solidFill>
                  <a:schemeClr val="tx1"/>
                </a:solidFill>
                <a:latin typeface="+mn-lt"/>
                <a:ea typeface="+mn-ea"/>
                <a:cs typeface="+mn-cs"/>
              </a:rPr>
              <a:t>¿Cómo cree que el diseño y la ingeniería se utilizan todos los días en el lugar de trabajo? </a:t>
            </a:r>
          </a:p>
          <a:p>
            <a:pPr marL="628650" lvl="1" indent="-171450">
              <a:buFont typeface="Arial" panose="020B0604020202020204" pitchFamily="34" charset="0"/>
              <a:buChar char="•"/>
            </a:pPr>
            <a:r>
              <a:rPr lang="es-ES" sz="1200">
                <a:solidFill>
                  <a:schemeClr val="tx1"/>
                </a:solidFill>
                <a:latin typeface="+mn-lt"/>
                <a:ea typeface="+mn-ea"/>
                <a:cs typeface="+mn-cs"/>
              </a:rPr>
              <a:t>¿Qué tipo de carreras crees que tendría la gente con un interés, aptitud o título en diseño o ingeniería?</a:t>
            </a:r>
          </a:p>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4</a:t>
            </a:fld>
            <a:endParaRPr lang="en-US"/>
          </a:p>
        </p:txBody>
      </p:sp>
    </p:spTree>
    <p:extLst>
      <p:ext uri="{BB962C8B-B14F-4D97-AF65-F5344CB8AC3E}">
        <p14:creationId xmlns:p14="http://schemas.microsoft.com/office/powerpoint/2010/main" val="94228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s-ES" sz="1200">
                <a:solidFill>
                  <a:schemeClr val="tx1"/>
                </a:solidFill>
                <a:latin typeface="+mn-lt"/>
                <a:ea typeface="+mn-ea"/>
                <a:cs typeface="+mn-cs"/>
              </a:rPr>
              <a:t>Hable sobre su formación y su carrera. Use el formulario "Contar mi historia" como base para sus comentarios. Prepárese para describir su trabajo o un día típico, y proporcione información sobre sus antecedentes, incluyendo:</a:t>
            </a:r>
          </a:p>
          <a:p>
            <a:pPr lvl="2"/>
            <a:r>
              <a:rPr lang="es-ES" sz="1200">
                <a:solidFill>
                  <a:schemeClr val="tx1"/>
                </a:solidFill>
                <a:latin typeface="+mn-lt"/>
                <a:ea typeface="+mn-ea"/>
                <a:cs typeface="+mn-cs"/>
              </a:rPr>
              <a:t>Cuando/por qué desarrolló un interés en la ingeniería.</a:t>
            </a:r>
          </a:p>
          <a:p>
            <a:pPr lvl="2"/>
            <a:r>
              <a:rPr lang="es-ES" sz="1200">
                <a:solidFill>
                  <a:schemeClr val="tx1"/>
                </a:solidFill>
                <a:latin typeface="+mn-lt"/>
                <a:ea typeface="+mn-ea"/>
                <a:cs typeface="+mn-cs"/>
              </a:rPr>
              <a:t>Las clases/cursos que tomó en la escuela secundaria.</a:t>
            </a:r>
          </a:p>
          <a:p>
            <a:pPr lvl="2"/>
            <a:r>
              <a:rPr lang="es-ES" sz="1200">
                <a:solidFill>
                  <a:schemeClr val="tx1"/>
                </a:solidFill>
                <a:latin typeface="+mn-lt"/>
                <a:ea typeface="+mn-ea"/>
                <a:cs typeface="+mn-cs"/>
              </a:rPr>
              <a:t>¿Cuál fue su trayectoria universitaria, incluyendo la universidad a la que asistió y el título logrado? </a:t>
            </a:r>
            <a:r>
              <a:rPr lang="es-ES" sz="1200" i="1">
                <a:solidFill>
                  <a:schemeClr val="tx1"/>
                </a:solidFill>
                <a:latin typeface="+mn-lt"/>
                <a:ea typeface="+mn-ea"/>
                <a:cs typeface="+mn-cs"/>
              </a:rPr>
              <a:t>Si cambió de estudios, explique el motivo a las estudiantes. </a:t>
            </a:r>
          </a:p>
          <a:p>
            <a:pPr lvl="2"/>
            <a:r>
              <a:rPr lang="es-ES" sz="1200">
                <a:solidFill>
                  <a:schemeClr val="tx1"/>
                </a:solidFill>
                <a:latin typeface="+mn-lt"/>
                <a:ea typeface="+mn-ea"/>
                <a:cs typeface="+mn-cs"/>
              </a:rPr>
              <a:t>Qué implica su puesto actual. </a:t>
            </a:r>
            <a:r>
              <a:rPr lang="es-ES" sz="1200" i="1">
                <a:solidFill>
                  <a:schemeClr val="tx1"/>
                </a:solidFill>
                <a:latin typeface="+mn-lt"/>
                <a:ea typeface="+mn-ea"/>
                <a:cs typeface="+mn-cs"/>
              </a:rPr>
              <a:t>Asegúrese de incluir cómo usa el diseño y la manufactura en una jornada de trabajo típica.</a:t>
            </a:r>
          </a:p>
          <a:p>
            <a:pPr lvl="1"/>
            <a:r>
              <a:rPr lang="es-ES" sz="1200">
                <a:solidFill>
                  <a:schemeClr val="tx1"/>
                </a:solidFill>
                <a:latin typeface="+mn-lt"/>
                <a:ea typeface="+mn-ea"/>
                <a:cs typeface="+mn-cs"/>
              </a:rPr>
              <a:t>Tejer en los hechos sobre la ingeniería y </a:t>
            </a:r>
            <a:r>
              <a:rPr lang="es-ES" sz="1200" b="0">
                <a:solidFill>
                  <a:schemeClr val="tx1"/>
                </a:solidFill>
                <a:latin typeface="+mn-lt"/>
                <a:ea typeface="+mn-ea"/>
                <a:cs typeface="+mn-cs"/>
              </a:rPr>
              <a:t>las carreras STEM</a:t>
            </a:r>
            <a:r>
              <a:rPr lang="es-ES" sz="1200" b="0" baseline="30000">
                <a:solidFill>
                  <a:schemeClr val="tx1"/>
                </a:solidFill>
                <a:latin typeface="+mn-lt"/>
                <a:ea typeface="+mn-ea"/>
                <a:cs typeface="+mn-cs"/>
              </a:rPr>
              <a:t>2</a:t>
            </a:r>
            <a:r>
              <a:rPr lang="es-ES" sz="1200" b="0">
                <a:solidFill>
                  <a:schemeClr val="tx1"/>
                </a:solidFill>
                <a:latin typeface="+mn-lt"/>
                <a:ea typeface="+mn-ea"/>
                <a:cs typeface="+mn-cs"/>
              </a:rPr>
              <a:t>D:  </a:t>
            </a:r>
          </a:p>
          <a:p>
            <a:pPr lvl="2"/>
            <a:r>
              <a:rPr lang="es-ES" sz="1200" b="0">
                <a:solidFill>
                  <a:schemeClr val="tx1"/>
                </a:solidFill>
                <a:latin typeface="+mn-lt"/>
                <a:ea typeface="+mn-ea"/>
                <a:cs typeface="+mn-cs"/>
              </a:rPr>
              <a:t>Dígales a las estudiantes que su carrera es solo una de las muchas carreras disponibles en las disciplinas de STEM</a:t>
            </a:r>
            <a:r>
              <a:rPr lang="es-ES" sz="1200" b="0" baseline="30000">
                <a:solidFill>
                  <a:schemeClr val="tx1"/>
                </a:solidFill>
                <a:latin typeface="+mn-lt"/>
                <a:ea typeface="+mn-ea"/>
                <a:cs typeface="+mn-cs"/>
              </a:rPr>
              <a:t>2</a:t>
            </a:r>
            <a:r>
              <a:rPr lang="es-ES" sz="1200" b="0">
                <a:solidFill>
                  <a:schemeClr val="tx1"/>
                </a:solidFill>
                <a:latin typeface="+mn-lt"/>
                <a:ea typeface="+mn-ea"/>
                <a:cs typeface="+mn-cs"/>
              </a:rPr>
              <a:t>D: Ciencia, Tecnología, Ingeniería, Matemáticas, Manufactura y Diseño.  </a:t>
            </a:r>
          </a:p>
          <a:p>
            <a:pPr lvl="2"/>
            <a:r>
              <a:rPr lang="es-ES" sz="1200" b="0">
                <a:solidFill>
                  <a:schemeClr val="tx1"/>
                </a:solidFill>
                <a:latin typeface="+mn-lt"/>
                <a:ea typeface="+mn-ea"/>
                <a:cs typeface="+mn-cs"/>
              </a:rPr>
              <a:t>Explique que las carreras STEM</a:t>
            </a:r>
            <a:r>
              <a:rPr lang="es-ES" sz="1200" b="0" baseline="30000">
                <a:solidFill>
                  <a:schemeClr val="tx1"/>
                </a:solidFill>
                <a:latin typeface="+mn-lt"/>
                <a:ea typeface="+mn-ea"/>
                <a:cs typeface="+mn-cs"/>
              </a:rPr>
              <a:t>2</a:t>
            </a:r>
            <a:r>
              <a:rPr lang="es-ES" sz="1200" b="0">
                <a:solidFill>
                  <a:schemeClr val="tx1"/>
                </a:solidFill>
                <a:latin typeface="+mn-lt"/>
                <a:ea typeface="+mn-ea"/>
                <a:cs typeface="+mn-cs"/>
              </a:rPr>
              <a:t>D son carreras de alta demanda y alto crecimiento y se prevé que sigan igual en los próximos diez años. </a:t>
            </a:r>
          </a:p>
          <a:p>
            <a:pPr lvl="2"/>
            <a:r>
              <a:rPr lang="es-ES" sz="1200" b="0">
                <a:solidFill>
                  <a:schemeClr val="tx1"/>
                </a:solidFill>
                <a:latin typeface="+mn-lt"/>
                <a:ea typeface="+mn-ea"/>
                <a:cs typeface="+mn-cs"/>
              </a:rPr>
              <a:t>Comparte algunos títulos de trabajo y carreras de Johnson &amp; Johnson que puedan estar alineados con esta actividad.</a:t>
            </a:r>
          </a:p>
          <a:p>
            <a:endParaRPr lang="en-US" dirty="0"/>
          </a:p>
        </p:txBody>
      </p:sp>
      <p:sp>
        <p:nvSpPr>
          <p:cNvPr id="4" name="Slide Number Placeholder 3"/>
          <p:cNvSpPr>
            <a:spLocks noGrp="1"/>
          </p:cNvSpPr>
          <p:nvPr>
            <p:ph type="sldNum" sz="quarter" idx="10"/>
          </p:nvPr>
        </p:nvSpPr>
        <p:spPr/>
        <p:txBody>
          <a:bodyPr/>
          <a:lstStyle/>
          <a:p>
            <a:fld id="{8A4B0F42-7A2A-FD45-B1C0-1243E9912982}" type="slidenum">
              <a:rPr lang="en-US" smtClean="0"/>
              <a:t>5</a:t>
            </a:fld>
            <a:endParaRPr lang="en-US"/>
          </a:p>
        </p:txBody>
      </p:sp>
    </p:spTree>
    <p:extLst>
      <p:ext uri="{BB962C8B-B14F-4D97-AF65-F5344CB8AC3E}">
        <p14:creationId xmlns:p14="http://schemas.microsoft.com/office/powerpoint/2010/main" val="1468850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6</a:t>
            </a:fld>
            <a:endParaRPr lang="en-US"/>
          </a:p>
        </p:txBody>
      </p:sp>
    </p:spTree>
    <p:extLst>
      <p:ext uri="{BB962C8B-B14F-4D97-AF65-F5344CB8AC3E}">
        <p14:creationId xmlns:p14="http://schemas.microsoft.com/office/powerpoint/2010/main" val="2681045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a:solidFill>
                  <a:schemeClr val="tx1"/>
                </a:solidFill>
                <a:latin typeface="+mn-lt"/>
                <a:ea typeface="+mn-ea"/>
                <a:cs typeface="+mn-cs"/>
              </a:rPr>
              <a:t>Afirman que la ingeniería ha llevado a mejoras significativas en la cirugía. Por ejemplo:</a:t>
            </a:r>
          </a:p>
          <a:p>
            <a:pPr marL="171450" lvl="0" indent="-171450">
              <a:buFont typeface="Arial" panose="020B0604020202020204" pitchFamily="34" charset="0"/>
              <a:buChar char="•"/>
            </a:pPr>
            <a:r>
              <a:rPr lang="es-ES" sz="1200">
                <a:solidFill>
                  <a:schemeClr val="tx1"/>
                </a:solidFill>
                <a:latin typeface="+mn-lt"/>
                <a:ea typeface="+mn-ea"/>
                <a:cs typeface="+mn-cs"/>
              </a:rPr>
              <a:t>Los cirujanos solían hacer grandes incisiones para acceder a los músculos, órganos, huesos, etc.</a:t>
            </a:r>
          </a:p>
          <a:p>
            <a:pPr marL="171450" lvl="0" indent="-171450">
              <a:buFont typeface="Arial" panose="020B0604020202020204" pitchFamily="34" charset="0"/>
              <a:buChar char="•"/>
            </a:pPr>
            <a:r>
              <a:rPr lang="es-ES" sz="1200">
                <a:solidFill>
                  <a:schemeClr val="tx1"/>
                </a:solidFill>
                <a:latin typeface="+mn-lt"/>
                <a:ea typeface="+mn-ea"/>
                <a:cs typeface="+mn-cs"/>
              </a:rPr>
              <a:t>Hoy en día, los cirujanos pueden acceder a estas áreas a través de tres o cuatro pequeñas incisiones (laparoscopia). </a:t>
            </a:r>
          </a:p>
          <a:p>
            <a:pPr marL="171450" lvl="0" indent="-171450">
              <a:buFont typeface="Arial" panose="020B0604020202020204" pitchFamily="34" charset="0"/>
              <a:buChar char="•"/>
            </a:pPr>
            <a:r>
              <a:rPr lang="es-ES" sz="1200">
                <a:solidFill>
                  <a:schemeClr val="tx1"/>
                </a:solidFill>
                <a:latin typeface="+mn-lt"/>
                <a:ea typeface="+mn-ea"/>
                <a:cs typeface="+mn-cs"/>
              </a:rPr>
              <a:t>También se están utilizando sistemas robóticos para acceder a las mismas zonas con una sola incisión o un solo agujero pequeño, para lograr los mismos resultados quirúrgicos.</a:t>
            </a:r>
          </a:p>
          <a:p>
            <a:endParaRPr lang="en-US" dirty="0"/>
          </a:p>
        </p:txBody>
      </p:sp>
      <p:sp>
        <p:nvSpPr>
          <p:cNvPr id="4" name="Slide Number Placeholder 3"/>
          <p:cNvSpPr>
            <a:spLocks noGrp="1"/>
          </p:cNvSpPr>
          <p:nvPr>
            <p:ph type="sldNum" sz="quarter" idx="5"/>
          </p:nvPr>
        </p:nvSpPr>
        <p:spPr/>
        <p:txBody>
          <a:bodyPr/>
          <a:lstStyle/>
          <a:p>
            <a:fld id="{8A4B0F42-7A2A-FD45-B1C0-1243E9912982}" type="slidenum">
              <a:rPr lang="en-US" smtClean="0"/>
              <a:t>7</a:t>
            </a:fld>
            <a:endParaRPr lang="en-US"/>
          </a:p>
        </p:txBody>
      </p:sp>
    </p:spTree>
    <p:extLst>
      <p:ext uri="{BB962C8B-B14F-4D97-AF65-F5344CB8AC3E}">
        <p14:creationId xmlns:p14="http://schemas.microsoft.com/office/powerpoint/2010/main" val="355824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Beneficios de la cirugía laparoscópica:</a:t>
            </a:r>
          </a:p>
          <a:p>
            <a:pPr marL="171450" indent="-171450">
              <a:buFont typeface="Arial" panose="020B0604020202020204" pitchFamily="34" charset="0"/>
              <a:buChar char="•"/>
            </a:pPr>
            <a:r>
              <a:rPr lang="es-ES" sz="1200" b="0"/>
              <a:t>Menos molestias postoperatorias </a:t>
            </a:r>
          </a:p>
          <a:p>
            <a:pPr marL="171450" indent="-171450">
              <a:buFont typeface="Arial" panose="020B0604020202020204" pitchFamily="34" charset="0"/>
              <a:buChar char="•"/>
            </a:pPr>
            <a:r>
              <a:rPr lang="es-ES" sz="1200" b="0"/>
              <a:t>Tiempos de recuperación más rápidos</a:t>
            </a:r>
          </a:p>
          <a:p>
            <a:pPr marL="171450" indent="-171450">
              <a:buFont typeface="Arial" panose="020B0604020202020204" pitchFamily="34" charset="0"/>
              <a:buChar char="•"/>
            </a:pPr>
            <a:r>
              <a:rPr lang="es-ES" sz="1200" b="0"/>
              <a:t>Estancias hospitalarias más cortas</a:t>
            </a:r>
          </a:p>
          <a:p>
            <a:pPr marL="171450" indent="-171450">
              <a:buFont typeface="Arial" panose="020B0604020202020204" pitchFamily="34" charset="0"/>
              <a:buChar char="•"/>
            </a:pPr>
            <a:r>
              <a:rPr lang="es-ES" sz="1200" b="0"/>
              <a:t>Regreso anticipado a las actividades completas</a:t>
            </a:r>
          </a:p>
          <a:p>
            <a:pPr marL="171450" indent="-171450">
              <a:buFont typeface="Arial" panose="020B0604020202020204" pitchFamily="34" charset="0"/>
              <a:buChar char="•"/>
            </a:pPr>
            <a:r>
              <a:rPr lang="es-ES" sz="1200" b="0"/>
              <a:t>Cicatrices más pequeñas</a:t>
            </a:r>
          </a:p>
          <a:p>
            <a:pPr marL="171450" indent="-171450">
              <a:buFont typeface="Arial" panose="020B0604020202020204" pitchFamily="34" charset="0"/>
              <a:buChar char="•"/>
            </a:pPr>
            <a:r>
              <a:rPr lang="es-ES" sz="1200" b="0"/>
              <a:t>Posiblemente menos cicatrices internas</a:t>
            </a:r>
          </a:p>
          <a:p>
            <a:pPr marL="171450" indent="-171450">
              <a:buFont typeface="Arial" panose="020B0604020202020204" pitchFamily="34" charset="0"/>
              <a:buChar char="•"/>
            </a:pPr>
            <a:endParaRPr lang="en-US" sz="1200" b="0" dirty="0"/>
          </a:p>
          <a:p>
            <a:pPr marL="171450" indent="-171450">
              <a:buFont typeface="Arial" panose="020B0604020202020204" pitchFamily="34" charset="0"/>
              <a:buChar char="•"/>
            </a:pPr>
            <a:r>
              <a:rPr lang="es-ES" sz="1200">
                <a:solidFill>
                  <a:schemeClr val="tx1"/>
                </a:solidFill>
                <a:latin typeface="+mn-lt"/>
                <a:ea typeface="+mn-ea"/>
                <a:cs typeface="+mn-cs"/>
              </a:rPr>
              <a:t>Explique: La laparoscopia es un procedimiento quirúrgico en el que se introduce un instrumento de fibra óptica a través del abdomen para ver los órganos y realizar el procedimiento. Hay muchos beneficios en comparación con la cirugía abierta tradicional, incluyendo los que figuran en la diapositiva.</a:t>
            </a:r>
            <a:r>
              <a:rPr lang="es-ES"/>
              <a:t> </a:t>
            </a:r>
          </a:p>
        </p:txBody>
      </p:sp>
      <p:sp>
        <p:nvSpPr>
          <p:cNvPr id="4" name="Slide Number Placeholder 3"/>
          <p:cNvSpPr>
            <a:spLocks noGrp="1"/>
          </p:cNvSpPr>
          <p:nvPr>
            <p:ph type="sldNum" sz="quarter" idx="5"/>
          </p:nvPr>
        </p:nvSpPr>
        <p:spPr/>
        <p:txBody>
          <a:bodyPr/>
          <a:lstStyle/>
          <a:p>
            <a:fld id="{8A4B0F42-7A2A-FD45-B1C0-1243E9912982}" type="slidenum">
              <a:rPr lang="en-US" smtClean="0"/>
              <a:t>8</a:t>
            </a:fld>
            <a:endParaRPr lang="en-US"/>
          </a:p>
        </p:txBody>
      </p:sp>
    </p:spTree>
    <p:extLst>
      <p:ext uri="{BB962C8B-B14F-4D97-AF65-F5344CB8AC3E}">
        <p14:creationId xmlns:p14="http://schemas.microsoft.com/office/powerpoint/2010/main" val="3742508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a:solidFill>
                  <a:schemeClr val="tx1"/>
                </a:solidFill>
                <a:latin typeface="+mn-lt"/>
                <a:ea typeface="+mn-ea"/>
                <a:cs typeface="+mn-cs"/>
              </a:rPr>
              <a:t>Explique: J&amp;J Medical Devices (ETHICON), una división de Johnson &amp; Johnson, desarrolla dispositivos laparoscópicos y ha contribuido a muchos avances en el campo de la laparoscopia, tales como dispositivos de sellado de vasos, de corte, de grapado, de ligadura, ¡y muchos más!</a:t>
            </a:r>
          </a:p>
        </p:txBody>
      </p:sp>
      <p:sp>
        <p:nvSpPr>
          <p:cNvPr id="4" name="Slide Number Placeholder 3"/>
          <p:cNvSpPr>
            <a:spLocks noGrp="1"/>
          </p:cNvSpPr>
          <p:nvPr>
            <p:ph type="sldNum" sz="quarter" idx="5"/>
          </p:nvPr>
        </p:nvSpPr>
        <p:spPr/>
        <p:txBody>
          <a:bodyPr/>
          <a:lstStyle/>
          <a:p>
            <a:fld id="{8A4B0F42-7A2A-FD45-B1C0-1243E9912982}" type="slidenum">
              <a:rPr lang="en-US" smtClean="0"/>
              <a:t>9</a:t>
            </a:fld>
            <a:endParaRPr lang="en-US"/>
          </a:p>
        </p:txBody>
      </p:sp>
    </p:spTree>
    <p:extLst>
      <p:ext uri="{BB962C8B-B14F-4D97-AF65-F5344CB8AC3E}">
        <p14:creationId xmlns:p14="http://schemas.microsoft.com/office/powerpoint/2010/main" val="337380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354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FCE822-470E-DE46-893F-AC6F9FA316A4}"/>
              </a:ext>
            </a:extLst>
          </p:cNvPr>
          <p:cNvPicPr>
            <a:picLocks noChangeAspect="1"/>
          </p:cNvPicPr>
          <p:nvPr userDrawn="1"/>
        </p:nvPicPr>
        <p:blipFill rotWithShape="1">
          <a:blip r:embed="rId2">
            <a:alphaModFix amt="25000"/>
          </a:blip>
          <a:srcRect l="40566" t="48970" r="-1429" b="-455"/>
          <a:stretch/>
        </p:blipFill>
        <p:spPr>
          <a:xfrm>
            <a:off x="0" y="0"/>
            <a:ext cx="12192000" cy="6858000"/>
          </a:xfrm>
          <a:prstGeom prst="rect">
            <a:avLst/>
          </a:prstGeom>
        </p:spPr>
      </p:pic>
    </p:spTree>
    <p:extLst>
      <p:ext uri="{BB962C8B-B14F-4D97-AF65-F5344CB8AC3E}">
        <p14:creationId xmlns:p14="http://schemas.microsoft.com/office/powerpoint/2010/main" val="751599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ocks 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5D62317-2E28-1241-9401-40A2DFBD5721}"/>
              </a:ext>
            </a:extLst>
          </p:cNvPr>
          <p:cNvPicPr>
            <a:picLocks noChangeAspect="1"/>
          </p:cNvPicPr>
          <p:nvPr userDrawn="1"/>
        </p:nvPicPr>
        <p:blipFill rotWithShape="1">
          <a:blip r:embed="rId2">
            <a:alphaModFix amt="10000"/>
          </a:blip>
          <a:srcRect l="-13" t="1373" r="39150" b="47140"/>
          <a:stretch/>
        </p:blipFill>
        <p:spPr>
          <a:xfrm>
            <a:off x="396240" y="0"/>
            <a:ext cx="11795760" cy="6858000"/>
          </a:xfrm>
          <a:prstGeom prst="rect">
            <a:avLst/>
          </a:prstGeom>
        </p:spPr>
      </p:pic>
    </p:spTree>
    <p:extLst>
      <p:ext uri="{BB962C8B-B14F-4D97-AF65-F5344CB8AC3E}">
        <p14:creationId xmlns:p14="http://schemas.microsoft.com/office/powerpoint/2010/main" val="3807194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Blocks - whit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FCE822-470E-DE46-893F-AC6F9FA316A4}"/>
              </a:ext>
            </a:extLst>
          </p:cNvPr>
          <p:cNvPicPr>
            <a:picLocks noChangeAspect="1"/>
          </p:cNvPicPr>
          <p:nvPr userDrawn="1"/>
        </p:nvPicPr>
        <p:blipFill rotWithShape="1">
          <a:blip r:embed="rId2">
            <a:alphaModFix amt="25000"/>
          </a:blip>
          <a:srcRect l="40566" t="48970" r="-1429" b="-455"/>
          <a:stretch/>
        </p:blipFill>
        <p:spPr>
          <a:xfrm>
            <a:off x="0" y="0"/>
            <a:ext cx="12192000" cy="6858000"/>
          </a:xfrm>
          <a:prstGeom prst="rect">
            <a:avLst/>
          </a:prstGeom>
        </p:spPr>
      </p:pic>
    </p:spTree>
    <p:extLst>
      <p:ext uri="{BB962C8B-B14F-4D97-AF65-F5344CB8AC3E}">
        <p14:creationId xmlns:p14="http://schemas.microsoft.com/office/powerpoint/2010/main" val="196372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ocks yellow">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4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ocks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7218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613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1" r:id="rId3"/>
    <p:sldLayoutId id="214748367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A72F886-2A6D-4A4A-A727-806645D7365A}"/>
              </a:ext>
            </a:extLst>
          </p:cNvPr>
          <p:cNvPicPr>
            <a:picLocks noChangeAspect="1"/>
          </p:cNvPicPr>
          <p:nvPr userDrawn="1"/>
        </p:nvPicPr>
        <p:blipFill rotWithShape="1">
          <a:blip r:embed="rId3">
            <a:alphaModFix amt="25000"/>
          </a:blip>
          <a:srcRect l="1" t="41332" r="22506" b="-2975"/>
          <a:stretch/>
        </p:blipFill>
        <p:spPr>
          <a:xfrm>
            <a:off x="1493520" y="0"/>
            <a:ext cx="10698480" cy="5852160"/>
          </a:xfrm>
          <a:prstGeom prst="rect">
            <a:avLst/>
          </a:prstGeom>
        </p:spPr>
      </p:pic>
    </p:spTree>
    <p:extLst>
      <p:ext uri="{BB962C8B-B14F-4D97-AF65-F5344CB8AC3E}">
        <p14:creationId xmlns:p14="http://schemas.microsoft.com/office/powerpoint/2010/main" val="263471578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68C09EB-8484-6744-B73F-C7C485F9C44C}"/>
              </a:ext>
            </a:extLst>
          </p:cNvPr>
          <p:cNvPicPr>
            <a:picLocks noChangeAspect="1"/>
          </p:cNvPicPr>
          <p:nvPr userDrawn="1"/>
        </p:nvPicPr>
        <p:blipFill rotWithShape="1">
          <a:blip r:embed="rId3">
            <a:alphaModFix amt="25000"/>
          </a:blip>
          <a:srcRect l="40566" t="48970" r="-1429" b="-455"/>
          <a:stretch/>
        </p:blipFill>
        <p:spPr>
          <a:xfrm>
            <a:off x="0" y="0"/>
            <a:ext cx="12192000" cy="6858000"/>
          </a:xfrm>
          <a:prstGeom prst="rect">
            <a:avLst/>
          </a:prstGeom>
        </p:spPr>
      </p:pic>
    </p:spTree>
    <p:extLst>
      <p:ext uri="{BB962C8B-B14F-4D97-AF65-F5344CB8AC3E}">
        <p14:creationId xmlns:p14="http://schemas.microsoft.com/office/powerpoint/2010/main" val="979911411"/>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gwocfmcKebc"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40A92E-424D-8041-9492-623B336AFCEB}"/>
              </a:ext>
            </a:extLst>
          </p:cNvPr>
          <p:cNvSpPr/>
          <p:nvPr/>
        </p:nvSpPr>
        <p:spPr>
          <a:xfrm>
            <a:off x="9228667" y="0"/>
            <a:ext cx="1484726" cy="1484726"/>
          </a:xfrm>
          <a:prstGeom prst="rect">
            <a:avLst/>
          </a:prstGeom>
          <a:solidFill>
            <a:schemeClr val="tx1">
              <a:lumMod val="60000"/>
              <a:lumOff val="40000"/>
              <a:alpha val="24000"/>
            </a:schemeClr>
          </a:solidFill>
          <a:ln>
            <a:noFill/>
          </a:ln>
          <a:effectLst>
            <a:reflection blurRad="6350" stA="50000" endA="295" endPos="9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DB8725F-4ACC-5E4C-8740-10648D3E5FA7}"/>
              </a:ext>
            </a:extLst>
          </p:cNvPr>
          <p:cNvSpPr/>
          <p:nvPr/>
        </p:nvSpPr>
        <p:spPr>
          <a:xfrm>
            <a:off x="7743941" y="0"/>
            <a:ext cx="1484726" cy="1484726"/>
          </a:xfrm>
          <a:prstGeom prst="rect">
            <a:avLst/>
          </a:prstGeom>
          <a:solidFill>
            <a:schemeClr val="tx1">
              <a:lumMod val="75000"/>
            </a:schemeClr>
          </a:solidFill>
          <a:ln>
            <a:noFill/>
          </a:ln>
          <a:effectLst>
            <a:reflection blurRad="6350" stA="50000" endA="295" endPos="9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xmlns="" id="{F0A73B6C-9F40-D843-BD13-15F108578446}"/>
              </a:ext>
            </a:extLst>
          </p:cNvPr>
          <p:cNvSpPr txBox="1">
            <a:spLocks/>
          </p:cNvSpPr>
          <p:nvPr/>
        </p:nvSpPr>
        <p:spPr>
          <a:xfrm>
            <a:off x="623473" y="1264624"/>
            <a:ext cx="6943517" cy="1967188"/>
          </a:xfrm>
          <a:prstGeom prst="rect">
            <a:avLst/>
          </a:prstGeom>
        </p:spPr>
        <p:txBody>
          <a:bodyPr wrap="none">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s-ES" sz="7200" b="1">
                <a:solidFill>
                  <a:schemeClr val="bg1"/>
                </a:solidFill>
                <a:latin typeface="Arial Rounded MT Bold" panose="020F0704030504030204" pitchFamily="34" charset="77"/>
                <a:cs typeface="Arial" panose="020B0604020202020204" pitchFamily="34" charset="0"/>
              </a:rPr>
              <a:t>Construir un</a:t>
            </a:r>
          </a:p>
          <a:p>
            <a:pPr>
              <a:lnSpc>
                <a:spcPct val="80000"/>
              </a:lnSpc>
            </a:pPr>
            <a:r>
              <a:rPr lang="es-ES" sz="7200" b="1">
                <a:solidFill>
                  <a:schemeClr val="accent2"/>
                </a:solidFill>
                <a:latin typeface="Arial Rounded MT Bold" panose="020F0704030504030204" pitchFamily="34" charset="77"/>
                <a:cs typeface="Arial" panose="020B0604020202020204" pitchFamily="34" charset="0"/>
              </a:rPr>
              <a:t>Dispositivo médico</a:t>
            </a:r>
          </a:p>
        </p:txBody>
      </p:sp>
      <p:sp>
        <p:nvSpPr>
          <p:cNvPr id="8" name="Subtitle 2">
            <a:extLst>
              <a:ext uri="{FF2B5EF4-FFF2-40B4-BE49-F238E27FC236}">
                <a16:creationId xmlns:a16="http://schemas.microsoft.com/office/drawing/2014/main" xmlns="" id="{8B6826C0-6721-3248-9541-E34A8D41B401}"/>
              </a:ext>
            </a:extLst>
          </p:cNvPr>
          <p:cNvSpPr txBox="1">
            <a:spLocks/>
          </p:cNvSpPr>
          <p:nvPr/>
        </p:nvSpPr>
        <p:spPr>
          <a:xfrm>
            <a:off x="623474" y="4603501"/>
            <a:ext cx="9144000" cy="165576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s-ES" sz="2400">
                <a:solidFill>
                  <a:schemeClr val="bg1"/>
                </a:solidFill>
                <a:latin typeface="Arial" panose="020B0604020202020204" pitchFamily="34" charset="0"/>
                <a:cs typeface="Arial" panose="020B0604020202020204" pitchFamily="34" charset="0"/>
              </a:rPr>
              <a:t>[Nombre del presentador]</a:t>
            </a:r>
          </a:p>
          <a:p>
            <a:pPr marL="0" indent="0">
              <a:buNone/>
            </a:pPr>
            <a:r>
              <a:rPr lang="es-ES" sz="2400">
                <a:solidFill>
                  <a:schemeClr val="bg1"/>
                </a:solidFill>
                <a:latin typeface="Arial" panose="020B0604020202020204" pitchFamily="34" charset="0"/>
                <a:cs typeface="Arial" panose="020B0604020202020204" pitchFamily="34" charset="0"/>
              </a:rPr>
              <a:t>[Organización Presentadora]</a:t>
            </a:r>
          </a:p>
          <a:p>
            <a:pPr marL="0" indent="0">
              <a:buNone/>
            </a:pPr>
            <a:r>
              <a:rPr lang="es-ES" sz="2400">
                <a:solidFill>
                  <a:schemeClr val="bg1"/>
                </a:solidFill>
                <a:latin typeface="Arial" panose="020B0604020202020204" pitchFamily="34" charset="0"/>
                <a:cs typeface="Arial" panose="020B0604020202020204" pitchFamily="34" charset="0"/>
              </a:rPr>
              <a:t>[Fecha]</a:t>
            </a:r>
          </a:p>
        </p:txBody>
      </p:sp>
      <p:sp>
        <p:nvSpPr>
          <p:cNvPr id="10" name="Rectangle 9">
            <a:extLst>
              <a:ext uri="{FF2B5EF4-FFF2-40B4-BE49-F238E27FC236}">
                <a16:creationId xmlns:a16="http://schemas.microsoft.com/office/drawing/2014/main" xmlns="" id="{9F376AE1-A426-2344-A3DD-28B31568E192}"/>
              </a:ext>
            </a:extLst>
          </p:cNvPr>
          <p:cNvSpPr/>
          <p:nvPr/>
        </p:nvSpPr>
        <p:spPr>
          <a:xfrm>
            <a:off x="697389" y="3547809"/>
            <a:ext cx="5907002" cy="461665"/>
          </a:xfrm>
          <a:prstGeom prst="rect">
            <a:avLst/>
          </a:prstGeom>
        </p:spPr>
        <p:txBody>
          <a:bodyPr wrap="none">
            <a:spAutoFit/>
          </a:bodyPr>
          <a:lstStyle/>
          <a:p>
            <a:r>
              <a:rPr lang="es-ES" sz="2400" b="1">
                <a:solidFill>
                  <a:schemeClr val="bg1"/>
                </a:solidFill>
                <a:latin typeface="Arial" panose="020B0604020202020204" pitchFamily="34" charset="0"/>
                <a:cs typeface="Arial" panose="020B0604020202020204" pitchFamily="34" charset="0"/>
              </a:rPr>
              <a:t>Temas de STEM</a:t>
            </a:r>
            <a:r>
              <a:rPr lang="es-ES" sz="2400" b="1" baseline="30000">
                <a:solidFill>
                  <a:schemeClr val="bg1"/>
                </a:solidFill>
                <a:latin typeface="Arial" panose="020B0604020202020204" pitchFamily="34" charset="0"/>
                <a:cs typeface="Arial" panose="020B0604020202020204" pitchFamily="34" charset="0"/>
              </a:rPr>
              <a:t>2</a:t>
            </a:r>
            <a:r>
              <a:rPr lang="es-ES" sz="2400" b="1">
                <a:solidFill>
                  <a:schemeClr val="bg1"/>
                </a:solidFill>
                <a:latin typeface="Arial" panose="020B0604020202020204" pitchFamily="34" charset="0"/>
                <a:cs typeface="Arial" panose="020B0604020202020204" pitchFamily="34" charset="0"/>
              </a:rPr>
              <a:t>D: </a:t>
            </a:r>
            <a:r>
              <a:rPr lang="es-ES" sz="2400">
                <a:solidFill>
                  <a:schemeClr val="accent2"/>
                </a:solidFill>
                <a:latin typeface="Arial" panose="020B0604020202020204" pitchFamily="34" charset="0"/>
                <a:cs typeface="Arial" panose="020B0604020202020204" pitchFamily="34" charset="0"/>
              </a:rPr>
              <a:t>Diseño e ingeniería</a:t>
            </a:r>
          </a:p>
        </p:txBody>
      </p:sp>
      <p:sp>
        <p:nvSpPr>
          <p:cNvPr id="14" name="Rectangle 13">
            <a:extLst>
              <a:ext uri="{FF2B5EF4-FFF2-40B4-BE49-F238E27FC236}">
                <a16:creationId xmlns:a16="http://schemas.microsoft.com/office/drawing/2014/main" xmlns="" id="{CCF069E4-86FA-0B45-AAE1-43C0083CBB31}"/>
              </a:ext>
            </a:extLst>
          </p:cNvPr>
          <p:cNvSpPr/>
          <p:nvPr/>
        </p:nvSpPr>
        <p:spPr>
          <a:xfrm>
            <a:off x="10707274" y="0"/>
            <a:ext cx="1484726" cy="1484726"/>
          </a:xfrm>
          <a:prstGeom prst="rect">
            <a:avLst/>
          </a:prstGeom>
          <a:solidFill>
            <a:schemeClr val="tx1">
              <a:lumMod val="75000"/>
              <a:alpha val="57000"/>
            </a:schemeClr>
          </a:solidFill>
          <a:ln>
            <a:noFill/>
          </a:ln>
          <a:effectLst>
            <a:reflection blurRad="6350" stA="50000" endA="295" endPos="9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8F7CCA6-E25A-134D-AB3C-376A24E24A60}"/>
              </a:ext>
            </a:extLst>
          </p:cNvPr>
          <p:cNvSpPr/>
          <p:nvPr/>
        </p:nvSpPr>
        <p:spPr>
          <a:xfrm>
            <a:off x="10707274" y="1484726"/>
            <a:ext cx="1484726" cy="1484726"/>
          </a:xfrm>
          <a:prstGeom prst="rect">
            <a:avLst/>
          </a:prstGeom>
          <a:solidFill>
            <a:schemeClr val="tx1">
              <a:lumMod val="60000"/>
              <a:lumOff val="40000"/>
              <a:alpha val="32000"/>
            </a:schemeClr>
          </a:solidFill>
          <a:ln>
            <a:noFill/>
          </a:ln>
          <a:effectLst>
            <a:reflection blurRad="6350" stA="50000" endA="295" endPos="9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3160DE22-29F9-414B-8F76-9E64BF881DED}"/>
              </a:ext>
            </a:extLst>
          </p:cNvPr>
          <p:cNvSpPr/>
          <p:nvPr/>
        </p:nvSpPr>
        <p:spPr>
          <a:xfrm>
            <a:off x="9225608" y="1481667"/>
            <a:ext cx="1484726" cy="1484726"/>
          </a:xfrm>
          <a:prstGeom prst="rect">
            <a:avLst/>
          </a:prstGeom>
          <a:solidFill>
            <a:schemeClr val="tx1">
              <a:lumMod val="75000"/>
              <a:alpha val="31000"/>
            </a:schemeClr>
          </a:solidFill>
          <a:ln>
            <a:noFill/>
          </a:ln>
          <a:effectLst>
            <a:reflection blurRad="6350" stA="50000" endA="295" endPos="9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1F7FD302-848D-444E-BF2C-55D0757FD90A}"/>
              </a:ext>
            </a:extLst>
          </p:cNvPr>
          <p:cNvSpPr/>
          <p:nvPr/>
        </p:nvSpPr>
        <p:spPr>
          <a:xfrm>
            <a:off x="10707274" y="2971800"/>
            <a:ext cx="1484726" cy="1484726"/>
          </a:xfrm>
          <a:prstGeom prst="rect">
            <a:avLst/>
          </a:prstGeom>
          <a:solidFill>
            <a:schemeClr val="tx1">
              <a:lumMod val="75000"/>
              <a:alpha val="50000"/>
            </a:schemeClr>
          </a:solidFill>
          <a:ln>
            <a:noFill/>
          </a:ln>
          <a:effectLst>
            <a:reflection blurRad="6350" stA="50000" endA="295" endPos="9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1D859B44-1B24-C74E-AD38-14989CD41B38}"/>
              </a:ext>
            </a:extLst>
          </p:cNvPr>
          <p:cNvPicPr>
            <a:picLocks noChangeAspect="1"/>
          </p:cNvPicPr>
          <p:nvPr/>
        </p:nvPicPr>
        <p:blipFill>
          <a:blip r:embed="rId3">
            <a:alphaModFix amt="25000"/>
            <a:biLevel thresh="75000"/>
          </a:blip>
          <a:stretch>
            <a:fillRect/>
          </a:stretch>
        </p:blipFill>
        <p:spPr>
          <a:xfrm>
            <a:off x="8078359" y="334417"/>
            <a:ext cx="815891" cy="815891"/>
          </a:xfrm>
          <a:prstGeom prst="rect">
            <a:avLst/>
          </a:prstGeom>
        </p:spPr>
      </p:pic>
      <p:pic>
        <p:nvPicPr>
          <p:cNvPr id="21" name="Picture 20">
            <a:extLst>
              <a:ext uri="{FF2B5EF4-FFF2-40B4-BE49-F238E27FC236}">
                <a16:creationId xmlns:a16="http://schemas.microsoft.com/office/drawing/2014/main" xmlns="" id="{8D13BA71-BCD9-B84F-B59A-96CB8C9247FF}"/>
              </a:ext>
            </a:extLst>
          </p:cNvPr>
          <p:cNvPicPr>
            <a:picLocks noChangeAspect="1"/>
          </p:cNvPicPr>
          <p:nvPr/>
        </p:nvPicPr>
        <p:blipFill>
          <a:blip r:embed="rId4">
            <a:alphaModFix amt="25000"/>
            <a:biLevel thresh="75000"/>
          </a:blip>
          <a:stretch>
            <a:fillRect/>
          </a:stretch>
        </p:blipFill>
        <p:spPr>
          <a:xfrm>
            <a:off x="9556966" y="332888"/>
            <a:ext cx="815891" cy="815891"/>
          </a:xfrm>
          <a:prstGeom prst="rect">
            <a:avLst/>
          </a:prstGeom>
        </p:spPr>
      </p:pic>
      <p:pic>
        <p:nvPicPr>
          <p:cNvPr id="23" name="Picture 22">
            <a:extLst>
              <a:ext uri="{FF2B5EF4-FFF2-40B4-BE49-F238E27FC236}">
                <a16:creationId xmlns:a16="http://schemas.microsoft.com/office/drawing/2014/main" xmlns="" id="{D9D5AEC8-182D-4C42-AC0A-E99363E5746E}"/>
              </a:ext>
            </a:extLst>
          </p:cNvPr>
          <p:cNvPicPr>
            <a:picLocks noChangeAspect="1"/>
          </p:cNvPicPr>
          <p:nvPr/>
        </p:nvPicPr>
        <p:blipFill>
          <a:blip r:embed="rId5">
            <a:alphaModFix amt="25000"/>
            <a:biLevel thresh="75000"/>
          </a:blip>
          <a:stretch>
            <a:fillRect/>
          </a:stretch>
        </p:blipFill>
        <p:spPr>
          <a:xfrm>
            <a:off x="11043221" y="331358"/>
            <a:ext cx="815891" cy="815891"/>
          </a:xfrm>
          <a:prstGeom prst="rect">
            <a:avLst/>
          </a:prstGeom>
        </p:spPr>
      </p:pic>
      <p:pic>
        <p:nvPicPr>
          <p:cNvPr id="25" name="Picture 24">
            <a:extLst>
              <a:ext uri="{FF2B5EF4-FFF2-40B4-BE49-F238E27FC236}">
                <a16:creationId xmlns:a16="http://schemas.microsoft.com/office/drawing/2014/main" xmlns="" id="{AE5EE430-88A2-A44C-8F89-F9D8143C3253}"/>
              </a:ext>
            </a:extLst>
          </p:cNvPr>
          <p:cNvPicPr>
            <a:picLocks noChangeAspect="1"/>
          </p:cNvPicPr>
          <p:nvPr/>
        </p:nvPicPr>
        <p:blipFill>
          <a:blip r:embed="rId6"/>
          <a:stretch>
            <a:fillRect/>
          </a:stretch>
        </p:blipFill>
        <p:spPr>
          <a:xfrm>
            <a:off x="9556966" y="1764851"/>
            <a:ext cx="815891" cy="815891"/>
          </a:xfrm>
          <a:prstGeom prst="rect">
            <a:avLst/>
          </a:prstGeom>
          <a:solidFill>
            <a:schemeClr val="tx1"/>
          </a:solidFill>
        </p:spPr>
      </p:pic>
      <p:pic>
        <p:nvPicPr>
          <p:cNvPr id="27" name="Picture 26">
            <a:extLst>
              <a:ext uri="{FF2B5EF4-FFF2-40B4-BE49-F238E27FC236}">
                <a16:creationId xmlns:a16="http://schemas.microsoft.com/office/drawing/2014/main" xmlns="" id="{828EBB39-27AB-5C43-B0C4-1DF2CA04685F}"/>
              </a:ext>
            </a:extLst>
          </p:cNvPr>
          <p:cNvPicPr>
            <a:picLocks noChangeAspect="1"/>
          </p:cNvPicPr>
          <p:nvPr/>
        </p:nvPicPr>
        <p:blipFill>
          <a:blip r:embed="rId7"/>
          <a:stretch>
            <a:fillRect/>
          </a:stretch>
        </p:blipFill>
        <p:spPr>
          <a:xfrm>
            <a:off x="11043221" y="1816084"/>
            <a:ext cx="815891" cy="815891"/>
          </a:xfrm>
          <a:prstGeom prst="rect">
            <a:avLst/>
          </a:prstGeom>
        </p:spPr>
      </p:pic>
      <p:pic>
        <p:nvPicPr>
          <p:cNvPr id="29" name="Picture 28">
            <a:extLst>
              <a:ext uri="{FF2B5EF4-FFF2-40B4-BE49-F238E27FC236}">
                <a16:creationId xmlns:a16="http://schemas.microsoft.com/office/drawing/2014/main" xmlns="" id="{8E303AB2-7229-D74B-907C-717764507C5C}"/>
              </a:ext>
            </a:extLst>
          </p:cNvPr>
          <p:cNvPicPr>
            <a:picLocks noChangeAspect="1"/>
          </p:cNvPicPr>
          <p:nvPr/>
        </p:nvPicPr>
        <p:blipFill>
          <a:blip r:embed="rId8">
            <a:alphaModFix amt="25000"/>
            <a:biLevel thresh="75000"/>
          </a:blip>
          <a:stretch>
            <a:fillRect/>
          </a:stretch>
        </p:blipFill>
        <p:spPr>
          <a:xfrm>
            <a:off x="11041691" y="3370695"/>
            <a:ext cx="815891" cy="815891"/>
          </a:xfrm>
          <a:prstGeom prst="rect">
            <a:avLst/>
          </a:prstGeom>
        </p:spPr>
      </p:pic>
    </p:spTree>
    <p:extLst>
      <p:ext uri="{BB962C8B-B14F-4D97-AF65-F5344CB8AC3E}">
        <p14:creationId xmlns:p14="http://schemas.microsoft.com/office/powerpoint/2010/main" val="2806378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651B5837-49C9-FF43-9B81-B32C31A76A85}"/>
              </a:ext>
            </a:extLst>
          </p:cNvPr>
          <p:cNvGrpSpPr/>
          <p:nvPr/>
        </p:nvGrpSpPr>
        <p:grpSpPr>
          <a:xfrm>
            <a:off x="-5323" y="0"/>
            <a:ext cx="9418320" cy="6858000"/>
            <a:chOff x="1353011" y="-391568"/>
            <a:chExt cx="9418320" cy="6858000"/>
          </a:xfrm>
        </p:grpSpPr>
        <p:pic>
          <p:nvPicPr>
            <p:cNvPr id="12" name="Picture 11">
              <a:extLst>
                <a:ext uri="{FF2B5EF4-FFF2-40B4-BE49-F238E27FC236}">
                  <a16:creationId xmlns:a16="http://schemas.microsoft.com/office/drawing/2014/main" xmlns="" id="{E986AD63-71CD-C747-8BF3-8949C9902F8A}"/>
                </a:ext>
              </a:extLst>
            </p:cNvPr>
            <p:cNvPicPr>
              <a:picLocks noChangeAspect="1"/>
            </p:cNvPicPr>
            <p:nvPr/>
          </p:nvPicPr>
          <p:blipFill rotWithShape="1">
            <a:blip r:embed="rId3"/>
            <a:srcRect l="2656" r="6145"/>
            <a:stretch/>
          </p:blipFill>
          <p:spPr>
            <a:xfrm>
              <a:off x="1353011" y="-391568"/>
              <a:ext cx="9418320" cy="6858000"/>
            </a:xfrm>
            <a:prstGeom prst="rect">
              <a:avLst/>
            </a:prstGeom>
            <a:noFill/>
            <a:ln w="107950">
              <a:noFill/>
            </a:ln>
          </p:spPr>
        </p:pic>
        <p:sp>
          <p:nvSpPr>
            <p:cNvPr id="8" name="TextBox 7">
              <a:extLst>
                <a:ext uri="{FF2B5EF4-FFF2-40B4-BE49-F238E27FC236}">
                  <a16:creationId xmlns:a16="http://schemas.microsoft.com/office/drawing/2014/main" xmlns="" id="{292C17BF-3D92-974F-9135-717C221276CF}"/>
                </a:ext>
              </a:extLst>
            </p:cNvPr>
            <p:cNvSpPr txBox="1"/>
            <p:nvPr/>
          </p:nvSpPr>
          <p:spPr>
            <a:xfrm>
              <a:off x="1661952" y="-95491"/>
              <a:ext cx="3504589" cy="646331"/>
            </a:xfrm>
            <a:prstGeom prst="rect">
              <a:avLst/>
            </a:prstGeom>
            <a:noFill/>
          </p:spPr>
          <p:txBody>
            <a:bodyPr wrap="square" rtlCol="0">
              <a:spAutoFit/>
            </a:bodyPr>
            <a:lstStyle/>
            <a:p>
              <a:r>
                <a:rPr lang="es-ES" sz="1200" dirty="0">
                  <a:solidFill>
                    <a:schemeClr val="bg1"/>
                  </a:solidFill>
                </a:rPr>
                <a:t>Los cirujanos y enfermeras de la Marina de EE.UU. ayudan a médicos de </a:t>
              </a:r>
              <a:r>
                <a:rPr lang="es-ES" sz="1200" dirty="0" err="1">
                  <a:solidFill>
                    <a:schemeClr val="bg1"/>
                  </a:solidFill>
                </a:rPr>
                <a:t>Djibouti</a:t>
              </a:r>
              <a:r>
                <a:rPr lang="es-ES" sz="1200" dirty="0">
                  <a:solidFill>
                    <a:schemeClr val="bg1"/>
                  </a:solidFill>
                </a:rPr>
                <a:t> con cirugías y otros procedimientos médicos complejos.</a:t>
              </a:r>
            </a:p>
          </p:txBody>
        </p:sp>
        <p:sp>
          <p:nvSpPr>
            <p:cNvPr id="9" name="Rectangle 8">
              <a:extLst>
                <a:ext uri="{FF2B5EF4-FFF2-40B4-BE49-F238E27FC236}">
                  <a16:creationId xmlns:a16="http://schemas.microsoft.com/office/drawing/2014/main" xmlns="" id="{60ACB6CF-D132-D649-9B85-E2D9B711B993}"/>
                </a:ext>
              </a:extLst>
            </p:cNvPr>
            <p:cNvSpPr/>
            <p:nvPr/>
          </p:nvSpPr>
          <p:spPr>
            <a:xfrm>
              <a:off x="1661952" y="6043397"/>
              <a:ext cx="3504589" cy="253916"/>
            </a:xfrm>
            <a:prstGeom prst="rect">
              <a:avLst/>
            </a:prstGeom>
          </p:spPr>
          <p:txBody>
            <a:bodyPr wrap="square">
              <a:spAutoFit/>
            </a:bodyPr>
            <a:lstStyle/>
            <a:p>
              <a:r>
                <a:rPr lang="es-ES" sz="1050" dirty="0">
                  <a:solidFill>
                    <a:schemeClr val="bg1">
                      <a:alpha val="70000"/>
                    </a:schemeClr>
                  </a:solidFill>
                </a:rPr>
                <a:t>Foto: Marc Rockwell-Pate, Marina de Estados Unidos</a:t>
              </a:r>
            </a:p>
          </p:txBody>
        </p:sp>
      </p:grpSp>
      <p:pic>
        <p:nvPicPr>
          <p:cNvPr id="13" name="Picture 12">
            <a:extLst>
              <a:ext uri="{FF2B5EF4-FFF2-40B4-BE49-F238E27FC236}">
                <a16:creationId xmlns:a16="http://schemas.microsoft.com/office/drawing/2014/main" xmlns="" id="{BED24112-A032-E74F-BC4E-64115C9D1E67}"/>
              </a:ext>
            </a:extLst>
          </p:cNvPr>
          <p:cNvPicPr>
            <a:picLocks noChangeAspect="1"/>
          </p:cNvPicPr>
          <p:nvPr/>
        </p:nvPicPr>
        <p:blipFill rotWithShape="1">
          <a:blip r:embed="rId4"/>
          <a:srcRect l="26157" t="3678" r="25085" b="3682"/>
          <a:stretch/>
        </p:blipFill>
        <p:spPr>
          <a:xfrm rot="690071">
            <a:off x="9895519" y="984759"/>
            <a:ext cx="1456424" cy="2767206"/>
          </a:xfrm>
          <a:prstGeom prst="rect">
            <a:avLst/>
          </a:prstGeom>
        </p:spPr>
      </p:pic>
      <p:pic>
        <p:nvPicPr>
          <p:cNvPr id="14" name="Picture 13">
            <a:extLst>
              <a:ext uri="{FF2B5EF4-FFF2-40B4-BE49-F238E27FC236}">
                <a16:creationId xmlns:a16="http://schemas.microsoft.com/office/drawing/2014/main" xmlns="" id="{5477D1E0-A20E-994E-B59E-23CCF7D00462}"/>
              </a:ext>
            </a:extLst>
          </p:cNvPr>
          <p:cNvPicPr>
            <a:picLocks noChangeAspect="1"/>
          </p:cNvPicPr>
          <p:nvPr/>
        </p:nvPicPr>
        <p:blipFill rotWithShape="1">
          <a:blip r:embed="rId5"/>
          <a:srcRect l="13913" t="12746" r="25951" b="9242"/>
          <a:stretch/>
        </p:blipFill>
        <p:spPr>
          <a:xfrm rot="16819">
            <a:off x="9947853" y="3317442"/>
            <a:ext cx="1796257" cy="2330280"/>
          </a:xfrm>
          <a:prstGeom prst="rect">
            <a:avLst/>
          </a:prstGeom>
        </p:spPr>
      </p:pic>
      <p:sp>
        <p:nvSpPr>
          <p:cNvPr id="15" name="TextBox 14">
            <a:extLst>
              <a:ext uri="{FF2B5EF4-FFF2-40B4-BE49-F238E27FC236}">
                <a16:creationId xmlns:a16="http://schemas.microsoft.com/office/drawing/2014/main" xmlns="" id="{C1FB5924-1801-9C4C-8FB1-D3FF6F321FA9}"/>
              </a:ext>
            </a:extLst>
          </p:cNvPr>
          <p:cNvSpPr txBox="1"/>
          <p:nvPr/>
        </p:nvSpPr>
        <p:spPr>
          <a:xfrm>
            <a:off x="10774767" y="2692401"/>
            <a:ext cx="1138352" cy="338554"/>
          </a:xfrm>
          <a:prstGeom prst="rect">
            <a:avLst/>
          </a:prstGeom>
          <a:noFill/>
        </p:spPr>
        <p:txBody>
          <a:bodyPr wrap="square" rtlCol="0">
            <a:spAutoFit/>
          </a:bodyPr>
          <a:lstStyle/>
          <a:p>
            <a:r>
              <a:rPr lang="es-ES" sz="1600">
                <a:solidFill>
                  <a:schemeClr val="bg1"/>
                </a:solidFill>
                <a:latin typeface="Arial Rounded MT Bold" panose="020F0704030504030204" pitchFamily="34" charset="77"/>
              </a:rPr>
              <a:t>Trócares</a:t>
            </a:r>
          </a:p>
        </p:txBody>
      </p:sp>
    </p:spTree>
    <p:extLst>
      <p:ext uri="{BB962C8B-B14F-4D97-AF65-F5344CB8AC3E}">
        <p14:creationId xmlns:p14="http://schemas.microsoft.com/office/powerpoint/2010/main" val="35763226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xmlns="" id="{E12203B3-CCA9-9843-8031-34B324F3B78C}"/>
              </a:ext>
            </a:extLst>
          </p:cNvPr>
          <p:cNvPicPr>
            <a:picLocks noChangeAspect="1"/>
          </p:cNvPicPr>
          <p:nvPr/>
        </p:nvPicPr>
        <p:blipFill>
          <a:blip r:embed="rId4"/>
          <a:stretch>
            <a:fillRect/>
          </a:stretch>
        </p:blipFill>
        <p:spPr>
          <a:xfrm>
            <a:off x="0" y="217613"/>
            <a:ext cx="12192000" cy="6422773"/>
          </a:xfrm>
          <a:prstGeom prst="rect">
            <a:avLst/>
          </a:prstGeom>
        </p:spPr>
      </p:pic>
      <p:sp>
        <p:nvSpPr>
          <p:cNvPr id="8" name="Rectangle 7">
            <a:extLst>
              <a:ext uri="{FF2B5EF4-FFF2-40B4-BE49-F238E27FC236}">
                <a16:creationId xmlns:a16="http://schemas.microsoft.com/office/drawing/2014/main" xmlns="" id="{63BD22E8-5ABC-6140-9D3B-857886B015AF}"/>
              </a:ext>
            </a:extLst>
          </p:cNvPr>
          <p:cNvSpPr/>
          <p:nvPr/>
        </p:nvSpPr>
        <p:spPr>
          <a:xfrm>
            <a:off x="478462" y="2243470"/>
            <a:ext cx="4072270" cy="19244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E95BCEA-76CB-D248-9B1A-2FCA27771721}"/>
              </a:ext>
            </a:extLst>
          </p:cNvPr>
          <p:cNvSpPr/>
          <p:nvPr/>
        </p:nvSpPr>
        <p:spPr>
          <a:xfrm>
            <a:off x="614885" y="3062177"/>
            <a:ext cx="8358994" cy="10845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hlinkClick r:id="rId3"/>
            <a:extLst>
              <a:ext uri="{FF2B5EF4-FFF2-40B4-BE49-F238E27FC236}">
                <a16:creationId xmlns:a16="http://schemas.microsoft.com/office/drawing/2014/main" xmlns="" id="{B709BBA7-FB63-8846-B6C7-EC4E5FBD614E}"/>
              </a:ext>
            </a:extLst>
          </p:cNvPr>
          <p:cNvSpPr txBox="1">
            <a:spLocks/>
          </p:cNvSpPr>
          <p:nvPr/>
        </p:nvSpPr>
        <p:spPr>
          <a:xfrm>
            <a:off x="604253" y="2329161"/>
            <a:ext cx="8135710" cy="1860070"/>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6000" b="1">
                <a:solidFill>
                  <a:schemeClr val="bg2">
                    <a:lumMod val="10000"/>
                  </a:schemeClr>
                </a:solidFill>
                <a:latin typeface="Arial Rounded MT Bold" panose="020F0704030504030204" pitchFamily="34" charset="77"/>
                <a:cs typeface="Arial" panose="020B0604020202020204" pitchFamily="34" charset="0"/>
              </a:rPr>
              <a:t>Simulado </a:t>
            </a:r>
          </a:p>
          <a:p>
            <a:pPr>
              <a:lnSpc>
                <a:spcPct val="100000"/>
              </a:lnSpc>
            </a:pPr>
            <a:r>
              <a:rPr lang="es-ES" sz="6000" b="1">
                <a:latin typeface="Arial Rounded MT Bold" panose="020F0704030504030204" pitchFamily="34" charset="77"/>
                <a:cs typeface="Arial" panose="020B0604020202020204" pitchFamily="34" charset="0"/>
              </a:rPr>
              <a:t>Cirugía laparoscópica </a:t>
            </a:r>
          </a:p>
        </p:txBody>
      </p:sp>
      <p:sp>
        <p:nvSpPr>
          <p:cNvPr id="15" name="Freeform 14">
            <a:hlinkClick r:id="rId3"/>
            <a:extLst>
              <a:ext uri="{FF2B5EF4-FFF2-40B4-BE49-F238E27FC236}">
                <a16:creationId xmlns:a16="http://schemas.microsoft.com/office/drawing/2014/main" xmlns="" id="{4159B406-A349-5748-B213-267C14B6CDFD}"/>
              </a:ext>
            </a:extLst>
          </p:cNvPr>
          <p:cNvSpPr/>
          <p:nvPr/>
        </p:nvSpPr>
        <p:spPr>
          <a:xfrm>
            <a:off x="5534070" y="3862962"/>
            <a:ext cx="625722" cy="1120245"/>
          </a:xfrm>
          <a:custGeom>
            <a:avLst/>
            <a:gdLst>
              <a:gd name="connsiteX0" fmla="*/ 0 w 755904"/>
              <a:gd name="connsiteY0" fmla="*/ 0 h 1353312"/>
              <a:gd name="connsiteX1" fmla="*/ 0 w 755904"/>
              <a:gd name="connsiteY1" fmla="*/ 1036320 h 1353312"/>
              <a:gd name="connsiteX2" fmla="*/ 292608 w 755904"/>
              <a:gd name="connsiteY2" fmla="*/ 877824 h 1353312"/>
              <a:gd name="connsiteX3" fmla="*/ 499872 w 755904"/>
              <a:gd name="connsiteY3" fmla="*/ 1353312 h 1353312"/>
              <a:gd name="connsiteX4" fmla="*/ 658368 w 755904"/>
              <a:gd name="connsiteY4" fmla="*/ 1280160 h 1353312"/>
              <a:gd name="connsiteX5" fmla="*/ 463296 w 755904"/>
              <a:gd name="connsiteY5" fmla="*/ 829056 h 1353312"/>
              <a:gd name="connsiteX6" fmla="*/ 755904 w 755904"/>
              <a:gd name="connsiteY6" fmla="*/ 682752 h 1353312"/>
              <a:gd name="connsiteX7" fmla="*/ 0 w 755904"/>
              <a:gd name="connsiteY7" fmla="*/ 0 h 1353312"/>
              <a:gd name="connsiteX0" fmla="*/ 0 w 755904"/>
              <a:gd name="connsiteY0" fmla="*/ 0 h 1353312"/>
              <a:gd name="connsiteX1" fmla="*/ 0 w 755904"/>
              <a:gd name="connsiteY1" fmla="*/ 1036320 h 1353312"/>
              <a:gd name="connsiteX2" fmla="*/ 310817 w 755904"/>
              <a:gd name="connsiteY2" fmla="*/ 908171 h 1353312"/>
              <a:gd name="connsiteX3" fmla="*/ 499872 w 755904"/>
              <a:gd name="connsiteY3" fmla="*/ 1353312 h 1353312"/>
              <a:gd name="connsiteX4" fmla="*/ 658368 w 755904"/>
              <a:gd name="connsiteY4" fmla="*/ 1280160 h 1353312"/>
              <a:gd name="connsiteX5" fmla="*/ 463296 w 755904"/>
              <a:gd name="connsiteY5" fmla="*/ 829056 h 1353312"/>
              <a:gd name="connsiteX6" fmla="*/ 755904 w 755904"/>
              <a:gd name="connsiteY6" fmla="*/ 682752 h 1353312"/>
              <a:gd name="connsiteX7" fmla="*/ 0 w 755904"/>
              <a:gd name="connsiteY7" fmla="*/ 0 h 1353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04" h="1353312">
                <a:moveTo>
                  <a:pt x="0" y="0"/>
                </a:moveTo>
                <a:lnTo>
                  <a:pt x="0" y="1036320"/>
                </a:lnTo>
                <a:lnTo>
                  <a:pt x="310817" y="908171"/>
                </a:lnTo>
                <a:lnTo>
                  <a:pt x="499872" y="1353312"/>
                </a:lnTo>
                <a:lnTo>
                  <a:pt x="658368" y="1280160"/>
                </a:lnTo>
                <a:lnTo>
                  <a:pt x="463296" y="829056"/>
                </a:lnTo>
                <a:lnTo>
                  <a:pt x="755904" y="682752"/>
                </a:lnTo>
                <a:lnTo>
                  <a:pt x="0" y="0"/>
                </a:lnTo>
                <a:close/>
              </a:path>
            </a:pathLst>
          </a:custGeom>
          <a:solidFill>
            <a:schemeClr val="bg1"/>
          </a:solidFill>
          <a:ln w="50800">
            <a:solidFill>
              <a:schemeClr val="bg2">
                <a:lumMod val="25000"/>
              </a:schemeClr>
            </a:solidFill>
          </a:ln>
          <a:effectLst>
            <a:outerShdw blurRad="76200" dist="38100" dir="5400000" algn="t" rotWithShape="0">
              <a:prstClr val="black">
                <a:alpha val="6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487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extLst>
              <a:ext uri="{FF2B5EF4-FFF2-40B4-BE49-F238E27FC236}">
                <a16:creationId xmlns:a16="http://schemas.microsoft.com/office/drawing/2014/main" xmlns="" id="{067F43C1-EC2E-4943-9C4E-0880E6891E7D}"/>
              </a:ext>
            </a:extLst>
          </p:cNvPr>
          <p:cNvSpPr/>
          <p:nvPr/>
        </p:nvSpPr>
        <p:spPr>
          <a:xfrm>
            <a:off x="0" y="3287131"/>
            <a:ext cx="11615024" cy="856580"/>
          </a:xfrm>
          <a:prstGeom prst="rightArrow">
            <a:avLst/>
          </a:prstGeom>
          <a:gradFill>
            <a:gsLst>
              <a:gs pos="3000">
                <a:schemeClr val="bg1"/>
              </a:gs>
              <a:gs pos="14000">
                <a:schemeClr val="bg2">
                  <a:lumMod val="75000"/>
                </a:schemeClr>
              </a:gs>
            </a:gsLst>
            <a:lin ang="0" scaled="0"/>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Title 1">
            <a:extLst>
              <a:ext uri="{FF2B5EF4-FFF2-40B4-BE49-F238E27FC236}">
                <a16:creationId xmlns:a16="http://schemas.microsoft.com/office/drawing/2014/main" xmlns="" id="{4C7425E3-11D8-B54F-88B2-5F1055E7D674}"/>
              </a:ext>
            </a:extLst>
          </p:cNvPr>
          <p:cNvSpPr txBox="1">
            <a:spLocks/>
          </p:cNvSpPr>
          <p:nvPr/>
        </p:nvSpPr>
        <p:spPr>
          <a:xfrm>
            <a:off x="1069550" y="666634"/>
            <a:ext cx="9831619" cy="8759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b="1" dirty="0">
                <a:latin typeface="Arial Rounded MT Bold" panose="020F0704030504030204" pitchFamily="34" charset="77"/>
                <a:cs typeface="Arial" panose="020B0604020202020204" pitchFamily="34" charset="0"/>
              </a:rPr>
              <a:t>La ingeniería</a:t>
            </a:r>
            <a:r>
              <a:rPr lang="es-ES" b="1" dirty="0">
                <a:solidFill>
                  <a:schemeClr val="bg2">
                    <a:lumMod val="10000"/>
                  </a:schemeClr>
                </a:solidFill>
                <a:latin typeface="Arial Rounded MT Bold" panose="020F0704030504030204" pitchFamily="34" charset="77"/>
                <a:cs typeface="Arial" panose="020B0604020202020204" pitchFamily="34" charset="0"/>
              </a:rPr>
              <a:t> de un nuevo producto</a:t>
            </a:r>
          </a:p>
        </p:txBody>
      </p:sp>
      <p:grpSp>
        <p:nvGrpSpPr>
          <p:cNvPr id="2" name="Group 1">
            <a:extLst>
              <a:ext uri="{FF2B5EF4-FFF2-40B4-BE49-F238E27FC236}">
                <a16:creationId xmlns:a16="http://schemas.microsoft.com/office/drawing/2014/main" xmlns="" id="{73873E48-6285-7043-BEC1-EF90D056AD99}"/>
              </a:ext>
            </a:extLst>
          </p:cNvPr>
          <p:cNvGrpSpPr/>
          <p:nvPr/>
        </p:nvGrpSpPr>
        <p:grpSpPr>
          <a:xfrm>
            <a:off x="728299" y="2948906"/>
            <a:ext cx="3075035" cy="1586518"/>
            <a:chOff x="857392" y="2948906"/>
            <a:chExt cx="2849716" cy="1586518"/>
          </a:xfrm>
        </p:grpSpPr>
        <p:sp>
          <p:nvSpPr>
            <p:cNvPr id="14" name="Rectangle 13">
              <a:extLst>
                <a:ext uri="{FF2B5EF4-FFF2-40B4-BE49-F238E27FC236}">
                  <a16:creationId xmlns:a16="http://schemas.microsoft.com/office/drawing/2014/main" xmlns="" id="{21E76030-C62B-854C-B7EA-DE46ED2F9904}"/>
                </a:ext>
              </a:extLst>
            </p:cNvPr>
            <p:cNvSpPr/>
            <p:nvPr/>
          </p:nvSpPr>
          <p:spPr>
            <a:xfrm>
              <a:off x="857392" y="2948906"/>
              <a:ext cx="1471753" cy="1586518"/>
            </a:xfrm>
            <a:prstGeom prst="rect">
              <a:avLst/>
            </a:prstGeom>
            <a:solidFill>
              <a:schemeClr val="accent2">
                <a:lumMod val="60000"/>
                <a:lumOff val="40000"/>
              </a:schemeClr>
            </a:solidFill>
            <a:ln w="25400">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defTabSz="577850">
                <a:lnSpc>
                  <a:spcPct val="90000"/>
                </a:lnSpc>
                <a:spcBef>
                  <a:spcPct val="0"/>
                </a:spcBef>
                <a:spcAft>
                  <a:spcPct val="35000"/>
                </a:spcAft>
              </a:pPr>
              <a:r>
                <a:rPr lang="es-ES" sz="1600" b="1" dirty="0">
                  <a:solidFill>
                    <a:schemeClr val="bg2">
                      <a:lumMod val="10000"/>
                    </a:schemeClr>
                  </a:solidFill>
                  <a:latin typeface="Arial" panose="020B0604020202020204" pitchFamily="34" charset="0"/>
                  <a:cs typeface="Arial" panose="020B0604020202020204" pitchFamily="34" charset="0"/>
                </a:rPr>
                <a:t>Diseño del concepto </a:t>
              </a:r>
            </a:p>
            <a:p>
              <a:pPr marL="57150" lvl="1" indent="-57150" defTabSz="444500">
                <a:lnSpc>
                  <a:spcPct val="90000"/>
                </a:lnSpc>
                <a:spcBef>
                  <a:spcPct val="0"/>
                </a:spcBef>
                <a:spcAft>
                  <a:spcPct val="15000"/>
                </a:spcAft>
                <a:buChar char="•"/>
              </a:pPr>
              <a:r>
                <a:rPr lang="es-ES" sz="1100" dirty="0">
                  <a:solidFill>
                    <a:schemeClr val="bg2">
                      <a:lumMod val="10000"/>
                    </a:schemeClr>
                  </a:solidFill>
                  <a:latin typeface="Arial" panose="020B0604020202020204" pitchFamily="34" charset="0"/>
                  <a:cs typeface="Arial" panose="020B0604020202020204" pitchFamily="34" charset="0"/>
                </a:rPr>
                <a:t>Analizar la necesidad</a:t>
              </a:r>
            </a:p>
            <a:p>
              <a:pPr marL="57150" lvl="1" indent="-57150" defTabSz="444500">
                <a:lnSpc>
                  <a:spcPct val="90000"/>
                </a:lnSpc>
                <a:spcBef>
                  <a:spcPct val="0"/>
                </a:spcBef>
                <a:spcAft>
                  <a:spcPct val="15000"/>
                </a:spcAft>
                <a:buChar char="•"/>
              </a:pPr>
              <a:r>
                <a:rPr lang="es-ES" sz="1100" dirty="0">
                  <a:solidFill>
                    <a:schemeClr val="bg2">
                      <a:lumMod val="10000"/>
                    </a:schemeClr>
                  </a:solidFill>
                  <a:latin typeface="Arial" panose="020B0604020202020204" pitchFamily="34" charset="0"/>
                  <a:cs typeface="Arial" panose="020B0604020202020204" pitchFamily="34" charset="0"/>
                </a:rPr>
                <a:t>Tormenta de ideas</a:t>
              </a:r>
            </a:p>
            <a:p>
              <a:pPr marL="57150" lvl="1" indent="-57150" defTabSz="444500">
                <a:lnSpc>
                  <a:spcPct val="90000"/>
                </a:lnSpc>
                <a:spcBef>
                  <a:spcPct val="0"/>
                </a:spcBef>
                <a:spcAft>
                  <a:spcPct val="15000"/>
                </a:spcAft>
                <a:buChar char="•"/>
              </a:pPr>
              <a:r>
                <a:rPr lang="es-ES" sz="1100" dirty="0">
                  <a:solidFill>
                    <a:schemeClr val="bg2">
                      <a:lumMod val="10000"/>
                    </a:schemeClr>
                  </a:solidFill>
                  <a:latin typeface="Arial" panose="020B0604020202020204" pitchFamily="34" charset="0"/>
                  <a:cs typeface="Arial" panose="020B0604020202020204" pitchFamily="34" charset="0"/>
                </a:rPr>
                <a:t>Crear el concepto</a:t>
              </a:r>
            </a:p>
          </p:txBody>
        </p:sp>
        <p:sp>
          <p:nvSpPr>
            <p:cNvPr id="15" name="Rectangle 14">
              <a:extLst>
                <a:ext uri="{FF2B5EF4-FFF2-40B4-BE49-F238E27FC236}">
                  <a16:creationId xmlns:a16="http://schemas.microsoft.com/office/drawing/2014/main" xmlns="" id="{001B1A42-8B67-5E41-A148-862786201548}"/>
                </a:ext>
              </a:extLst>
            </p:cNvPr>
            <p:cNvSpPr/>
            <p:nvPr/>
          </p:nvSpPr>
          <p:spPr>
            <a:xfrm>
              <a:off x="2344753" y="2948906"/>
              <a:ext cx="1362355" cy="1586518"/>
            </a:xfrm>
            <a:prstGeom prst="rect">
              <a:avLst/>
            </a:prstGeom>
            <a:solidFill>
              <a:schemeClr val="accent2">
                <a:lumMod val="60000"/>
                <a:lumOff val="40000"/>
              </a:schemeClr>
            </a:solidFill>
            <a:ln w="25400">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defTabSz="577850">
                <a:lnSpc>
                  <a:spcPct val="90000"/>
                </a:lnSpc>
                <a:spcBef>
                  <a:spcPct val="0"/>
                </a:spcBef>
                <a:spcAft>
                  <a:spcPct val="35000"/>
                </a:spcAft>
              </a:pPr>
              <a:r>
                <a:rPr lang="es-ES" sz="1600" b="1" dirty="0">
                  <a:solidFill>
                    <a:schemeClr val="bg2">
                      <a:lumMod val="10000"/>
                    </a:schemeClr>
                  </a:solidFill>
                  <a:latin typeface="Arial" panose="020B0604020202020204" pitchFamily="34" charset="0"/>
                  <a:cs typeface="Arial" panose="020B0604020202020204" pitchFamily="34" charset="0"/>
                </a:rPr>
                <a:t>Planificación de productos</a:t>
              </a:r>
            </a:p>
            <a:p>
              <a:pPr marL="57150" lvl="1" indent="-57150" defTabSz="444500">
                <a:lnSpc>
                  <a:spcPct val="90000"/>
                </a:lnSpc>
                <a:spcBef>
                  <a:spcPct val="0"/>
                </a:spcBef>
                <a:spcAft>
                  <a:spcPct val="15000"/>
                </a:spcAft>
                <a:buChar char="•"/>
              </a:pPr>
              <a:r>
                <a:rPr lang="es-ES" sz="1100" dirty="0">
                  <a:solidFill>
                    <a:schemeClr val="bg2">
                      <a:lumMod val="10000"/>
                    </a:schemeClr>
                  </a:solidFill>
                  <a:latin typeface="Arial" panose="020B0604020202020204" pitchFamily="34" charset="0"/>
                  <a:cs typeface="Arial" panose="020B0604020202020204" pitchFamily="34" charset="0"/>
                </a:rPr>
                <a:t>Caso de negocios</a:t>
              </a:r>
            </a:p>
            <a:p>
              <a:pPr marL="57150" lvl="1" indent="-57150" defTabSz="444500">
                <a:lnSpc>
                  <a:spcPct val="90000"/>
                </a:lnSpc>
                <a:spcBef>
                  <a:spcPct val="0"/>
                </a:spcBef>
                <a:spcAft>
                  <a:spcPct val="15000"/>
                </a:spcAft>
                <a:buChar char="•"/>
              </a:pPr>
              <a:r>
                <a:rPr lang="es-ES" sz="1100" dirty="0">
                  <a:solidFill>
                    <a:schemeClr val="bg2">
                      <a:lumMod val="10000"/>
                    </a:schemeClr>
                  </a:solidFill>
                  <a:latin typeface="Arial" panose="020B0604020202020204" pitchFamily="34" charset="0"/>
                  <a:cs typeface="Arial" panose="020B0604020202020204" pitchFamily="34" charset="0"/>
                </a:rPr>
                <a:t>Especificaciones</a:t>
              </a:r>
            </a:p>
            <a:p>
              <a:pPr marL="57150" lvl="1" indent="-57150" defTabSz="444500">
                <a:lnSpc>
                  <a:spcPct val="90000"/>
                </a:lnSpc>
                <a:spcBef>
                  <a:spcPct val="0"/>
                </a:spcBef>
                <a:spcAft>
                  <a:spcPct val="15000"/>
                </a:spcAft>
                <a:buChar char="•"/>
              </a:pPr>
              <a:r>
                <a:rPr lang="es-ES" sz="1100" dirty="0">
                  <a:solidFill>
                    <a:schemeClr val="bg2">
                      <a:lumMod val="10000"/>
                    </a:schemeClr>
                  </a:solidFill>
                  <a:latin typeface="Arial" panose="020B0604020202020204" pitchFamily="34" charset="0"/>
                  <a:cs typeface="Arial" panose="020B0604020202020204" pitchFamily="34" charset="0"/>
                </a:rPr>
                <a:t>Diseño</a:t>
              </a:r>
            </a:p>
            <a:p>
              <a:pPr marL="57150" lvl="1" indent="-57150" defTabSz="444500">
                <a:lnSpc>
                  <a:spcPct val="90000"/>
                </a:lnSpc>
                <a:spcBef>
                  <a:spcPct val="0"/>
                </a:spcBef>
                <a:spcAft>
                  <a:spcPct val="15000"/>
                </a:spcAft>
                <a:buChar char="•"/>
              </a:pPr>
              <a:r>
                <a:rPr lang="es-ES" sz="1100" dirty="0">
                  <a:solidFill>
                    <a:schemeClr val="bg2">
                      <a:lumMod val="10000"/>
                    </a:schemeClr>
                  </a:solidFill>
                  <a:latin typeface="Arial" panose="020B0604020202020204" pitchFamily="34" charset="0"/>
                  <a:cs typeface="Arial" panose="020B0604020202020204" pitchFamily="34" charset="0"/>
                </a:rPr>
                <a:t>Fuente:</a:t>
              </a:r>
            </a:p>
          </p:txBody>
        </p:sp>
      </p:grpSp>
      <p:grpSp>
        <p:nvGrpSpPr>
          <p:cNvPr id="4" name="Group 3">
            <a:extLst>
              <a:ext uri="{FF2B5EF4-FFF2-40B4-BE49-F238E27FC236}">
                <a16:creationId xmlns:a16="http://schemas.microsoft.com/office/drawing/2014/main" xmlns="" id="{6A4AB46D-D461-2543-BBB0-82F66B3A83E1}"/>
              </a:ext>
            </a:extLst>
          </p:cNvPr>
          <p:cNvGrpSpPr/>
          <p:nvPr/>
        </p:nvGrpSpPr>
        <p:grpSpPr>
          <a:xfrm>
            <a:off x="4389119" y="2948906"/>
            <a:ext cx="2740051" cy="1586518"/>
            <a:chOff x="4389119" y="2948906"/>
            <a:chExt cx="2740051" cy="1586518"/>
          </a:xfrm>
        </p:grpSpPr>
        <p:sp>
          <p:nvSpPr>
            <p:cNvPr id="16" name="Rectangle 15">
              <a:extLst>
                <a:ext uri="{FF2B5EF4-FFF2-40B4-BE49-F238E27FC236}">
                  <a16:creationId xmlns:a16="http://schemas.microsoft.com/office/drawing/2014/main" xmlns="" id="{408016DF-B663-D34F-9B61-CBEC79ADCF4B}"/>
                </a:ext>
              </a:extLst>
            </p:cNvPr>
            <p:cNvSpPr/>
            <p:nvPr/>
          </p:nvSpPr>
          <p:spPr>
            <a:xfrm>
              <a:off x="4389119" y="2948906"/>
              <a:ext cx="1362355" cy="1586518"/>
            </a:xfrm>
            <a:prstGeom prst="rect">
              <a:avLst/>
            </a:prstGeom>
            <a:solidFill>
              <a:schemeClr val="accent1">
                <a:lumMod val="60000"/>
                <a:lumOff val="40000"/>
              </a:schemeClr>
            </a:solidFill>
            <a:ln w="25400">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defTabSz="577850">
                <a:lnSpc>
                  <a:spcPct val="90000"/>
                </a:lnSpc>
                <a:spcBef>
                  <a:spcPct val="0"/>
                </a:spcBef>
                <a:spcAft>
                  <a:spcPct val="35000"/>
                </a:spcAft>
              </a:pPr>
              <a:r>
                <a:rPr lang="es-ES" sz="1600" b="1">
                  <a:solidFill>
                    <a:schemeClr val="bg2">
                      <a:lumMod val="10000"/>
                    </a:schemeClr>
                  </a:solidFill>
                  <a:latin typeface="Arial" panose="020B0604020202020204" pitchFamily="34" charset="0"/>
                  <a:cs typeface="Arial" panose="020B0604020202020204" pitchFamily="34" charset="0"/>
                </a:rPr>
                <a:t>Construcción de prototipos</a:t>
              </a:r>
            </a:p>
            <a:p>
              <a:pPr marL="57150" lvl="1" indent="-57150" defTabSz="444500">
                <a:lnSpc>
                  <a:spcPct val="90000"/>
                </a:lnSpc>
                <a:spcBef>
                  <a:spcPct val="0"/>
                </a:spcBef>
                <a:spcAft>
                  <a:spcPct val="15000"/>
                </a:spcAft>
                <a:buChar char="•"/>
              </a:pPr>
              <a:r>
                <a:rPr lang="es-ES" sz="1100">
                  <a:solidFill>
                    <a:schemeClr val="bg2">
                      <a:lumMod val="10000"/>
                    </a:schemeClr>
                  </a:solidFill>
                  <a:latin typeface="Arial" panose="020B0604020202020204" pitchFamily="34" charset="0"/>
                  <a:cs typeface="Arial" panose="020B0604020202020204" pitchFamily="34" charset="0"/>
                </a:rPr>
                <a:t>Muestras</a:t>
              </a:r>
            </a:p>
            <a:p>
              <a:pPr marL="57150" lvl="1" indent="-57150" defTabSz="444500">
                <a:lnSpc>
                  <a:spcPct val="90000"/>
                </a:lnSpc>
                <a:spcBef>
                  <a:spcPct val="0"/>
                </a:spcBef>
                <a:spcAft>
                  <a:spcPct val="15000"/>
                </a:spcAft>
                <a:buChar char="•"/>
              </a:pPr>
              <a:r>
                <a:rPr lang="es-ES" sz="1100">
                  <a:solidFill>
                    <a:schemeClr val="bg2">
                      <a:lumMod val="10000"/>
                    </a:schemeClr>
                  </a:solidFill>
                  <a:latin typeface="Arial" panose="020B0604020202020204" pitchFamily="34" charset="0"/>
                  <a:cs typeface="Arial" panose="020B0604020202020204" pitchFamily="34" charset="0"/>
                </a:rPr>
                <a:t>Prueba</a:t>
              </a:r>
            </a:p>
          </p:txBody>
        </p:sp>
        <p:sp>
          <p:nvSpPr>
            <p:cNvPr id="17" name="Rectangle 16">
              <a:extLst>
                <a:ext uri="{FF2B5EF4-FFF2-40B4-BE49-F238E27FC236}">
                  <a16:creationId xmlns:a16="http://schemas.microsoft.com/office/drawing/2014/main" xmlns="" id="{A19E6B80-684E-354E-9690-683C872BC0EF}"/>
                </a:ext>
              </a:extLst>
            </p:cNvPr>
            <p:cNvSpPr/>
            <p:nvPr/>
          </p:nvSpPr>
          <p:spPr>
            <a:xfrm>
              <a:off x="5766815" y="2948906"/>
              <a:ext cx="1362355" cy="1586518"/>
            </a:xfrm>
            <a:prstGeom prst="rect">
              <a:avLst/>
            </a:prstGeom>
            <a:solidFill>
              <a:schemeClr val="accent1">
                <a:lumMod val="60000"/>
                <a:lumOff val="40000"/>
              </a:schemeClr>
            </a:solidFill>
            <a:ln w="25400">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defTabSz="577850">
                <a:lnSpc>
                  <a:spcPct val="90000"/>
                </a:lnSpc>
                <a:spcBef>
                  <a:spcPct val="0"/>
                </a:spcBef>
                <a:spcAft>
                  <a:spcPct val="35000"/>
                </a:spcAft>
              </a:pPr>
              <a:r>
                <a:rPr lang="es-ES" sz="1600" b="1" dirty="0">
                  <a:solidFill>
                    <a:schemeClr val="bg2">
                      <a:lumMod val="10000"/>
                    </a:schemeClr>
                  </a:solidFill>
                  <a:latin typeface="Arial" panose="020B0604020202020204" pitchFamily="34" charset="0"/>
                  <a:cs typeface="Arial" panose="020B0604020202020204" pitchFamily="34" charset="0"/>
                </a:rPr>
                <a:t>Producción Piloto</a:t>
              </a:r>
            </a:p>
            <a:p>
              <a:pPr marL="57150" lvl="1" indent="-57150" defTabSz="444500">
                <a:lnSpc>
                  <a:spcPct val="90000"/>
                </a:lnSpc>
                <a:spcBef>
                  <a:spcPct val="0"/>
                </a:spcBef>
                <a:spcAft>
                  <a:spcPct val="15000"/>
                </a:spcAft>
                <a:buChar char="•"/>
              </a:pPr>
              <a:r>
                <a:rPr lang="es-ES" sz="1100" dirty="0">
                  <a:solidFill>
                    <a:schemeClr val="bg2">
                      <a:lumMod val="10000"/>
                    </a:schemeClr>
                  </a:solidFill>
                  <a:latin typeface="Arial" panose="020B0604020202020204" pitchFamily="34" charset="0"/>
                  <a:cs typeface="Arial" panose="020B0604020202020204" pitchFamily="34" charset="0"/>
                </a:rPr>
                <a:t>Diseño del proceso de producción</a:t>
              </a:r>
            </a:p>
            <a:p>
              <a:pPr marL="57150" lvl="1" indent="-57150" defTabSz="444500">
                <a:lnSpc>
                  <a:spcPct val="90000"/>
                </a:lnSpc>
                <a:spcBef>
                  <a:spcPct val="0"/>
                </a:spcBef>
                <a:spcAft>
                  <a:spcPct val="15000"/>
                </a:spcAft>
                <a:buChar char="•"/>
              </a:pPr>
              <a:r>
                <a:rPr lang="es-ES" sz="1100" dirty="0">
                  <a:solidFill>
                    <a:schemeClr val="bg2">
                      <a:lumMod val="10000"/>
                    </a:schemeClr>
                  </a:solidFill>
                  <a:latin typeface="Arial" panose="020B0604020202020204" pitchFamily="34" charset="0"/>
                  <a:cs typeface="Arial" panose="020B0604020202020204" pitchFamily="34" charset="0"/>
                </a:rPr>
                <a:t>Ensamblaje </a:t>
              </a:r>
              <a:br>
                <a:rPr lang="es-ES" sz="1100" dirty="0">
                  <a:solidFill>
                    <a:schemeClr val="bg2">
                      <a:lumMod val="10000"/>
                    </a:schemeClr>
                  </a:solidFill>
                  <a:latin typeface="Arial" panose="020B0604020202020204" pitchFamily="34" charset="0"/>
                  <a:cs typeface="Arial" panose="020B0604020202020204" pitchFamily="34" charset="0"/>
                </a:rPr>
              </a:br>
              <a:r>
                <a:rPr lang="es-ES" sz="1100" dirty="0">
                  <a:solidFill>
                    <a:schemeClr val="bg2">
                      <a:lumMod val="10000"/>
                    </a:schemeClr>
                  </a:solidFill>
                  <a:latin typeface="Arial" panose="020B0604020202020204" pitchFamily="34" charset="0"/>
                  <a:cs typeface="Arial" panose="020B0604020202020204" pitchFamily="34" charset="0"/>
                </a:rPr>
                <a:t>del piloto</a:t>
              </a:r>
            </a:p>
            <a:p>
              <a:pPr marL="57150" lvl="1" indent="-57150" defTabSz="444500">
                <a:lnSpc>
                  <a:spcPct val="90000"/>
                </a:lnSpc>
                <a:spcBef>
                  <a:spcPct val="0"/>
                </a:spcBef>
                <a:spcAft>
                  <a:spcPct val="15000"/>
                </a:spcAft>
                <a:buChar char="•"/>
              </a:pPr>
              <a:r>
                <a:rPr lang="es-ES" sz="1100" dirty="0">
                  <a:solidFill>
                    <a:schemeClr val="bg2">
                      <a:lumMod val="10000"/>
                    </a:schemeClr>
                  </a:solidFill>
                  <a:latin typeface="Arial" panose="020B0604020202020204" pitchFamily="34" charset="0"/>
                  <a:cs typeface="Arial" panose="020B0604020202020204" pitchFamily="34" charset="0"/>
                </a:rPr>
                <a:t>PVT</a:t>
              </a:r>
            </a:p>
          </p:txBody>
        </p:sp>
      </p:grpSp>
      <p:grpSp>
        <p:nvGrpSpPr>
          <p:cNvPr id="5" name="Group 4">
            <a:extLst>
              <a:ext uri="{FF2B5EF4-FFF2-40B4-BE49-F238E27FC236}">
                <a16:creationId xmlns:a16="http://schemas.microsoft.com/office/drawing/2014/main" xmlns="" id="{7E1DC118-C3BE-294C-BCC5-D0F112C0E7A7}"/>
              </a:ext>
            </a:extLst>
          </p:cNvPr>
          <p:cNvGrpSpPr/>
          <p:nvPr/>
        </p:nvGrpSpPr>
        <p:grpSpPr>
          <a:xfrm>
            <a:off x="7827263" y="2948906"/>
            <a:ext cx="2740051" cy="1586518"/>
            <a:chOff x="7827263" y="2948906"/>
            <a:chExt cx="2740051" cy="1586518"/>
          </a:xfrm>
        </p:grpSpPr>
        <p:sp>
          <p:nvSpPr>
            <p:cNvPr id="18" name="Rectangle 17">
              <a:extLst>
                <a:ext uri="{FF2B5EF4-FFF2-40B4-BE49-F238E27FC236}">
                  <a16:creationId xmlns:a16="http://schemas.microsoft.com/office/drawing/2014/main" xmlns="" id="{4A4C9C56-A9D1-C04B-94FA-75E85D828B07}"/>
                </a:ext>
              </a:extLst>
            </p:cNvPr>
            <p:cNvSpPr/>
            <p:nvPr/>
          </p:nvSpPr>
          <p:spPr>
            <a:xfrm>
              <a:off x="7827263" y="2948906"/>
              <a:ext cx="1362355" cy="1586518"/>
            </a:xfrm>
            <a:prstGeom prst="rect">
              <a:avLst/>
            </a:prstGeom>
            <a:solidFill>
              <a:schemeClr val="accent6">
                <a:lumMod val="40000"/>
                <a:lumOff val="60000"/>
              </a:schemeClr>
            </a:solidFill>
            <a:ln w="25400">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defTabSz="577850">
                <a:lnSpc>
                  <a:spcPct val="90000"/>
                </a:lnSpc>
                <a:spcBef>
                  <a:spcPct val="0"/>
                </a:spcBef>
                <a:spcAft>
                  <a:spcPct val="35000"/>
                </a:spcAft>
              </a:pPr>
              <a:r>
                <a:rPr lang="es-ES" sz="1600" b="1" dirty="0">
                  <a:solidFill>
                    <a:schemeClr val="bg2">
                      <a:lumMod val="10000"/>
                    </a:schemeClr>
                  </a:solidFill>
                  <a:latin typeface="Arial" panose="020B0604020202020204" pitchFamily="34" charset="0"/>
                  <a:cs typeface="Arial" panose="020B0604020202020204" pitchFamily="34" charset="0"/>
                </a:rPr>
                <a:t>Producción en masa</a:t>
              </a:r>
            </a:p>
            <a:p>
              <a:pPr marL="57150" lvl="1" indent="-57150" defTabSz="444500">
                <a:lnSpc>
                  <a:spcPct val="90000"/>
                </a:lnSpc>
                <a:spcBef>
                  <a:spcPct val="0"/>
                </a:spcBef>
                <a:spcAft>
                  <a:spcPct val="15000"/>
                </a:spcAft>
                <a:buChar char="•"/>
              </a:pPr>
              <a:r>
                <a:rPr lang="es-ES" sz="1100" dirty="0">
                  <a:solidFill>
                    <a:schemeClr val="bg2">
                      <a:lumMod val="10000"/>
                    </a:schemeClr>
                  </a:solidFill>
                  <a:latin typeface="Arial" panose="020B0604020202020204" pitchFamily="34" charset="0"/>
                  <a:cs typeface="Arial" panose="020B0604020202020204" pitchFamily="34" charset="0"/>
                </a:rPr>
                <a:t>Producción </a:t>
              </a:r>
              <a:br>
                <a:rPr lang="es-ES" sz="1100" dirty="0">
                  <a:solidFill>
                    <a:schemeClr val="bg2">
                      <a:lumMod val="10000"/>
                    </a:schemeClr>
                  </a:solidFill>
                  <a:latin typeface="Arial" panose="020B0604020202020204" pitchFamily="34" charset="0"/>
                  <a:cs typeface="Arial" panose="020B0604020202020204" pitchFamily="34" charset="0"/>
                </a:rPr>
              </a:br>
              <a:r>
                <a:rPr lang="es-ES" sz="1100" dirty="0">
                  <a:solidFill>
                    <a:schemeClr val="bg2">
                      <a:lumMod val="10000"/>
                    </a:schemeClr>
                  </a:solidFill>
                  <a:latin typeface="Arial" panose="020B0604020202020204" pitchFamily="34" charset="0"/>
                  <a:cs typeface="Arial" panose="020B0604020202020204" pitchFamily="34" charset="0"/>
                </a:rPr>
                <a:t>de volumen</a:t>
              </a:r>
            </a:p>
            <a:p>
              <a:pPr marL="57150" lvl="1" indent="-57150" defTabSz="444500">
                <a:lnSpc>
                  <a:spcPct val="90000"/>
                </a:lnSpc>
                <a:spcBef>
                  <a:spcPct val="0"/>
                </a:spcBef>
                <a:spcAft>
                  <a:spcPct val="15000"/>
                </a:spcAft>
                <a:buChar char="•"/>
              </a:pPr>
              <a:r>
                <a:rPr lang="es-ES" sz="1100" dirty="0">
                  <a:solidFill>
                    <a:schemeClr val="bg2">
                      <a:lumMod val="10000"/>
                    </a:schemeClr>
                  </a:solidFill>
                  <a:latin typeface="Arial" panose="020B0604020202020204" pitchFamily="34" charset="0"/>
                  <a:cs typeface="Arial" panose="020B0604020202020204" pitchFamily="34" charset="0"/>
                </a:rPr>
                <a:t>Distribución mundial</a:t>
              </a:r>
            </a:p>
          </p:txBody>
        </p:sp>
        <p:sp>
          <p:nvSpPr>
            <p:cNvPr id="19" name="Rectangle 18">
              <a:extLst>
                <a:ext uri="{FF2B5EF4-FFF2-40B4-BE49-F238E27FC236}">
                  <a16:creationId xmlns:a16="http://schemas.microsoft.com/office/drawing/2014/main" xmlns="" id="{5EB594EB-FC87-B04E-A058-5EC65C99CF60}"/>
                </a:ext>
              </a:extLst>
            </p:cNvPr>
            <p:cNvSpPr/>
            <p:nvPr/>
          </p:nvSpPr>
          <p:spPr>
            <a:xfrm>
              <a:off x="9204959" y="2948906"/>
              <a:ext cx="1362355" cy="1586518"/>
            </a:xfrm>
            <a:prstGeom prst="rect">
              <a:avLst/>
            </a:prstGeom>
            <a:solidFill>
              <a:schemeClr val="accent6">
                <a:lumMod val="40000"/>
                <a:lumOff val="60000"/>
              </a:schemeClr>
            </a:solidFill>
            <a:ln w="25400">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chorCtr="0"/>
            <a:lstStyle/>
            <a:p>
              <a:pPr lvl="0" defTabSz="577850">
                <a:lnSpc>
                  <a:spcPct val="90000"/>
                </a:lnSpc>
                <a:spcBef>
                  <a:spcPct val="0"/>
                </a:spcBef>
                <a:spcAft>
                  <a:spcPct val="35000"/>
                </a:spcAft>
              </a:pPr>
              <a:r>
                <a:rPr lang="es-ES" sz="1600" b="1">
                  <a:solidFill>
                    <a:schemeClr val="bg2">
                      <a:lumMod val="10000"/>
                    </a:schemeClr>
                  </a:solidFill>
                  <a:latin typeface="Arial" panose="020B0604020202020204" pitchFamily="34" charset="0"/>
                  <a:cs typeface="Arial" panose="020B0604020202020204" pitchFamily="34" charset="0"/>
                </a:rPr>
                <a:t>Apoyo sostenido</a:t>
              </a:r>
            </a:p>
            <a:p>
              <a:pPr marL="57150" lvl="1" indent="-57150" defTabSz="444500">
                <a:lnSpc>
                  <a:spcPct val="90000"/>
                </a:lnSpc>
                <a:spcBef>
                  <a:spcPct val="0"/>
                </a:spcBef>
                <a:spcAft>
                  <a:spcPct val="15000"/>
                </a:spcAft>
                <a:buChar char="•"/>
              </a:pPr>
              <a:r>
                <a:rPr lang="es-ES" sz="1100">
                  <a:solidFill>
                    <a:schemeClr val="bg2">
                      <a:lumMod val="10000"/>
                    </a:schemeClr>
                  </a:solidFill>
                  <a:latin typeface="Arial" panose="020B0604020202020204" pitchFamily="34" charset="0"/>
                  <a:cs typeface="Arial" panose="020B0604020202020204" pitchFamily="34" charset="0"/>
                </a:rPr>
                <a:t>Soporte técnico</a:t>
              </a:r>
            </a:p>
            <a:p>
              <a:pPr marL="57150" lvl="1" indent="-57150" defTabSz="444500">
                <a:lnSpc>
                  <a:spcPct val="90000"/>
                </a:lnSpc>
                <a:spcBef>
                  <a:spcPct val="0"/>
                </a:spcBef>
                <a:spcAft>
                  <a:spcPct val="15000"/>
                </a:spcAft>
                <a:buChar char="•"/>
              </a:pPr>
              <a:r>
                <a:rPr lang="es-ES" sz="1100">
                  <a:solidFill>
                    <a:schemeClr val="bg2">
                      <a:lumMod val="10000"/>
                    </a:schemeClr>
                  </a:solidFill>
                  <a:latin typeface="Arial" panose="020B0604020202020204" pitchFamily="34" charset="0"/>
                  <a:cs typeface="Arial" panose="020B0604020202020204" pitchFamily="34" charset="0"/>
                </a:rPr>
                <a:t>Marketing/Ventas</a:t>
              </a:r>
            </a:p>
          </p:txBody>
        </p:sp>
      </p:grpSp>
      <p:sp>
        <p:nvSpPr>
          <p:cNvPr id="21" name="Freeform 20">
            <a:extLst>
              <a:ext uri="{FF2B5EF4-FFF2-40B4-BE49-F238E27FC236}">
                <a16:creationId xmlns:a16="http://schemas.microsoft.com/office/drawing/2014/main" xmlns="" id="{7C021039-4AC1-5E4B-B70E-2657A99D914B}"/>
              </a:ext>
            </a:extLst>
          </p:cNvPr>
          <p:cNvSpPr/>
          <p:nvPr/>
        </p:nvSpPr>
        <p:spPr>
          <a:xfrm>
            <a:off x="691008" y="1947658"/>
            <a:ext cx="3509007" cy="1013440"/>
          </a:xfrm>
          <a:custGeom>
            <a:avLst/>
            <a:gdLst>
              <a:gd name="connsiteX0" fmla="*/ 0 w 4085290"/>
              <a:gd name="connsiteY0" fmla="*/ 0 h 1013440"/>
              <a:gd name="connsiteX1" fmla="*/ 3578570 w 4085290"/>
              <a:gd name="connsiteY1" fmla="*/ 0 h 1013440"/>
              <a:gd name="connsiteX2" fmla="*/ 4085290 w 4085290"/>
              <a:gd name="connsiteY2" fmla="*/ 506720 h 1013440"/>
              <a:gd name="connsiteX3" fmla="*/ 3578570 w 4085290"/>
              <a:gd name="connsiteY3" fmla="*/ 1013440 h 1013440"/>
              <a:gd name="connsiteX4" fmla="*/ 0 w 4085290"/>
              <a:gd name="connsiteY4" fmla="*/ 1013440 h 1013440"/>
              <a:gd name="connsiteX5" fmla="*/ 0 w 4085290"/>
              <a:gd name="connsiteY5" fmla="*/ 0 h 101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5290" h="1013440">
                <a:moveTo>
                  <a:pt x="0" y="0"/>
                </a:moveTo>
                <a:lnTo>
                  <a:pt x="3578570" y="0"/>
                </a:lnTo>
                <a:lnTo>
                  <a:pt x="4085290" y="506720"/>
                </a:lnTo>
                <a:lnTo>
                  <a:pt x="3578570" y="1013440"/>
                </a:lnTo>
                <a:lnTo>
                  <a:pt x="0" y="1013440"/>
                </a:lnTo>
                <a:lnTo>
                  <a:pt x="0" y="0"/>
                </a:lnTo>
                <a:close/>
              </a:path>
            </a:pathLst>
          </a:custGeom>
          <a:solidFill>
            <a:schemeClr val="accent2"/>
          </a:solidFill>
          <a:ln>
            <a:noFill/>
          </a:ln>
          <a:effectLst>
            <a:outerShdw blurRad="114300" dist="76200" dir="5400000" sx="99000" sy="99000" algn="t" rotWithShape="0">
              <a:prstClr val="black">
                <a:alpha val="15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9352" tIns="74676" rIns="290698" bIns="74676" numCol="1" spcCol="1270" anchor="ctr" anchorCtr="0">
            <a:noAutofit/>
          </a:bodyPr>
          <a:lstStyle/>
          <a:p>
            <a:pPr marL="0" lvl="0" indent="0" algn="ctr" defTabSz="1244600">
              <a:lnSpc>
                <a:spcPct val="90000"/>
              </a:lnSpc>
              <a:spcBef>
                <a:spcPct val="0"/>
              </a:spcBef>
              <a:spcAft>
                <a:spcPct val="35000"/>
              </a:spcAft>
              <a:buNone/>
            </a:pPr>
            <a:r>
              <a:rPr lang="es-ES" sz="2800">
                <a:solidFill>
                  <a:schemeClr val="bg2">
                    <a:lumMod val="10000"/>
                  </a:schemeClr>
                </a:solidFill>
                <a:latin typeface="Arial" panose="020B0604020202020204" pitchFamily="34" charset="0"/>
                <a:cs typeface="Arial" panose="020B0604020202020204" pitchFamily="34" charset="0"/>
              </a:rPr>
              <a:t>Diseño</a:t>
            </a:r>
          </a:p>
        </p:txBody>
      </p:sp>
      <p:sp>
        <p:nvSpPr>
          <p:cNvPr id="22" name="Freeform 21">
            <a:extLst>
              <a:ext uri="{FF2B5EF4-FFF2-40B4-BE49-F238E27FC236}">
                <a16:creationId xmlns:a16="http://schemas.microsoft.com/office/drawing/2014/main" xmlns="" id="{C2529DD0-4886-E74C-AA65-45DDC57D266E}"/>
              </a:ext>
            </a:extLst>
          </p:cNvPr>
          <p:cNvSpPr/>
          <p:nvPr/>
        </p:nvSpPr>
        <p:spPr>
          <a:xfrm>
            <a:off x="4190889" y="1947658"/>
            <a:ext cx="3509007" cy="1013440"/>
          </a:xfrm>
          <a:custGeom>
            <a:avLst/>
            <a:gdLst>
              <a:gd name="connsiteX0" fmla="*/ 0 w 4085290"/>
              <a:gd name="connsiteY0" fmla="*/ 0 h 1013440"/>
              <a:gd name="connsiteX1" fmla="*/ 3578570 w 4085290"/>
              <a:gd name="connsiteY1" fmla="*/ 0 h 1013440"/>
              <a:gd name="connsiteX2" fmla="*/ 4085290 w 4085290"/>
              <a:gd name="connsiteY2" fmla="*/ 506720 h 1013440"/>
              <a:gd name="connsiteX3" fmla="*/ 3578570 w 4085290"/>
              <a:gd name="connsiteY3" fmla="*/ 1013440 h 1013440"/>
              <a:gd name="connsiteX4" fmla="*/ 0 w 4085290"/>
              <a:gd name="connsiteY4" fmla="*/ 1013440 h 1013440"/>
              <a:gd name="connsiteX5" fmla="*/ 506720 w 4085290"/>
              <a:gd name="connsiteY5" fmla="*/ 506720 h 1013440"/>
              <a:gd name="connsiteX6" fmla="*/ 0 w 4085290"/>
              <a:gd name="connsiteY6" fmla="*/ 0 h 101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5290" h="1013440">
                <a:moveTo>
                  <a:pt x="0" y="0"/>
                </a:moveTo>
                <a:lnTo>
                  <a:pt x="3578570" y="0"/>
                </a:lnTo>
                <a:lnTo>
                  <a:pt x="4085290" y="506720"/>
                </a:lnTo>
                <a:lnTo>
                  <a:pt x="3578570" y="1013440"/>
                </a:lnTo>
                <a:lnTo>
                  <a:pt x="0" y="1013440"/>
                </a:lnTo>
                <a:lnTo>
                  <a:pt x="506720" y="506720"/>
                </a:lnTo>
                <a:lnTo>
                  <a:pt x="0" y="0"/>
                </a:lnTo>
                <a:close/>
              </a:path>
            </a:pathLst>
          </a:custGeom>
          <a:solidFill>
            <a:schemeClr val="tx1"/>
          </a:solidFill>
          <a:ln>
            <a:noFill/>
          </a:ln>
          <a:effectLst>
            <a:outerShdw blurRad="114300" dist="76200" dir="5400000" sx="99000" sy="99000" algn="t" rotWithShape="0">
              <a:prstClr val="black">
                <a:alpha val="15000"/>
              </a:prstClr>
            </a:outerShdw>
          </a:effectLst>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618734" tIns="74676" rIns="544058" bIns="74676" numCol="1" spcCol="1270" anchor="ctr" anchorCtr="0">
            <a:noAutofit/>
          </a:bodyPr>
          <a:lstStyle/>
          <a:p>
            <a:pPr marL="0" lvl="0" indent="0" algn="ctr" defTabSz="1244600">
              <a:lnSpc>
                <a:spcPct val="90000"/>
              </a:lnSpc>
              <a:spcBef>
                <a:spcPct val="0"/>
              </a:spcBef>
              <a:spcAft>
                <a:spcPct val="35000"/>
              </a:spcAft>
              <a:buNone/>
            </a:pPr>
            <a:r>
              <a:rPr lang="es-ES" sz="2800">
                <a:solidFill>
                  <a:schemeClr val="bg1"/>
                </a:solidFill>
                <a:latin typeface="Arial" panose="020B0604020202020204" pitchFamily="34" charset="0"/>
                <a:cs typeface="Arial" panose="020B0604020202020204" pitchFamily="34" charset="0"/>
              </a:rPr>
              <a:t>Desarrollo</a:t>
            </a:r>
          </a:p>
        </p:txBody>
      </p:sp>
      <p:sp>
        <p:nvSpPr>
          <p:cNvPr id="23" name="Freeform 22">
            <a:extLst>
              <a:ext uri="{FF2B5EF4-FFF2-40B4-BE49-F238E27FC236}">
                <a16:creationId xmlns:a16="http://schemas.microsoft.com/office/drawing/2014/main" xmlns="" id="{13056BAE-3707-2748-A069-0841CC287263}"/>
              </a:ext>
            </a:extLst>
          </p:cNvPr>
          <p:cNvSpPr/>
          <p:nvPr/>
        </p:nvSpPr>
        <p:spPr>
          <a:xfrm>
            <a:off x="7633336" y="1947658"/>
            <a:ext cx="3509007" cy="1013440"/>
          </a:xfrm>
          <a:custGeom>
            <a:avLst/>
            <a:gdLst>
              <a:gd name="connsiteX0" fmla="*/ 0 w 4085290"/>
              <a:gd name="connsiteY0" fmla="*/ 0 h 1013440"/>
              <a:gd name="connsiteX1" fmla="*/ 3578570 w 4085290"/>
              <a:gd name="connsiteY1" fmla="*/ 0 h 1013440"/>
              <a:gd name="connsiteX2" fmla="*/ 4085290 w 4085290"/>
              <a:gd name="connsiteY2" fmla="*/ 506720 h 1013440"/>
              <a:gd name="connsiteX3" fmla="*/ 3578570 w 4085290"/>
              <a:gd name="connsiteY3" fmla="*/ 1013440 h 1013440"/>
              <a:gd name="connsiteX4" fmla="*/ 0 w 4085290"/>
              <a:gd name="connsiteY4" fmla="*/ 1013440 h 1013440"/>
              <a:gd name="connsiteX5" fmla="*/ 506720 w 4085290"/>
              <a:gd name="connsiteY5" fmla="*/ 506720 h 1013440"/>
              <a:gd name="connsiteX6" fmla="*/ 0 w 4085290"/>
              <a:gd name="connsiteY6" fmla="*/ 0 h 101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5290" h="1013440">
                <a:moveTo>
                  <a:pt x="0" y="0"/>
                </a:moveTo>
                <a:lnTo>
                  <a:pt x="3578570" y="0"/>
                </a:lnTo>
                <a:lnTo>
                  <a:pt x="4085290" y="506720"/>
                </a:lnTo>
                <a:lnTo>
                  <a:pt x="3578570" y="1013440"/>
                </a:lnTo>
                <a:lnTo>
                  <a:pt x="0" y="1013440"/>
                </a:lnTo>
                <a:lnTo>
                  <a:pt x="506720" y="506720"/>
                </a:lnTo>
                <a:lnTo>
                  <a:pt x="0" y="0"/>
                </a:lnTo>
                <a:close/>
              </a:path>
            </a:pathLst>
          </a:custGeom>
          <a:solidFill>
            <a:schemeClr val="accent6"/>
          </a:solidFill>
          <a:ln>
            <a:noFill/>
          </a:ln>
          <a:effectLst>
            <a:outerShdw blurRad="114300" dist="76200" dir="5400000" sx="99000" sy="99000" algn="t" rotWithShape="0">
              <a:prstClr val="black">
                <a:alpha val="15000"/>
              </a:prstClr>
            </a:outerShdw>
          </a:effectLst>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618734" tIns="74676" rIns="544058" bIns="74676" numCol="1" spcCol="1270" anchor="ctr" anchorCtr="0">
            <a:noAutofit/>
          </a:bodyPr>
          <a:lstStyle/>
          <a:p>
            <a:pPr marL="0" lvl="0" indent="0" algn="ctr" defTabSz="1244600">
              <a:lnSpc>
                <a:spcPct val="90000"/>
              </a:lnSpc>
              <a:spcBef>
                <a:spcPct val="0"/>
              </a:spcBef>
              <a:spcAft>
                <a:spcPct val="35000"/>
              </a:spcAft>
              <a:buNone/>
            </a:pPr>
            <a:r>
              <a:rPr lang="es-ES" sz="2800">
                <a:solidFill>
                  <a:schemeClr val="bg1"/>
                </a:solidFill>
                <a:latin typeface="Arial" panose="020B0604020202020204" pitchFamily="34" charset="0"/>
                <a:cs typeface="Arial" panose="020B0604020202020204" pitchFamily="34" charset="0"/>
              </a:rPr>
              <a:t>Producción</a:t>
            </a:r>
          </a:p>
        </p:txBody>
      </p:sp>
      <p:sp>
        <p:nvSpPr>
          <p:cNvPr id="41" name="Arc 40">
            <a:extLst>
              <a:ext uri="{FF2B5EF4-FFF2-40B4-BE49-F238E27FC236}">
                <a16:creationId xmlns:a16="http://schemas.microsoft.com/office/drawing/2014/main" xmlns="" id="{40871672-303E-BE48-947D-1AEE94117C51}"/>
              </a:ext>
            </a:extLst>
          </p:cNvPr>
          <p:cNvSpPr/>
          <p:nvPr/>
        </p:nvSpPr>
        <p:spPr>
          <a:xfrm rot="8100000">
            <a:off x="760643" y="490262"/>
            <a:ext cx="5094918" cy="4917285"/>
          </a:xfrm>
          <a:prstGeom prst="arc">
            <a:avLst/>
          </a:prstGeom>
          <a:ln w="82550">
            <a:gradFill>
              <a:gsLst>
                <a:gs pos="0">
                  <a:schemeClr val="bg1"/>
                </a:gs>
                <a:gs pos="39000">
                  <a:schemeClr val="bg2">
                    <a:lumMod val="75000"/>
                  </a:schemeClr>
                </a:gs>
              </a:gsLst>
              <a:lin ang="2400000" scaled="0"/>
            </a:gradFill>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 name="Group 5">
            <a:extLst>
              <a:ext uri="{FF2B5EF4-FFF2-40B4-BE49-F238E27FC236}">
                <a16:creationId xmlns:a16="http://schemas.microsoft.com/office/drawing/2014/main" xmlns="" id="{1895609A-09DB-C542-9EE8-221801FBAB0D}"/>
              </a:ext>
            </a:extLst>
          </p:cNvPr>
          <p:cNvGrpSpPr/>
          <p:nvPr/>
        </p:nvGrpSpPr>
        <p:grpSpPr>
          <a:xfrm>
            <a:off x="3437901" y="490262"/>
            <a:ext cx="5094918" cy="5593419"/>
            <a:chOff x="3437901" y="490262"/>
            <a:chExt cx="5094918" cy="5593419"/>
          </a:xfrm>
        </p:grpSpPr>
        <p:sp>
          <p:nvSpPr>
            <p:cNvPr id="44" name="Arc 43">
              <a:extLst>
                <a:ext uri="{FF2B5EF4-FFF2-40B4-BE49-F238E27FC236}">
                  <a16:creationId xmlns:a16="http://schemas.microsoft.com/office/drawing/2014/main" xmlns="" id="{D96A2061-0D87-DD48-B101-AE98B43E219D}"/>
                </a:ext>
              </a:extLst>
            </p:cNvPr>
            <p:cNvSpPr/>
            <p:nvPr/>
          </p:nvSpPr>
          <p:spPr>
            <a:xfrm rot="8100000">
              <a:off x="3437901" y="490262"/>
              <a:ext cx="5094918" cy="4917285"/>
            </a:xfrm>
            <a:prstGeom prst="arc">
              <a:avLst/>
            </a:prstGeom>
            <a:ln w="82550">
              <a:gradFill>
                <a:gsLst>
                  <a:gs pos="0">
                    <a:schemeClr val="bg1"/>
                  </a:gs>
                  <a:gs pos="58000">
                    <a:schemeClr val="bg2">
                      <a:lumMod val="75000"/>
                    </a:schemeClr>
                  </a:gs>
                </a:gsLst>
                <a:lin ang="2400000" scaled="0"/>
              </a:gradFill>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Rectangle 45">
              <a:extLst>
                <a:ext uri="{FF2B5EF4-FFF2-40B4-BE49-F238E27FC236}">
                  <a16:creationId xmlns:a16="http://schemas.microsoft.com/office/drawing/2014/main" xmlns="" id="{2311AA6A-3289-AE44-BE7A-28CC0A120494}"/>
                </a:ext>
              </a:extLst>
            </p:cNvPr>
            <p:cNvSpPr/>
            <p:nvPr/>
          </p:nvSpPr>
          <p:spPr>
            <a:xfrm>
              <a:off x="4026442" y="5622016"/>
              <a:ext cx="3778115" cy="461665"/>
            </a:xfrm>
            <a:prstGeom prst="rect">
              <a:avLst/>
            </a:prstGeom>
          </p:spPr>
          <p:txBody>
            <a:bodyPr wrap="square">
              <a:spAutoFit/>
            </a:bodyPr>
            <a:lstStyle/>
            <a:p>
              <a:pPr algn="ctr"/>
              <a:r>
                <a:rPr lang="es-ES" sz="2400" dirty="0">
                  <a:solidFill>
                    <a:schemeClr val="bg2">
                      <a:lumMod val="75000"/>
                    </a:schemeClr>
                  </a:solidFill>
                  <a:latin typeface="Arial" panose="020B0604020202020204" pitchFamily="34" charset="0"/>
                  <a:cs typeface="Arial" panose="020B0604020202020204" pitchFamily="34" charset="0"/>
                </a:rPr>
                <a:t>REVISIÓN DEL DISEÑO</a:t>
              </a:r>
            </a:p>
          </p:txBody>
        </p:sp>
      </p:grpSp>
      <p:sp>
        <p:nvSpPr>
          <p:cNvPr id="45" name="Arc 44">
            <a:extLst>
              <a:ext uri="{FF2B5EF4-FFF2-40B4-BE49-F238E27FC236}">
                <a16:creationId xmlns:a16="http://schemas.microsoft.com/office/drawing/2014/main" xmlns="" id="{72554379-7B0B-4046-83C0-0E05B557A675}"/>
              </a:ext>
            </a:extLst>
          </p:cNvPr>
          <p:cNvSpPr/>
          <p:nvPr/>
        </p:nvSpPr>
        <p:spPr>
          <a:xfrm rot="8100000">
            <a:off x="6236429" y="490263"/>
            <a:ext cx="5094918" cy="4917285"/>
          </a:xfrm>
          <a:prstGeom prst="arc">
            <a:avLst/>
          </a:prstGeom>
          <a:ln w="82550">
            <a:gradFill>
              <a:gsLst>
                <a:gs pos="0">
                  <a:schemeClr val="bg1"/>
                </a:gs>
                <a:gs pos="29000">
                  <a:schemeClr val="bg2">
                    <a:lumMod val="75000"/>
                  </a:schemeClr>
                </a:gs>
              </a:gsLst>
              <a:lin ang="2400000" scaled="0"/>
            </a:gradFill>
            <a:tailEnd type="triangl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4933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12" presetClass="entr" presetSubtype="1"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ppt_y</p:attrName>
                                        </p:attrNameLst>
                                      </p:cBhvr>
                                      <p:tavLst>
                                        <p:tav tm="0">
                                          <p:val>
                                            <p:strVal val="#ppt_y-#ppt_h*1.125000"/>
                                          </p:val>
                                        </p:tav>
                                        <p:tav tm="100000">
                                          <p:val>
                                            <p:strVal val="#ppt_y"/>
                                          </p:val>
                                        </p:tav>
                                      </p:tavLst>
                                    </p:anim>
                                    <p:animEffect transition="in" filter="wipe(down)">
                                      <p:cBhvr>
                                        <p:cTn id="12" dur="500"/>
                                        <p:tgtEl>
                                          <p:spTgt spid="2"/>
                                        </p:tgtEl>
                                      </p:cBhvr>
                                    </p:animEffect>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par>
                                <p:cTn id="22" presetID="12" presetClass="entr" presetSubtype="1" fill="hold" nodeType="withEffect">
                                  <p:stCondLst>
                                    <p:cond delay="100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p:tgtEl>
                                          <p:spTgt spid="4"/>
                                        </p:tgtEl>
                                        <p:attrNameLst>
                                          <p:attrName>ppt_y</p:attrName>
                                        </p:attrNameLst>
                                      </p:cBhvr>
                                      <p:tavLst>
                                        <p:tav tm="0">
                                          <p:val>
                                            <p:strVal val="#ppt_y-#ppt_h*1.125000"/>
                                          </p:val>
                                        </p:tav>
                                        <p:tav tm="100000">
                                          <p:val>
                                            <p:strVal val="#ppt_y"/>
                                          </p:val>
                                        </p:tav>
                                      </p:tavLst>
                                    </p:anim>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par>
                                <p:cTn id="31" presetID="12" presetClass="entr" presetSubtype="1" fill="hold" nodeType="withEffect">
                                  <p:stCondLst>
                                    <p:cond delay="100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p:tgtEl>
                                          <p:spTgt spid="5"/>
                                        </p:tgtEl>
                                        <p:attrNameLst>
                                          <p:attrName>ppt_y</p:attrName>
                                        </p:attrNameLst>
                                      </p:cBhvr>
                                      <p:tavLst>
                                        <p:tav tm="0">
                                          <p:val>
                                            <p:strVal val="#ppt_y-#ppt_h*1.125000"/>
                                          </p:val>
                                        </p:tav>
                                        <p:tav tm="100000">
                                          <p:val>
                                            <p:strVal val="#ppt_y"/>
                                          </p:val>
                                        </p:tav>
                                      </p:tavLst>
                                    </p:anim>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1"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right)">
                                      <p:cBhvr>
                                        <p:cTn id="39" dur="500"/>
                                        <p:tgtEl>
                                          <p:spTgt spid="45"/>
                                        </p:tgtEl>
                                      </p:cBhvr>
                                    </p:animEffect>
                                  </p:childTnLst>
                                </p:cTn>
                              </p:par>
                            </p:childTnLst>
                          </p:cTn>
                        </p:par>
                        <p:par>
                          <p:cTn id="40" fill="hold">
                            <p:stCondLst>
                              <p:cond delay="500"/>
                            </p:stCondLst>
                            <p:childTnLst>
                              <p:par>
                                <p:cTn id="41" presetID="22" presetClass="entr" presetSubtype="2"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childTnLst>
                          </p:cTn>
                        </p:par>
                        <p:par>
                          <p:cTn id="44" fill="hold">
                            <p:stCondLst>
                              <p:cond delay="1000"/>
                            </p:stCondLst>
                            <p:childTnLst>
                              <p:par>
                                <p:cTn id="45" presetID="22" presetClass="entr" presetSubtype="2"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right)">
                                      <p:cBhvr>
                                        <p:cTn id="4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22" grpId="0" animBg="1"/>
      <p:bldP spid="23" grpId="0" animBg="1"/>
      <p:bldP spid="41" grpId="0" animBg="1"/>
      <p:bldP spid="4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7C7DE97-6367-904B-BDA9-4186D0CE4E0C}"/>
              </a:ext>
            </a:extLst>
          </p:cNvPr>
          <p:cNvSpPr txBox="1"/>
          <p:nvPr/>
        </p:nvSpPr>
        <p:spPr>
          <a:xfrm>
            <a:off x="1097607" y="1340515"/>
            <a:ext cx="2931467" cy="3388620"/>
          </a:xfrm>
          <a:prstGeom prst="rect">
            <a:avLst/>
          </a:prstGeom>
          <a:noFill/>
        </p:spPr>
        <p:txBody>
          <a:bodyPr wrap="square" rtlCol="0">
            <a:spAutoFit/>
          </a:bodyPr>
          <a:lstStyle/>
          <a:p>
            <a:pPr marL="285750" indent="-285750">
              <a:lnSpc>
                <a:spcPct val="90000"/>
              </a:lnSpc>
              <a:spcBef>
                <a:spcPct val="0"/>
              </a:spcBef>
              <a:buClr>
                <a:schemeClr val="tx1"/>
              </a:buClr>
              <a:buSzPct val="115000"/>
              <a:buFont typeface="Arial" panose="020B0604020202020204" pitchFamily="34" charset="0"/>
              <a:buChar char="•"/>
            </a:pPr>
            <a:r>
              <a:rPr lang="es-ES" dirty="0">
                <a:solidFill>
                  <a:schemeClr val="bg2">
                    <a:lumMod val="25000"/>
                  </a:schemeClr>
                </a:solidFill>
                <a:latin typeface="Arial" panose="020B0604020202020204" pitchFamily="34" charset="0"/>
                <a:cs typeface="Arial" panose="020B0604020202020204" pitchFamily="34" charset="0"/>
              </a:rPr>
              <a:t>Ingeniero biomédico</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s-ES" dirty="0">
                <a:solidFill>
                  <a:schemeClr val="bg2">
                    <a:lumMod val="25000"/>
                  </a:schemeClr>
                </a:solidFill>
                <a:latin typeface="Arial" panose="020B0604020202020204" pitchFamily="34" charset="0"/>
                <a:cs typeface="Arial" panose="020B0604020202020204" pitchFamily="34" charset="0"/>
              </a:rPr>
              <a:t>Diseño industrial / Ingenieros de diseño</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spcBef>
                <a:spcPct val="0"/>
              </a:spcBef>
              <a:buClr>
                <a:schemeClr val="tx1"/>
              </a:buClr>
              <a:buSzPct val="115000"/>
              <a:buFont typeface="Arial" panose="020B0604020202020204" pitchFamily="34" charset="0"/>
              <a:buChar char="•"/>
            </a:pPr>
            <a:r>
              <a:rPr lang="es-ES" dirty="0">
                <a:solidFill>
                  <a:schemeClr val="bg2">
                    <a:lumMod val="25000"/>
                  </a:schemeClr>
                </a:solidFill>
                <a:latin typeface="Arial" panose="020B0604020202020204" pitchFamily="34" charset="0"/>
                <a:cs typeface="Arial" panose="020B0604020202020204" pitchFamily="34" charset="0"/>
              </a:rPr>
              <a:t>Especialistas </a:t>
            </a:r>
            <a:br>
              <a:rPr lang="es-ES" dirty="0">
                <a:solidFill>
                  <a:schemeClr val="bg2">
                    <a:lumMod val="25000"/>
                  </a:schemeClr>
                </a:solidFill>
                <a:latin typeface="Arial" panose="020B0604020202020204" pitchFamily="34" charset="0"/>
                <a:cs typeface="Arial" panose="020B0604020202020204" pitchFamily="34" charset="0"/>
              </a:rPr>
            </a:br>
            <a:r>
              <a:rPr lang="es-ES" dirty="0">
                <a:solidFill>
                  <a:schemeClr val="bg2">
                    <a:lumMod val="25000"/>
                  </a:schemeClr>
                </a:solidFill>
                <a:latin typeface="Arial" panose="020B0604020202020204" pitchFamily="34" charset="0"/>
                <a:cs typeface="Arial" panose="020B0604020202020204" pitchFamily="34" charset="0"/>
              </a:rPr>
              <a:t>en etiquetado </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s-ES" dirty="0">
                <a:solidFill>
                  <a:schemeClr val="bg2">
                    <a:lumMod val="25000"/>
                  </a:schemeClr>
                </a:solidFill>
                <a:latin typeface="Arial" panose="020B0604020202020204" pitchFamily="34" charset="0"/>
                <a:cs typeface="Arial" panose="020B0604020202020204" pitchFamily="34" charset="0"/>
              </a:rPr>
              <a:t>Ingenieros </a:t>
            </a:r>
            <a:br>
              <a:rPr lang="es-ES" dirty="0">
                <a:solidFill>
                  <a:schemeClr val="bg2">
                    <a:lumMod val="25000"/>
                  </a:schemeClr>
                </a:solidFill>
                <a:latin typeface="Arial" panose="020B0604020202020204" pitchFamily="34" charset="0"/>
                <a:cs typeface="Arial" panose="020B0604020202020204" pitchFamily="34" charset="0"/>
              </a:rPr>
            </a:br>
            <a:r>
              <a:rPr lang="es-ES" dirty="0">
                <a:solidFill>
                  <a:schemeClr val="bg2">
                    <a:lumMod val="25000"/>
                  </a:schemeClr>
                </a:solidFill>
                <a:latin typeface="Arial" panose="020B0604020202020204" pitchFamily="34" charset="0"/>
                <a:cs typeface="Arial" panose="020B0604020202020204" pitchFamily="34" charset="0"/>
              </a:rPr>
              <a:t>de fabricación </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s-ES" dirty="0">
                <a:solidFill>
                  <a:schemeClr val="bg2">
                    <a:lumMod val="25000"/>
                  </a:schemeClr>
                </a:solidFill>
                <a:latin typeface="Arial" panose="020B0604020202020204" pitchFamily="34" charset="0"/>
                <a:cs typeface="Arial" panose="020B0604020202020204" pitchFamily="34" charset="0"/>
              </a:rPr>
              <a:t>Representantes de marketing y ventas</a:t>
            </a:r>
          </a:p>
        </p:txBody>
      </p:sp>
      <p:sp>
        <p:nvSpPr>
          <p:cNvPr id="3" name="TextBox 2">
            <a:extLst>
              <a:ext uri="{FF2B5EF4-FFF2-40B4-BE49-F238E27FC236}">
                <a16:creationId xmlns:a16="http://schemas.microsoft.com/office/drawing/2014/main" xmlns="" id="{588781A1-DF62-B648-8A51-80E01D8C481E}"/>
              </a:ext>
            </a:extLst>
          </p:cNvPr>
          <p:cNvSpPr txBox="1"/>
          <p:nvPr/>
        </p:nvSpPr>
        <p:spPr>
          <a:xfrm>
            <a:off x="8517466" y="1339639"/>
            <a:ext cx="3305188" cy="3083921"/>
          </a:xfrm>
          <a:prstGeom prst="rect">
            <a:avLst/>
          </a:prstGeom>
          <a:noFill/>
        </p:spPr>
        <p:txBody>
          <a:bodyPr wrap="square" rtlCol="0">
            <a:spAutoFit/>
          </a:bodyPr>
          <a:lstStyle/>
          <a:p>
            <a:pPr marL="285750" indent="-285750">
              <a:lnSpc>
                <a:spcPct val="90000"/>
              </a:lnSpc>
              <a:spcBef>
                <a:spcPct val="0"/>
              </a:spcBef>
              <a:buClr>
                <a:schemeClr val="tx1"/>
              </a:buClr>
              <a:buSzPct val="115000"/>
              <a:buFont typeface="Arial" panose="020B0604020202020204" pitchFamily="34" charset="0"/>
              <a:buChar char="•"/>
            </a:pPr>
            <a:r>
              <a:rPr lang="es-ES" dirty="0">
                <a:solidFill>
                  <a:schemeClr val="bg2">
                    <a:lumMod val="25000"/>
                  </a:schemeClr>
                </a:solidFill>
                <a:latin typeface="Arial" panose="020B0604020202020204" pitchFamily="34" charset="0"/>
                <a:cs typeface="Arial" panose="020B0604020202020204" pitchFamily="34" charset="0"/>
              </a:rPr>
              <a:t>Asuntos médicos</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s-ES" dirty="0">
                <a:solidFill>
                  <a:schemeClr val="bg2">
                    <a:lumMod val="25000"/>
                  </a:schemeClr>
                </a:solidFill>
                <a:latin typeface="Arial" panose="020B0604020202020204" pitchFamily="34" charset="0"/>
                <a:cs typeface="Arial" panose="020B0604020202020204" pitchFamily="34" charset="0"/>
              </a:rPr>
              <a:t>Ingenieros de embalaje </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s-ES" dirty="0">
                <a:solidFill>
                  <a:schemeClr val="bg2">
                    <a:lumMod val="25000"/>
                  </a:schemeClr>
                </a:solidFill>
                <a:latin typeface="Arial" panose="020B0604020202020204" pitchFamily="34" charset="0"/>
                <a:cs typeface="Arial" panose="020B0604020202020204" pitchFamily="34" charset="0"/>
              </a:rPr>
              <a:t>Gerentes de compras</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s-ES" dirty="0">
                <a:solidFill>
                  <a:schemeClr val="bg2">
                    <a:lumMod val="25000"/>
                  </a:schemeClr>
                </a:solidFill>
                <a:latin typeface="Arial" panose="020B0604020202020204" pitchFamily="34" charset="0"/>
                <a:cs typeface="Arial" panose="020B0604020202020204" pitchFamily="34" charset="0"/>
              </a:rPr>
              <a:t>Calidad / analistas </a:t>
            </a:r>
            <a:br>
              <a:rPr lang="es-ES" dirty="0">
                <a:solidFill>
                  <a:schemeClr val="bg2">
                    <a:lumMod val="25000"/>
                  </a:schemeClr>
                </a:solidFill>
                <a:latin typeface="Arial" panose="020B0604020202020204" pitchFamily="34" charset="0"/>
                <a:cs typeface="Arial" panose="020B0604020202020204" pitchFamily="34" charset="0"/>
              </a:rPr>
            </a:br>
            <a:r>
              <a:rPr lang="es-ES" dirty="0">
                <a:solidFill>
                  <a:schemeClr val="bg2">
                    <a:lumMod val="25000"/>
                  </a:schemeClr>
                </a:solidFill>
                <a:latin typeface="Arial" panose="020B0604020202020204" pitchFamily="34" charset="0"/>
                <a:cs typeface="Arial" panose="020B0604020202020204" pitchFamily="34" charset="0"/>
              </a:rPr>
              <a:t>de pruebas </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s-ES" dirty="0">
                <a:solidFill>
                  <a:schemeClr val="bg2">
                    <a:lumMod val="25000"/>
                  </a:schemeClr>
                </a:solidFill>
                <a:latin typeface="Arial" panose="020B0604020202020204" pitchFamily="34" charset="0"/>
                <a:cs typeface="Arial" panose="020B0604020202020204" pitchFamily="34" charset="0"/>
              </a:rPr>
              <a:t>Asuntos de regulaciones</a:t>
            </a:r>
          </a:p>
          <a:p>
            <a:pPr marL="285750" indent="-285750">
              <a:lnSpc>
                <a:spcPct val="90000"/>
              </a:lnSpc>
              <a:spcBef>
                <a:spcPct val="0"/>
              </a:spcBef>
              <a:buClr>
                <a:schemeClr val="tx1"/>
              </a:buClr>
              <a:buSzPct val="115000"/>
              <a:buFont typeface="Arial" panose="020B0604020202020204" pitchFamily="34" charset="0"/>
              <a:buChar char="•"/>
            </a:pPr>
            <a:endParaRPr lang="en-US" dirty="0">
              <a:solidFill>
                <a:schemeClr val="bg2">
                  <a:lumMod val="25000"/>
                </a:schemeClr>
              </a:solidFill>
              <a:latin typeface="Arial" panose="020B0604020202020204" pitchFamily="34" charset="0"/>
              <a:cs typeface="Arial" panose="020B0604020202020204" pitchFamily="34" charset="0"/>
            </a:endParaRPr>
          </a:p>
          <a:p>
            <a:pPr marL="285750" indent="-285750">
              <a:lnSpc>
                <a:spcPct val="90000"/>
              </a:lnSpc>
              <a:spcBef>
                <a:spcPct val="0"/>
              </a:spcBef>
              <a:buClr>
                <a:schemeClr val="tx1"/>
              </a:buClr>
              <a:buSzPct val="115000"/>
              <a:buFont typeface="Arial" panose="020B0604020202020204" pitchFamily="34" charset="0"/>
              <a:buChar char="•"/>
            </a:pPr>
            <a:r>
              <a:rPr lang="es-ES" dirty="0">
                <a:solidFill>
                  <a:schemeClr val="bg2">
                    <a:lumMod val="25000"/>
                  </a:schemeClr>
                </a:solidFill>
                <a:latin typeface="Arial" panose="020B0604020202020204" pitchFamily="34" charset="0"/>
                <a:cs typeface="Arial" panose="020B0604020202020204" pitchFamily="34" charset="0"/>
              </a:rPr>
              <a:t>Científicos de esterilización </a:t>
            </a:r>
          </a:p>
        </p:txBody>
      </p:sp>
      <p:pic>
        <p:nvPicPr>
          <p:cNvPr id="5" name="Picture 4">
            <a:extLst>
              <a:ext uri="{FF2B5EF4-FFF2-40B4-BE49-F238E27FC236}">
                <a16:creationId xmlns:a16="http://schemas.microsoft.com/office/drawing/2014/main" xmlns="" id="{30D6C9B6-BCAE-2846-8281-ADEE29BA624F}"/>
              </a:ext>
            </a:extLst>
          </p:cNvPr>
          <p:cNvPicPr>
            <a:picLocks noChangeAspect="1"/>
          </p:cNvPicPr>
          <p:nvPr/>
        </p:nvPicPr>
        <p:blipFill>
          <a:blip r:embed="rId3"/>
          <a:stretch>
            <a:fillRect/>
          </a:stretch>
        </p:blipFill>
        <p:spPr>
          <a:xfrm>
            <a:off x="3451261" y="972516"/>
            <a:ext cx="4866144" cy="4707466"/>
          </a:xfrm>
          <a:prstGeom prst="rect">
            <a:avLst/>
          </a:prstGeom>
        </p:spPr>
      </p:pic>
      <p:sp>
        <p:nvSpPr>
          <p:cNvPr id="7" name="Title 1">
            <a:extLst>
              <a:ext uri="{FF2B5EF4-FFF2-40B4-BE49-F238E27FC236}">
                <a16:creationId xmlns:a16="http://schemas.microsoft.com/office/drawing/2014/main" xmlns="" id="{BD599D3B-FC94-D442-A513-9ECA0FB9BAE4}"/>
              </a:ext>
            </a:extLst>
          </p:cNvPr>
          <p:cNvSpPr txBox="1">
            <a:spLocks/>
          </p:cNvSpPr>
          <p:nvPr/>
        </p:nvSpPr>
        <p:spPr>
          <a:xfrm>
            <a:off x="517759" y="260542"/>
            <a:ext cx="4943241" cy="88168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b="1" dirty="0">
                <a:solidFill>
                  <a:schemeClr val="tx2"/>
                </a:solidFill>
                <a:latin typeface="Arial Rounded MT Bold" panose="020F0704030504030204" pitchFamily="34" charset="77"/>
                <a:cs typeface="Arial" panose="020B0604020202020204" pitchFamily="34" charset="0"/>
              </a:rPr>
              <a:t>Sale carísimo</a:t>
            </a:r>
          </a:p>
        </p:txBody>
      </p:sp>
      <p:sp>
        <p:nvSpPr>
          <p:cNvPr id="8" name="Title 1">
            <a:extLst>
              <a:ext uri="{FF2B5EF4-FFF2-40B4-BE49-F238E27FC236}">
                <a16:creationId xmlns:a16="http://schemas.microsoft.com/office/drawing/2014/main" xmlns="" id="{E0E0AEAE-A589-9346-BFB1-5FD592B3332B}"/>
              </a:ext>
            </a:extLst>
          </p:cNvPr>
          <p:cNvSpPr txBox="1">
            <a:spLocks/>
          </p:cNvSpPr>
          <p:nvPr/>
        </p:nvSpPr>
        <p:spPr>
          <a:xfrm>
            <a:off x="5981255" y="5503196"/>
            <a:ext cx="5793560" cy="10510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10000"/>
              </a:lnSpc>
            </a:pPr>
            <a:r>
              <a:rPr lang="es-ES" sz="2800" b="1" dirty="0">
                <a:solidFill>
                  <a:schemeClr val="tx2"/>
                </a:solidFill>
                <a:latin typeface="Arial Rounded MT Bold" panose="020F0704030504030204" pitchFamily="34" charset="77"/>
                <a:cs typeface="Arial" panose="020B0604020202020204" pitchFamily="34" charset="0"/>
              </a:rPr>
              <a:t>¡Se requieren muchos trabajos para lanzar un producto!</a:t>
            </a:r>
          </a:p>
        </p:txBody>
      </p:sp>
    </p:spTree>
    <p:extLst>
      <p:ext uri="{BB962C8B-B14F-4D97-AF65-F5344CB8AC3E}">
        <p14:creationId xmlns:p14="http://schemas.microsoft.com/office/powerpoint/2010/main" val="3415983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388CAB7-5BFF-6640-8BA1-B2A2A412E893}"/>
              </a:ext>
            </a:extLst>
          </p:cNvPr>
          <p:cNvSpPr/>
          <p:nvPr/>
        </p:nvSpPr>
        <p:spPr>
          <a:xfrm>
            <a:off x="0" y="2487706"/>
            <a:ext cx="12192000" cy="1200329"/>
          </a:xfrm>
          <a:prstGeom prst="rect">
            <a:avLst/>
          </a:prstGeom>
        </p:spPr>
        <p:txBody>
          <a:bodyPr wrap="square">
            <a:spAutoFit/>
          </a:bodyPr>
          <a:lstStyle/>
          <a:p>
            <a:pPr algn="ctr"/>
            <a:r>
              <a:rPr lang="es-ES" sz="7200" b="1">
                <a:solidFill>
                  <a:schemeClr val="bg1"/>
                </a:solidFill>
                <a:latin typeface="Arial Rounded MT Bold" panose="020F0704030504030204" pitchFamily="34" charset="77"/>
                <a:cs typeface="Arial" panose="020B0604020202020204" pitchFamily="34" charset="0"/>
              </a:rPr>
              <a:t>¿</a:t>
            </a:r>
            <a:r>
              <a:rPr lang="es-ES" sz="7000" b="1">
                <a:solidFill>
                  <a:schemeClr val="accent2"/>
                </a:solidFill>
                <a:latin typeface="Arial Rounded MT Bold" panose="020F0704030504030204" pitchFamily="34" charset="77"/>
                <a:cs typeface="Arial" panose="020B0604020202020204" pitchFamily="34" charset="0"/>
              </a:rPr>
              <a:t>Preguntas</a:t>
            </a:r>
            <a:r>
              <a:rPr lang="es-ES" sz="7200" b="1">
                <a:solidFill>
                  <a:schemeClr val="bg1"/>
                </a:solidFill>
                <a:latin typeface="Arial Rounded MT Bold" panose="020F0704030504030204" pitchFamily="34" charset="77"/>
                <a:cs typeface="Arial" panose="020B0604020202020204" pitchFamily="34" charset="0"/>
              </a:rPr>
              <a:t>?</a:t>
            </a:r>
          </a:p>
        </p:txBody>
      </p:sp>
    </p:spTree>
    <p:extLst>
      <p:ext uri="{BB962C8B-B14F-4D97-AF65-F5344CB8AC3E}">
        <p14:creationId xmlns:p14="http://schemas.microsoft.com/office/powerpoint/2010/main" val="2258063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DF5FF4-1AA8-7945-9AC9-E68CEAD8DD2F}"/>
              </a:ext>
            </a:extLst>
          </p:cNvPr>
          <p:cNvSpPr txBox="1">
            <a:spLocks/>
          </p:cNvSpPr>
          <p:nvPr/>
        </p:nvSpPr>
        <p:spPr>
          <a:xfrm>
            <a:off x="956226" y="1740625"/>
            <a:ext cx="10441877" cy="3332310"/>
          </a:xfrm>
          <a:prstGeom prst="rect">
            <a:avLst/>
          </a:prstGeom>
        </p:spPr>
        <p:txBody>
          <a:bodyPr wrap="none">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6700" b="1" dirty="0">
                <a:solidFill>
                  <a:schemeClr val="bg1"/>
                </a:solidFill>
                <a:latin typeface="Arial Rounded MT Bold" panose="020F0704030504030204" pitchFamily="34" charset="77"/>
                <a:cs typeface="Arial" panose="020B0604020202020204" pitchFamily="34" charset="0"/>
              </a:rPr>
              <a:t>Construir un </a:t>
            </a:r>
            <a:br>
              <a:rPr lang="es-ES" sz="6700" b="1" dirty="0">
                <a:solidFill>
                  <a:schemeClr val="bg1"/>
                </a:solidFill>
                <a:latin typeface="Arial Rounded MT Bold" panose="020F0704030504030204" pitchFamily="34" charset="77"/>
                <a:cs typeface="Arial" panose="020B0604020202020204" pitchFamily="34" charset="0"/>
              </a:rPr>
            </a:br>
            <a:r>
              <a:rPr lang="es-ES" sz="6700" b="1" dirty="0">
                <a:solidFill>
                  <a:schemeClr val="bg1"/>
                </a:solidFill>
                <a:latin typeface="Arial Rounded MT Bold" panose="020F0704030504030204" pitchFamily="34" charset="77"/>
                <a:cs typeface="Arial" panose="020B0604020202020204" pitchFamily="34" charset="0"/>
              </a:rPr>
              <a:t>dispositivo médico</a:t>
            </a:r>
            <a:br>
              <a:rPr lang="es-ES" sz="6700" b="1" dirty="0">
                <a:solidFill>
                  <a:schemeClr val="bg1"/>
                </a:solidFill>
                <a:latin typeface="Arial Rounded MT Bold" panose="020F0704030504030204" pitchFamily="34" charset="77"/>
                <a:cs typeface="Arial" panose="020B0604020202020204" pitchFamily="34" charset="0"/>
              </a:rPr>
            </a:br>
            <a:r>
              <a:rPr lang="es-ES" sz="8000" b="1" dirty="0">
                <a:solidFill>
                  <a:schemeClr val="accent2"/>
                </a:solidFill>
                <a:latin typeface="Arial Rounded MT Bold" panose="020F0704030504030204" pitchFamily="34" charset="77"/>
                <a:cs typeface="Arial" panose="020B0604020202020204" pitchFamily="34" charset="0"/>
              </a:rPr>
              <a:t>Desafío</a:t>
            </a:r>
          </a:p>
        </p:txBody>
      </p:sp>
    </p:spTree>
    <p:extLst>
      <p:ext uri="{BB962C8B-B14F-4D97-AF65-F5344CB8AC3E}">
        <p14:creationId xmlns:p14="http://schemas.microsoft.com/office/powerpoint/2010/main" val="11040084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09137" y="2784069"/>
            <a:ext cx="8006231" cy="2388079"/>
          </a:xfrm>
          <a:prstGeom prst="rect">
            <a:avLst/>
          </a:prstGeom>
        </p:spPr>
        <p:txBody>
          <a:bodyPr>
            <a:noAutofit/>
          </a:bodyPr>
          <a:lstStyle/>
          <a:p>
            <a:pPr marL="0" indent="0">
              <a:lnSpc>
                <a:spcPct val="120000"/>
              </a:lnSpc>
              <a:spcAft>
                <a:spcPts val="1200"/>
              </a:spcAft>
              <a:buNone/>
            </a:pPr>
            <a:r>
              <a:rPr lang="es-ES" b="1" dirty="0">
                <a:latin typeface="Arial" panose="020B0604020202020204" pitchFamily="34" charset="0"/>
                <a:cs typeface="Arial" panose="020B0604020202020204" pitchFamily="34" charset="0"/>
              </a:rPr>
              <a:t>El desafío:</a:t>
            </a:r>
          </a:p>
          <a:p>
            <a:pPr marL="0" indent="0">
              <a:lnSpc>
                <a:spcPct val="120000"/>
              </a:lnSpc>
              <a:spcAft>
                <a:spcPts val="1200"/>
              </a:spcAft>
              <a:buNone/>
            </a:pPr>
            <a:r>
              <a:rPr lang="es-ES" dirty="0">
                <a:solidFill>
                  <a:schemeClr val="bg2">
                    <a:lumMod val="25000"/>
                  </a:schemeClr>
                </a:solidFill>
                <a:latin typeface="Arial" panose="020B0604020202020204" pitchFamily="34" charset="0"/>
                <a:cs typeface="Arial" panose="020B0604020202020204" pitchFamily="34" charset="0"/>
              </a:rPr>
              <a:t>Diseñar un prototipo de dispositivo médico que satisfaga las necesidades del cliente, las normas de seguridad y las restricciones comerciales. </a:t>
            </a:r>
          </a:p>
          <a:p>
            <a:pPr marL="0" indent="0">
              <a:lnSpc>
                <a:spcPct val="120000"/>
              </a:lnSpc>
              <a:spcAft>
                <a:spcPts val="1200"/>
              </a:spcAft>
              <a:buNone/>
            </a:pPr>
            <a:endParaRPr lang="en-US" dirty="0">
              <a:solidFill>
                <a:schemeClr val="bg2">
                  <a:lumMod val="10000"/>
                </a:schemeClr>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xmlns="" id="{4B8DC99C-04EC-C741-B33F-C411B62AAE41}"/>
              </a:ext>
            </a:extLst>
          </p:cNvPr>
          <p:cNvSpPr txBox="1">
            <a:spLocks/>
          </p:cNvSpPr>
          <p:nvPr/>
        </p:nvSpPr>
        <p:spPr>
          <a:xfrm>
            <a:off x="976392" y="436563"/>
            <a:ext cx="9985391" cy="13160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5800" b="1" dirty="0">
                <a:solidFill>
                  <a:schemeClr val="bg2">
                    <a:lumMod val="10000"/>
                  </a:schemeClr>
                </a:solidFill>
                <a:latin typeface="Arial Rounded MT Bold" panose="020F0704030504030204" pitchFamily="34" charset="77"/>
                <a:cs typeface="Arial" panose="020B0604020202020204" pitchFamily="34" charset="0"/>
              </a:rPr>
              <a:t>Haciendo que la ingeniería sea</a:t>
            </a:r>
            <a:r>
              <a:rPr lang="es-ES" sz="5800" b="1" dirty="0">
                <a:latin typeface="Arial Rounded MT Bold" panose="020F0704030504030204" pitchFamily="34" charset="77"/>
                <a:cs typeface="Arial" panose="020B0604020202020204" pitchFamily="34" charset="0"/>
              </a:rPr>
              <a:t> real</a:t>
            </a:r>
          </a:p>
        </p:txBody>
      </p:sp>
    </p:spTree>
    <p:extLst>
      <p:ext uri="{BB962C8B-B14F-4D97-AF65-F5344CB8AC3E}">
        <p14:creationId xmlns:p14="http://schemas.microsoft.com/office/powerpoint/2010/main" val="1306981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76392" y="1691655"/>
            <a:ext cx="10239216" cy="2786013"/>
          </a:xfrm>
          <a:prstGeom prst="rect">
            <a:avLst/>
          </a:prstGeom>
        </p:spPr>
        <p:txBody>
          <a:bodyPr>
            <a:noAutofit/>
          </a:bodyPr>
          <a:lstStyle/>
          <a:p>
            <a:pPr marL="0" indent="0">
              <a:spcBef>
                <a:spcPts val="1800"/>
              </a:spcBef>
              <a:spcAft>
                <a:spcPts val="1800"/>
              </a:spcAft>
              <a:buNone/>
              <a:defRPr/>
            </a:pPr>
            <a:r>
              <a:rPr lang="es-ES" sz="2600" b="1" dirty="0">
                <a:solidFill>
                  <a:schemeClr val="bg2">
                    <a:lumMod val="25000"/>
                  </a:schemeClr>
                </a:solidFill>
                <a:latin typeface="Arial" panose="020B0604020202020204" pitchFamily="34" charset="0"/>
                <a:cs typeface="Arial" panose="020B0604020202020204" pitchFamily="34" charset="0"/>
              </a:rPr>
              <a:t>Tareas:</a:t>
            </a:r>
          </a:p>
          <a:p>
            <a:pPr marL="880110" lvl="1" indent="-514350">
              <a:spcBef>
                <a:spcPts val="0"/>
              </a:spcBef>
              <a:spcAft>
                <a:spcPts val="800"/>
              </a:spcAft>
              <a:buClr>
                <a:schemeClr val="tx1"/>
              </a:buClr>
              <a:buFont typeface="+mj-lt"/>
              <a:buAutoNum type="arabicPeriod"/>
              <a:defRPr/>
            </a:pPr>
            <a:r>
              <a:rPr lang="es-ES" sz="2100" dirty="0">
                <a:solidFill>
                  <a:schemeClr val="bg2">
                    <a:lumMod val="25000"/>
                  </a:schemeClr>
                </a:solidFill>
                <a:latin typeface="Arial" panose="020B0604020202020204" pitchFamily="34" charset="0"/>
                <a:cs typeface="Arial" panose="020B0604020202020204" pitchFamily="34" charset="0"/>
              </a:rPr>
              <a:t>Trabajar en equipo. Cada miembro debe asumir un papel específico.</a:t>
            </a:r>
          </a:p>
          <a:p>
            <a:pPr marL="880110" lvl="1" indent="-514350">
              <a:spcBef>
                <a:spcPts val="0"/>
              </a:spcBef>
              <a:spcAft>
                <a:spcPts val="800"/>
              </a:spcAft>
              <a:buClr>
                <a:schemeClr val="tx1"/>
              </a:buClr>
              <a:buFont typeface="+mj-lt"/>
              <a:buAutoNum type="arabicPeriod"/>
              <a:defRPr/>
            </a:pPr>
            <a:r>
              <a:rPr lang="es-ES" sz="2100" dirty="0">
                <a:solidFill>
                  <a:schemeClr val="bg2">
                    <a:lumMod val="25000"/>
                  </a:schemeClr>
                </a:solidFill>
                <a:latin typeface="Arial" panose="020B0604020202020204" pitchFamily="34" charset="0"/>
                <a:cs typeface="Arial" panose="020B0604020202020204" pitchFamily="34" charset="0"/>
              </a:rPr>
              <a:t>Diseñe un prototipo que cumpla con todos los requisitos del producto.</a:t>
            </a:r>
          </a:p>
          <a:p>
            <a:pPr marL="880110" lvl="1" indent="-514350">
              <a:spcBef>
                <a:spcPts val="0"/>
              </a:spcBef>
              <a:spcAft>
                <a:spcPts val="800"/>
              </a:spcAft>
              <a:buClr>
                <a:schemeClr val="tx1"/>
              </a:buClr>
              <a:buFont typeface="+mj-lt"/>
              <a:buAutoNum type="arabicPeriod"/>
              <a:defRPr/>
            </a:pPr>
            <a:r>
              <a:rPr lang="es-ES" sz="2100" dirty="0">
                <a:solidFill>
                  <a:schemeClr val="bg2">
                    <a:lumMod val="25000"/>
                  </a:schemeClr>
                </a:solidFill>
                <a:latin typeface="Arial" panose="020B0604020202020204" pitchFamily="34" charset="0"/>
                <a:cs typeface="Arial" panose="020B0604020202020204" pitchFamily="34" charset="0"/>
              </a:rPr>
              <a:t>Construir el prototipo usando solo los materiales disponibles para la compra.</a:t>
            </a:r>
          </a:p>
          <a:p>
            <a:pPr marL="880110" lvl="1" indent="-514350">
              <a:spcBef>
                <a:spcPts val="0"/>
              </a:spcBef>
              <a:spcAft>
                <a:spcPts val="800"/>
              </a:spcAft>
              <a:buClr>
                <a:schemeClr val="tx1"/>
              </a:buClr>
              <a:buFont typeface="+mj-lt"/>
              <a:buAutoNum type="arabicPeriod"/>
              <a:defRPr/>
            </a:pPr>
            <a:r>
              <a:rPr lang="es-ES" sz="2100" dirty="0">
                <a:solidFill>
                  <a:schemeClr val="bg2">
                    <a:lumMod val="25000"/>
                  </a:schemeClr>
                </a:solidFill>
                <a:latin typeface="Arial" panose="020B0604020202020204" pitchFamily="34" charset="0"/>
                <a:cs typeface="Arial" panose="020B0604020202020204" pitchFamily="34" charset="0"/>
              </a:rPr>
              <a:t>Determine el nombre del dispositivo y los puntos de venta del producto.</a:t>
            </a:r>
          </a:p>
          <a:p>
            <a:pPr marL="880110" lvl="1" indent="-514350">
              <a:spcBef>
                <a:spcPts val="0"/>
              </a:spcBef>
              <a:spcAft>
                <a:spcPts val="800"/>
              </a:spcAft>
              <a:buClr>
                <a:schemeClr val="tx1"/>
              </a:buClr>
              <a:buFont typeface="+mj-lt"/>
              <a:buAutoNum type="arabicPeriod"/>
              <a:defRPr/>
            </a:pPr>
            <a:r>
              <a:rPr lang="es-ES" sz="2100" dirty="0">
                <a:solidFill>
                  <a:schemeClr val="bg2">
                    <a:lumMod val="25000"/>
                  </a:schemeClr>
                </a:solidFill>
                <a:latin typeface="Arial" panose="020B0604020202020204" pitchFamily="34" charset="0"/>
                <a:cs typeface="Arial" panose="020B0604020202020204" pitchFamily="34" charset="0"/>
              </a:rPr>
              <a:t>Presente el prototipo.</a:t>
            </a:r>
          </a:p>
          <a:p>
            <a:pPr marL="22860" indent="0">
              <a:spcBef>
                <a:spcPts val="324"/>
              </a:spcBef>
              <a:buNone/>
              <a:defRPr/>
            </a:pPr>
            <a:endParaRPr lang="en-US" dirty="0">
              <a:solidFill>
                <a:schemeClr val="bg2">
                  <a:lumMod val="25000"/>
                </a:schemeClr>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xmlns="" id="{4B8DC99C-04EC-C741-B33F-C411B62AAE41}"/>
              </a:ext>
            </a:extLst>
          </p:cNvPr>
          <p:cNvSpPr txBox="1">
            <a:spLocks/>
          </p:cNvSpPr>
          <p:nvPr/>
        </p:nvSpPr>
        <p:spPr>
          <a:xfrm>
            <a:off x="976392" y="436563"/>
            <a:ext cx="9496677" cy="13160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s-ES" sz="5800" b="1" dirty="0">
                <a:latin typeface="Arial Rounded MT Bold" panose="020F0704030504030204" pitchFamily="34" charset="77"/>
                <a:cs typeface="Arial" panose="020B0604020202020204" pitchFamily="34" charset="0"/>
              </a:rPr>
              <a:t>Tareas </a:t>
            </a:r>
            <a:r>
              <a:rPr lang="es-ES" sz="5800" b="1" dirty="0">
                <a:solidFill>
                  <a:schemeClr val="bg2">
                    <a:lumMod val="10000"/>
                  </a:schemeClr>
                </a:solidFill>
                <a:latin typeface="Arial Rounded MT Bold" panose="020F0704030504030204" pitchFamily="34" charset="77"/>
                <a:cs typeface="Arial" panose="020B0604020202020204" pitchFamily="34" charset="0"/>
              </a:rPr>
              <a:t>del desafío</a:t>
            </a:r>
          </a:p>
        </p:txBody>
      </p:sp>
      <p:sp>
        <p:nvSpPr>
          <p:cNvPr id="5" name="Rectangle 4">
            <a:extLst>
              <a:ext uri="{FF2B5EF4-FFF2-40B4-BE49-F238E27FC236}">
                <a16:creationId xmlns:a16="http://schemas.microsoft.com/office/drawing/2014/main" xmlns="" id="{92CBCFE1-F964-4947-83FE-116EA6283848}"/>
              </a:ext>
            </a:extLst>
          </p:cNvPr>
          <p:cNvSpPr/>
          <p:nvPr/>
        </p:nvSpPr>
        <p:spPr>
          <a:xfrm>
            <a:off x="976392" y="4985408"/>
            <a:ext cx="2320740" cy="5586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FBA8FCC4-8F59-7044-93CC-D1F4E88481D5}"/>
              </a:ext>
            </a:extLst>
          </p:cNvPr>
          <p:cNvSpPr/>
          <p:nvPr/>
        </p:nvSpPr>
        <p:spPr>
          <a:xfrm>
            <a:off x="1027044" y="4985408"/>
            <a:ext cx="2320740" cy="460062"/>
          </a:xfrm>
          <a:prstGeom prst="rect">
            <a:avLst/>
          </a:prstGeom>
        </p:spPr>
        <p:txBody>
          <a:bodyPr wrap="square">
            <a:spAutoFit/>
          </a:bodyPr>
          <a:lstStyle/>
          <a:p>
            <a:pPr>
              <a:lnSpc>
                <a:spcPct val="134000"/>
              </a:lnSpc>
            </a:pPr>
            <a:r>
              <a:rPr lang="es-ES" sz="2000" b="1">
                <a:solidFill>
                  <a:schemeClr val="bg2">
                    <a:lumMod val="10000"/>
                  </a:schemeClr>
                </a:solidFill>
                <a:latin typeface="Arial" panose="020B0604020202020204" pitchFamily="34" charset="0"/>
                <a:cs typeface="Arial" panose="020B0604020202020204" pitchFamily="34" charset="0"/>
              </a:rPr>
              <a:t>Hora 50 minutos</a:t>
            </a:r>
          </a:p>
        </p:txBody>
      </p:sp>
      <p:sp>
        <p:nvSpPr>
          <p:cNvPr id="7" name="Rectangle 6">
            <a:extLst>
              <a:ext uri="{FF2B5EF4-FFF2-40B4-BE49-F238E27FC236}">
                <a16:creationId xmlns:a16="http://schemas.microsoft.com/office/drawing/2014/main" xmlns="" id="{DBA45459-7542-884C-B353-BD8F394C1157}"/>
              </a:ext>
            </a:extLst>
          </p:cNvPr>
          <p:cNvSpPr/>
          <p:nvPr/>
        </p:nvSpPr>
        <p:spPr>
          <a:xfrm>
            <a:off x="4667858" y="4985408"/>
            <a:ext cx="5745544" cy="5586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3FB99453-87A3-254E-BFD4-A2D18EA71597}"/>
              </a:ext>
            </a:extLst>
          </p:cNvPr>
          <p:cNvSpPr/>
          <p:nvPr/>
        </p:nvSpPr>
        <p:spPr>
          <a:xfrm>
            <a:off x="4718510" y="4985408"/>
            <a:ext cx="5963834" cy="460062"/>
          </a:xfrm>
          <a:prstGeom prst="rect">
            <a:avLst/>
          </a:prstGeom>
        </p:spPr>
        <p:txBody>
          <a:bodyPr wrap="square">
            <a:spAutoFit/>
          </a:bodyPr>
          <a:lstStyle/>
          <a:p>
            <a:pPr>
              <a:lnSpc>
                <a:spcPct val="134000"/>
              </a:lnSpc>
            </a:pPr>
            <a:r>
              <a:rPr lang="es-ES" sz="2000" b="1" dirty="0">
                <a:solidFill>
                  <a:schemeClr val="bg2">
                    <a:lumMod val="10000"/>
                  </a:schemeClr>
                </a:solidFill>
                <a:latin typeface="Arial" panose="020B0604020202020204" pitchFamily="34" charset="0"/>
                <a:cs typeface="Arial" panose="020B0604020202020204" pitchFamily="34" charset="0"/>
              </a:rPr>
              <a:t>Tiempo de la presentación: </a:t>
            </a:r>
            <a:r>
              <a:rPr lang="es-ES" sz="2000" dirty="0">
                <a:solidFill>
                  <a:schemeClr val="bg2">
                    <a:lumMod val="10000"/>
                  </a:schemeClr>
                </a:solidFill>
                <a:latin typeface="Arial" panose="020B0604020202020204" pitchFamily="34" charset="0"/>
                <a:cs typeface="Arial" panose="020B0604020202020204" pitchFamily="34" charset="0"/>
              </a:rPr>
              <a:t>3 minutos, máximo</a:t>
            </a:r>
          </a:p>
        </p:txBody>
      </p:sp>
    </p:spTree>
    <p:extLst>
      <p:ext uri="{BB962C8B-B14F-4D97-AF65-F5344CB8AC3E}">
        <p14:creationId xmlns:p14="http://schemas.microsoft.com/office/powerpoint/2010/main" val="2820182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CC9E972-AC22-1E45-8259-7F4C9DAB91CB}"/>
              </a:ext>
            </a:extLst>
          </p:cNvPr>
          <p:cNvSpPr txBox="1">
            <a:spLocks/>
          </p:cNvSpPr>
          <p:nvPr/>
        </p:nvSpPr>
        <p:spPr>
          <a:xfrm>
            <a:off x="673933" y="2631979"/>
            <a:ext cx="4866255" cy="3790242"/>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457200">
              <a:lnSpc>
                <a:spcPct val="115000"/>
              </a:lnSpc>
              <a:spcBef>
                <a:spcPts val="0"/>
              </a:spcBef>
              <a:spcAft>
                <a:spcPts val="800"/>
              </a:spcAft>
              <a:buClr>
                <a:schemeClr val="tx1"/>
              </a:buClr>
              <a:buSzPct val="120000"/>
              <a:buFont typeface="Arial" panose="020B0604020202020204" pitchFamily="34" charset="0"/>
              <a:buChar char="•"/>
            </a:pPr>
            <a:r>
              <a:rPr lang="es-ES" sz="2600" b="1" dirty="0">
                <a:solidFill>
                  <a:schemeClr val="bg2">
                    <a:lumMod val="10000"/>
                  </a:schemeClr>
                </a:solidFill>
                <a:latin typeface="Arial" panose="020B0604020202020204" pitchFamily="34" charset="0"/>
                <a:cs typeface="Arial" panose="020B0604020202020204" pitchFamily="34" charset="0"/>
              </a:rPr>
              <a:t>Ingeniero de diseño: </a:t>
            </a:r>
            <a:r>
              <a:rPr lang="es-ES" sz="2000" dirty="0">
                <a:solidFill>
                  <a:schemeClr val="bg2">
                    <a:lumMod val="10000"/>
                  </a:schemeClr>
                </a:solidFill>
                <a:latin typeface="Arial" panose="020B0604020202020204" pitchFamily="34" charset="0"/>
                <a:cs typeface="Arial" panose="020B0604020202020204" pitchFamily="34" charset="0"/>
              </a:rPr>
              <a:t>Desarrolla un concepto (idea o plan) que cumple con todos los requisitos del producto (necesidades del cliente, normas de seguridad y restricciones comerciales)</a:t>
            </a:r>
          </a:p>
          <a:p>
            <a:pPr marL="457200" lvl="1" indent="-457200">
              <a:lnSpc>
                <a:spcPct val="115000"/>
              </a:lnSpc>
              <a:spcBef>
                <a:spcPts val="0"/>
              </a:spcBef>
              <a:spcAft>
                <a:spcPts val="800"/>
              </a:spcAft>
              <a:buClr>
                <a:schemeClr val="tx1"/>
              </a:buClr>
              <a:buSzPct val="120000"/>
              <a:buFont typeface="Arial" panose="020B0604020202020204" pitchFamily="34" charset="0"/>
              <a:buChar char="•"/>
            </a:pPr>
            <a:r>
              <a:rPr lang="es-ES" sz="2600" b="1" dirty="0">
                <a:solidFill>
                  <a:schemeClr val="bg2">
                    <a:lumMod val="10000"/>
                  </a:schemeClr>
                </a:solidFill>
                <a:latin typeface="Arial" panose="020B0604020202020204" pitchFamily="34" charset="0"/>
                <a:cs typeface="Arial" panose="020B0604020202020204" pitchFamily="34" charset="0"/>
              </a:rPr>
              <a:t>Gerente de compras: </a:t>
            </a:r>
            <a:r>
              <a:rPr lang="es-ES" sz="2000" dirty="0">
                <a:solidFill>
                  <a:schemeClr val="bg2">
                    <a:lumMod val="10000"/>
                  </a:schemeClr>
                </a:solidFill>
                <a:latin typeface="Arial" panose="020B0604020202020204" pitchFamily="34" charset="0"/>
                <a:cs typeface="Arial" panose="020B0604020202020204" pitchFamily="34" charset="0"/>
              </a:rPr>
              <a:t>Adquiere (compra) y hace el seguimiento de todos los materiales utilizados y los costos</a:t>
            </a:r>
          </a:p>
        </p:txBody>
      </p:sp>
      <p:sp>
        <p:nvSpPr>
          <p:cNvPr id="6" name="Title 1">
            <a:extLst>
              <a:ext uri="{FF2B5EF4-FFF2-40B4-BE49-F238E27FC236}">
                <a16:creationId xmlns:a16="http://schemas.microsoft.com/office/drawing/2014/main" xmlns="" id="{DD85B864-5E03-5B41-98E7-8DF5BB531670}"/>
              </a:ext>
            </a:extLst>
          </p:cNvPr>
          <p:cNvSpPr txBox="1">
            <a:spLocks/>
          </p:cNvSpPr>
          <p:nvPr/>
        </p:nvSpPr>
        <p:spPr>
          <a:xfrm>
            <a:off x="976392" y="296909"/>
            <a:ext cx="9765053" cy="18923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5800" b="1" dirty="0">
                <a:latin typeface="Arial Rounded MT Bold" panose="020F0704030504030204" pitchFamily="34" charset="77"/>
                <a:cs typeface="Arial" panose="020B0604020202020204" pitchFamily="34" charset="0"/>
              </a:rPr>
              <a:t>Roles </a:t>
            </a:r>
            <a:r>
              <a:rPr lang="es-ES" sz="5800" b="1" dirty="0" smtClean="0">
                <a:solidFill>
                  <a:schemeClr val="bg2">
                    <a:lumMod val="10000"/>
                  </a:schemeClr>
                </a:solidFill>
                <a:latin typeface="Arial Rounded MT Bold" panose="020F0704030504030204" pitchFamily="34" charset="77"/>
                <a:cs typeface="Arial" panose="020B0604020202020204" pitchFamily="34" charset="0"/>
              </a:rPr>
              <a:t>y </a:t>
            </a:r>
            <a:r>
              <a:rPr lang="es-ES" sz="5800" b="1" dirty="0">
                <a:solidFill>
                  <a:schemeClr val="bg2">
                    <a:lumMod val="10000"/>
                  </a:schemeClr>
                </a:solidFill>
                <a:latin typeface="Arial Rounded MT Bold" panose="020F0704030504030204" pitchFamily="34" charset="77"/>
                <a:cs typeface="Arial" panose="020B0604020202020204" pitchFamily="34" charset="0"/>
              </a:rPr>
              <a:t>responsabilidades</a:t>
            </a:r>
            <a:r>
              <a:rPr lang="es-ES" sz="5800" b="1" dirty="0">
                <a:latin typeface="Arial Rounded MT Bold" panose="020F0704030504030204" pitchFamily="34" charset="77"/>
                <a:cs typeface="Arial" panose="020B0604020202020204" pitchFamily="34" charset="0"/>
              </a:rPr>
              <a:t> </a:t>
            </a:r>
          </a:p>
          <a:p>
            <a:pPr>
              <a:lnSpc>
                <a:spcPct val="100000"/>
              </a:lnSpc>
            </a:pPr>
            <a:r>
              <a:rPr lang="es-ES" sz="5800" b="1" dirty="0">
                <a:latin typeface="Arial Rounded MT Bold" panose="020F0704030504030204" pitchFamily="34" charset="77"/>
                <a:cs typeface="Arial" panose="020B0604020202020204" pitchFamily="34" charset="0"/>
              </a:rPr>
              <a:t>del desafío</a:t>
            </a:r>
          </a:p>
        </p:txBody>
      </p:sp>
      <p:sp>
        <p:nvSpPr>
          <p:cNvPr id="8" name="Rectangle 7">
            <a:extLst>
              <a:ext uri="{FF2B5EF4-FFF2-40B4-BE49-F238E27FC236}">
                <a16:creationId xmlns:a16="http://schemas.microsoft.com/office/drawing/2014/main" xmlns="" id="{AB6ADBF6-C836-D84C-830E-2A9918A5B243}"/>
              </a:ext>
            </a:extLst>
          </p:cNvPr>
          <p:cNvSpPr/>
          <p:nvPr/>
        </p:nvSpPr>
        <p:spPr>
          <a:xfrm>
            <a:off x="8097398" y="1275817"/>
            <a:ext cx="3755865" cy="800219"/>
          </a:xfrm>
          <a:prstGeom prst="rect">
            <a:avLst/>
          </a:prstGeom>
          <a:solidFill>
            <a:schemeClr val="accent2"/>
          </a:solidFill>
        </p:spPr>
        <p:txBody>
          <a:bodyPr wrap="square" lIns="91440" tIns="91440" bIns="91440">
            <a:spAutoFit/>
          </a:bodyPr>
          <a:lstStyle/>
          <a:p>
            <a:pPr algn="ctr"/>
            <a:r>
              <a:rPr lang="es-ES" sz="2000" dirty="0">
                <a:solidFill>
                  <a:schemeClr val="bg2">
                    <a:lumMod val="10000"/>
                  </a:schemeClr>
                </a:solidFill>
                <a:latin typeface="Arial" panose="020B0604020202020204" pitchFamily="34" charset="0"/>
                <a:cs typeface="Arial" panose="020B0604020202020204" pitchFamily="34" charset="0"/>
              </a:rPr>
              <a:t>¡Cada miembro del equipo </a:t>
            </a:r>
            <a:r>
              <a:rPr lang="es-ES" sz="2000" b="1" dirty="0">
                <a:solidFill>
                  <a:schemeClr val="bg2">
                    <a:lumMod val="10000"/>
                  </a:schemeClr>
                </a:solidFill>
                <a:latin typeface="Arial" panose="020B0604020202020204" pitchFamily="34" charset="0"/>
                <a:cs typeface="Arial" panose="020B0604020202020204" pitchFamily="34" charset="0"/>
              </a:rPr>
              <a:t>DEBE </a:t>
            </a:r>
            <a:r>
              <a:rPr lang="es-ES" sz="2000" dirty="0">
                <a:solidFill>
                  <a:schemeClr val="bg2">
                    <a:lumMod val="10000"/>
                  </a:schemeClr>
                </a:solidFill>
                <a:latin typeface="Arial" panose="020B0604020202020204" pitchFamily="34" charset="0"/>
                <a:cs typeface="Arial" panose="020B0604020202020204" pitchFamily="34" charset="0"/>
              </a:rPr>
              <a:t>jugar un papel!</a:t>
            </a:r>
          </a:p>
        </p:txBody>
      </p:sp>
      <p:sp>
        <p:nvSpPr>
          <p:cNvPr id="9" name="Rectangle 8">
            <a:extLst>
              <a:ext uri="{FF2B5EF4-FFF2-40B4-BE49-F238E27FC236}">
                <a16:creationId xmlns:a16="http://schemas.microsoft.com/office/drawing/2014/main" xmlns="" id="{E080B9EF-9245-A84E-9A39-DB3DA2518C58}"/>
              </a:ext>
            </a:extLst>
          </p:cNvPr>
          <p:cNvSpPr/>
          <p:nvPr/>
        </p:nvSpPr>
        <p:spPr>
          <a:xfrm>
            <a:off x="5617408" y="2631979"/>
            <a:ext cx="6334337" cy="3243517"/>
          </a:xfrm>
          <a:prstGeom prst="rect">
            <a:avLst/>
          </a:prstGeom>
        </p:spPr>
        <p:txBody>
          <a:bodyPr>
            <a:noAutofit/>
          </a:bodyPr>
          <a:lstStyle/>
          <a:p>
            <a:pPr lvl="1" indent="-457200">
              <a:lnSpc>
                <a:spcPct val="115000"/>
              </a:lnSpc>
              <a:spcAft>
                <a:spcPts val="800"/>
              </a:spcAft>
              <a:buClr>
                <a:schemeClr val="tx1"/>
              </a:buClr>
              <a:buSzPct val="120000"/>
              <a:buFont typeface="Arial" panose="020B0604020202020204" pitchFamily="34" charset="0"/>
              <a:buChar char="•"/>
            </a:pPr>
            <a:r>
              <a:rPr lang="es-ES" sz="2600" b="1" dirty="0">
                <a:solidFill>
                  <a:schemeClr val="bg2">
                    <a:lumMod val="10000"/>
                  </a:schemeClr>
                </a:solidFill>
                <a:latin typeface="Arial" panose="020B0604020202020204" pitchFamily="34" charset="0"/>
                <a:cs typeface="Arial" panose="020B0604020202020204" pitchFamily="34" charset="0"/>
              </a:rPr>
              <a:t>Ingeniero de Manufactura: </a:t>
            </a:r>
            <a:r>
              <a:rPr lang="es-ES" sz="2000" dirty="0">
                <a:solidFill>
                  <a:schemeClr val="bg2">
                    <a:lumMod val="10000"/>
                  </a:schemeClr>
                </a:solidFill>
                <a:latin typeface="Arial" panose="020B0604020202020204" pitchFamily="34" charset="0"/>
                <a:cs typeface="Arial" panose="020B0604020202020204" pitchFamily="34" charset="0"/>
              </a:rPr>
              <a:t>Construye / reconstruye el prototipo basado en la información del ingeniero de diseño y el analista de calidad / pruebas</a:t>
            </a:r>
          </a:p>
          <a:p>
            <a:pPr lvl="1" indent="-457200">
              <a:lnSpc>
                <a:spcPct val="115000"/>
              </a:lnSpc>
              <a:spcAft>
                <a:spcPts val="800"/>
              </a:spcAft>
              <a:buClr>
                <a:schemeClr val="tx1"/>
              </a:buClr>
              <a:buSzPct val="120000"/>
              <a:buFont typeface="Arial" panose="020B0604020202020204" pitchFamily="34" charset="0"/>
              <a:buChar char="•"/>
            </a:pPr>
            <a:r>
              <a:rPr lang="es-ES" sz="2600" b="1" dirty="0">
                <a:solidFill>
                  <a:schemeClr val="bg2">
                    <a:lumMod val="10000"/>
                  </a:schemeClr>
                </a:solidFill>
                <a:latin typeface="Arial" panose="020B0604020202020204" pitchFamily="34" charset="0"/>
                <a:cs typeface="Arial" panose="020B0604020202020204" pitchFamily="34" charset="0"/>
              </a:rPr>
              <a:t>Analista de calidad y pruebas: </a:t>
            </a:r>
            <a:br>
              <a:rPr lang="es-ES" sz="2600" b="1" dirty="0">
                <a:solidFill>
                  <a:schemeClr val="bg2">
                    <a:lumMod val="10000"/>
                  </a:schemeClr>
                </a:solidFill>
                <a:latin typeface="Arial" panose="020B0604020202020204" pitchFamily="34" charset="0"/>
                <a:cs typeface="Arial" panose="020B0604020202020204" pitchFamily="34" charset="0"/>
              </a:rPr>
            </a:br>
            <a:r>
              <a:rPr lang="es-ES" sz="2000" dirty="0">
                <a:solidFill>
                  <a:schemeClr val="bg2">
                    <a:lumMod val="10000"/>
                  </a:schemeClr>
                </a:solidFill>
                <a:latin typeface="Arial" panose="020B0604020202020204" pitchFamily="34" charset="0"/>
                <a:cs typeface="Arial" panose="020B0604020202020204" pitchFamily="34" charset="0"/>
              </a:rPr>
              <a:t>Se cerciora de que el producto es funcional </a:t>
            </a:r>
            <a:br>
              <a:rPr lang="es-ES" sz="2000" dirty="0">
                <a:solidFill>
                  <a:schemeClr val="bg2">
                    <a:lumMod val="10000"/>
                  </a:schemeClr>
                </a:solidFill>
                <a:latin typeface="Arial" panose="020B0604020202020204" pitchFamily="34" charset="0"/>
                <a:cs typeface="Arial" panose="020B0604020202020204" pitchFamily="34" charset="0"/>
              </a:rPr>
            </a:br>
            <a:r>
              <a:rPr lang="es-ES" sz="2000" dirty="0">
                <a:solidFill>
                  <a:schemeClr val="bg2">
                    <a:lumMod val="10000"/>
                  </a:schemeClr>
                </a:solidFill>
                <a:latin typeface="Arial" panose="020B0604020202020204" pitchFamily="34" charset="0"/>
                <a:cs typeface="Arial" panose="020B0604020202020204" pitchFamily="34" charset="0"/>
              </a:rPr>
              <a:t>y cumple con las normas de seguridad</a:t>
            </a:r>
          </a:p>
          <a:p>
            <a:pPr lvl="1" indent="-457200">
              <a:lnSpc>
                <a:spcPct val="115000"/>
              </a:lnSpc>
              <a:spcAft>
                <a:spcPts val="800"/>
              </a:spcAft>
              <a:buClr>
                <a:schemeClr val="tx1"/>
              </a:buClr>
              <a:buSzPct val="120000"/>
              <a:buFont typeface="Arial" panose="020B0604020202020204" pitchFamily="34" charset="0"/>
              <a:buChar char="•"/>
            </a:pPr>
            <a:r>
              <a:rPr lang="es-ES" sz="2600" b="1" dirty="0">
                <a:solidFill>
                  <a:schemeClr val="bg2">
                    <a:lumMod val="10000"/>
                  </a:schemeClr>
                </a:solidFill>
                <a:latin typeface="Arial" panose="020B0604020202020204" pitchFamily="34" charset="0"/>
                <a:cs typeface="Arial" panose="020B0604020202020204" pitchFamily="34" charset="0"/>
              </a:rPr>
              <a:t>Gerente de Marketing y Ventas: </a:t>
            </a:r>
            <a:r>
              <a:rPr lang="es-ES" sz="2000" dirty="0">
                <a:solidFill>
                  <a:schemeClr val="bg2">
                    <a:lumMod val="10000"/>
                  </a:schemeClr>
                </a:solidFill>
                <a:latin typeface="Arial" panose="020B0604020202020204" pitchFamily="34" charset="0"/>
                <a:cs typeface="Arial" panose="020B0604020202020204" pitchFamily="34" charset="0"/>
              </a:rPr>
              <a:t>Desarrolla los requisitos del producto y los medios para venderlo al cliente</a:t>
            </a:r>
          </a:p>
        </p:txBody>
      </p:sp>
      <p:sp>
        <p:nvSpPr>
          <p:cNvPr id="10" name="Rectangle 9">
            <a:extLst>
              <a:ext uri="{FF2B5EF4-FFF2-40B4-BE49-F238E27FC236}">
                <a16:creationId xmlns:a16="http://schemas.microsoft.com/office/drawing/2014/main" xmlns="" id="{9FD5715D-A5F1-7848-ADB9-FF95FEB600C3}"/>
              </a:ext>
            </a:extLst>
          </p:cNvPr>
          <p:cNvSpPr/>
          <p:nvPr/>
        </p:nvSpPr>
        <p:spPr>
          <a:xfrm>
            <a:off x="690642" y="2184223"/>
            <a:ext cx="10680191" cy="513282"/>
          </a:xfrm>
          <a:prstGeom prst="rect">
            <a:avLst/>
          </a:prstGeom>
        </p:spPr>
        <p:txBody>
          <a:bodyPr wrap="square">
            <a:spAutoFit/>
          </a:bodyPr>
          <a:lstStyle/>
          <a:p>
            <a:pPr marL="0" lvl="1" indent="0">
              <a:lnSpc>
                <a:spcPct val="115000"/>
              </a:lnSpc>
              <a:spcBef>
                <a:spcPts val="0"/>
              </a:spcBef>
              <a:spcAft>
                <a:spcPts val="800"/>
              </a:spcAft>
              <a:buFont typeface="Arial"/>
              <a:buNone/>
            </a:pPr>
            <a:r>
              <a:rPr lang="es-ES" sz="2600" b="1" dirty="0">
                <a:solidFill>
                  <a:schemeClr val="bg2">
                    <a:lumMod val="10000"/>
                  </a:schemeClr>
                </a:solidFill>
                <a:latin typeface="Arial" panose="020B0604020202020204" pitchFamily="34" charset="0"/>
                <a:cs typeface="Arial" panose="020B0604020202020204" pitchFamily="34" charset="0"/>
              </a:rPr>
              <a:t>Cada miembro del equipo tomará uno de los siguientes roles:</a:t>
            </a:r>
          </a:p>
        </p:txBody>
      </p:sp>
    </p:spTree>
    <p:extLst>
      <p:ext uri="{BB962C8B-B14F-4D97-AF65-F5344CB8AC3E}">
        <p14:creationId xmlns:p14="http://schemas.microsoft.com/office/powerpoint/2010/main" val="40288904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xmlns="" id="{ECEAAFD3-1CE4-CE49-851E-CBAF87103926}"/>
              </a:ext>
            </a:extLst>
          </p:cNvPr>
          <p:cNvSpPr txBox="1">
            <a:spLocks/>
          </p:cNvSpPr>
          <p:nvPr/>
        </p:nvSpPr>
        <p:spPr>
          <a:xfrm>
            <a:off x="976392" y="1316843"/>
            <a:ext cx="4658998" cy="68999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s-ES">
                <a:solidFill>
                  <a:schemeClr val="bg2">
                    <a:lumMod val="10000"/>
                  </a:schemeClr>
                </a:solidFill>
                <a:latin typeface="Arial" panose="020B0604020202020204" pitchFamily="34" charset="0"/>
                <a:cs typeface="Arial" panose="020B0604020202020204" pitchFamily="34" charset="0"/>
              </a:rPr>
              <a:t>La voz del cliente</a:t>
            </a:r>
          </a:p>
        </p:txBody>
      </p:sp>
      <p:grpSp>
        <p:nvGrpSpPr>
          <p:cNvPr id="21" name="Group 20">
            <a:extLst>
              <a:ext uri="{FF2B5EF4-FFF2-40B4-BE49-F238E27FC236}">
                <a16:creationId xmlns:a16="http://schemas.microsoft.com/office/drawing/2014/main" xmlns="" id="{CB1CF176-3076-DC45-A32E-7D0B8978BD6E}"/>
              </a:ext>
            </a:extLst>
          </p:cNvPr>
          <p:cNvGrpSpPr/>
          <p:nvPr/>
        </p:nvGrpSpPr>
        <p:grpSpPr>
          <a:xfrm>
            <a:off x="4198064" y="4597217"/>
            <a:ext cx="5322453" cy="1763995"/>
            <a:chOff x="3922357" y="4844253"/>
            <a:chExt cx="5322453" cy="1763995"/>
          </a:xfrm>
        </p:grpSpPr>
        <p:pic>
          <p:nvPicPr>
            <p:cNvPr id="11" name="Picture 10">
              <a:extLst>
                <a:ext uri="{FF2B5EF4-FFF2-40B4-BE49-F238E27FC236}">
                  <a16:creationId xmlns:a16="http://schemas.microsoft.com/office/drawing/2014/main" xmlns="" id="{2C440170-158D-354A-9F06-370008760A7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922357" y="4844253"/>
              <a:ext cx="1564399" cy="1763995"/>
            </a:xfrm>
            <a:prstGeom prst="rect">
              <a:avLst/>
            </a:prstGeom>
          </p:spPr>
        </p:pic>
        <p:sp>
          <p:nvSpPr>
            <p:cNvPr id="15" name="Rectangle 14">
              <a:extLst>
                <a:ext uri="{FF2B5EF4-FFF2-40B4-BE49-F238E27FC236}">
                  <a16:creationId xmlns:a16="http://schemas.microsoft.com/office/drawing/2014/main" xmlns="" id="{2E2E2E84-903F-4D47-B780-A46CDE8BF52F}"/>
                </a:ext>
              </a:extLst>
            </p:cNvPr>
            <p:cNvSpPr/>
            <p:nvPr/>
          </p:nvSpPr>
          <p:spPr>
            <a:xfrm>
              <a:off x="5598121" y="5026393"/>
              <a:ext cx="3646689" cy="1569660"/>
            </a:xfrm>
            <a:prstGeom prst="rect">
              <a:avLst/>
            </a:prstGeom>
          </p:spPr>
          <p:txBody>
            <a:bodyPr wrap="square">
              <a:spAutoFit/>
            </a:bodyPr>
            <a:lstStyle/>
            <a:p>
              <a:r>
                <a:rPr lang="es-ES" sz="2400" b="1" dirty="0">
                  <a:solidFill>
                    <a:schemeClr val="bg2">
                      <a:lumMod val="10000"/>
                    </a:schemeClr>
                  </a:solidFill>
                  <a:latin typeface="Arial" panose="020B0604020202020204" pitchFamily="34" charset="0"/>
                  <a:cs typeface="Arial" panose="020B0604020202020204" pitchFamily="34" charset="0"/>
                </a:rPr>
                <a:t>El cirujano Dr. Johnson: </a:t>
              </a:r>
              <a:r>
                <a:rPr lang="es-ES" sz="2400" dirty="0">
                  <a:solidFill>
                    <a:schemeClr val="bg2">
                      <a:lumMod val="10000"/>
                    </a:schemeClr>
                  </a:solidFill>
                  <a:latin typeface="Arial" panose="020B0604020202020204" pitchFamily="34" charset="0"/>
                  <a:cs typeface="Arial" panose="020B0604020202020204" pitchFamily="34" charset="0"/>
                </a:rPr>
                <a:t>"Necesito ver la punta del dispositivo cuando está en el tejido"</a:t>
              </a:r>
            </a:p>
          </p:txBody>
        </p:sp>
      </p:grpSp>
      <p:grpSp>
        <p:nvGrpSpPr>
          <p:cNvPr id="20" name="Group 19">
            <a:extLst>
              <a:ext uri="{FF2B5EF4-FFF2-40B4-BE49-F238E27FC236}">
                <a16:creationId xmlns:a16="http://schemas.microsoft.com/office/drawing/2014/main" xmlns="" id="{35D73D86-3F80-534C-AFF8-1FE156B12D50}"/>
              </a:ext>
            </a:extLst>
          </p:cNvPr>
          <p:cNvGrpSpPr/>
          <p:nvPr/>
        </p:nvGrpSpPr>
        <p:grpSpPr>
          <a:xfrm>
            <a:off x="3958814" y="2535353"/>
            <a:ext cx="4485225" cy="1780178"/>
            <a:chOff x="3958814" y="2654240"/>
            <a:chExt cx="4485225" cy="1780178"/>
          </a:xfrm>
        </p:grpSpPr>
        <p:pic>
          <p:nvPicPr>
            <p:cNvPr id="9" name="Picture 8">
              <a:extLst>
                <a:ext uri="{FF2B5EF4-FFF2-40B4-BE49-F238E27FC236}">
                  <a16:creationId xmlns:a16="http://schemas.microsoft.com/office/drawing/2014/main" xmlns="" id="{6E365C99-628C-C743-B94A-C4E8D80E8BA7}"/>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6879640" y="2654240"/>
              <a:ext cx="1564399" cy="1780178"/>
            </a:xfrm>
            <a:prstGeom prst="rect">
              <a:avLst/>
            </a:prstGeom>
          </p:spPr>
        </p:pic>
        <p:sp>
          <p:nvSpPr>
            <p:cNvPr id="16" name="Rectangle 15">
              <a:extLst>
                <a:ext uri="{FF2B5EF4-FFF2-40B4-BE49-F238E27FC236}">
                  <a16:creationId xmlns:a16="http://schemas.microsoft.com/office/drawing/2014/main" xmlns="" id="{9D280D06-CADA-B443-8F32-3F74C1AF41BE}"/>
                </a:ext>
              </a:extLst>
            </p:cNvPr>
            <p:cNvSpPr/>
            <p:nvPr/>
          </p:nvSpPr>
          <p:spPr>
            <a:xfrm>
              <a:off x="3958814" y="2734309"/>
              <a:ext cx="3167801" cy="1569660"/>
            </a:xfrm>
            <a:prstGeom prst="rect">
              <a:avLst/>
            </a:prstGeom>
          </p:spPr>
          <p:txBody>
            <a:bodyPr wrap="square">
              <a:spAutoFit/>
            </a:bodyPr>
            <a:lstStyle/>
            <a:p>
              <a:r>
                <a:rPr lang="es-ES" sz="2400" b="1" dirty="0">
                  <a:solidFill>
                    <a:schemeClr val="bg2">
                      <a:lumMod val="10000"/>
                    </a:schemeClr>
                  </a:solidFill>
                  <a:latin typeface="Arial" panose="020B0604020202020204" pitchFamily="34" charset="0"/>
                  <a:cs typeface="Arial" panose="020B0604020202020204" pitchFamily="34" charset="0"/>
                </a:rPr>
                <a:t>Cirujano Dr. Wu: </a:t>
              </a:r>
              <a:br>
                <a:rPr lang="es-ES" sz="2400" b="1" dirty="0">
                  <a:solidFill>
                    <a:schemeClr val="bg2">
                      <a:lumMod val="10000"/>
                    </a:schemeClr>
                  </a:solidFill>
                  <a:latin typeface="Arial" panose="020B0604020202020204" pitchFamily="34" charset="0"/>
                  <a:cs typeface="Arial" panose="020B0604020202020204" pitchFamily="34" charset="0"/>
                </a:rPr>
              </a:br>
              <a:r>
                <a:rPr lang="es-ES" sz="2400" dirty="0">
                  <a:solidFill>
                    <a:schemeClr val="bg2">
                      <a:lumMod val="10000"/>
                    </a:schemeClr>
                  </a:solidFill>
                  <a:latin typeface="Arial" panose="020B0604020202020204" pitchFamily="34" charset="0"/>
                  <a:cs typeface="Arial" panose="020B0604020202020204" pitchFamily="34" charset="0"/>
                </a:rPr>
                <a:t>"Quiero que sea una </a:t>
              </a:r>
              <a:br>
                <a:rPr lang="es-ES" sz="2400" dirty="0">
                  <a:solidFill>
                    <a:schemeClr val="bg2">
                      <a:lumMod val="10000"/>
                    </a:schemeClr>
                  </a:solidFill>
                  <a:latin typeface="Arial" panose="020B0604020202020204" pitchFamily="34" charset="0"/>
                  <a:cs typeface="Arial" panose="020B0604020202020204" pitchFamily="34" charset="0"/>
                </a:rPr>
              </a:br>
              <a:r>
                <a:rPr lang="es-ES" sz="2400" dirty="0">
                  <a:solidFill>
                    <a:schemeClr val="bg2">
                      <a:lumMod val="10000"/>
                    </a:schemeClr>
                  </a:solidFill>
                  <a:latin typeface="Arial" panose="020B0604020202020204" pitchFamily="34" charset="0"/>
                  <a:cs typeface="Arial" panose="020B0604020202020204" pitchFamily="34" charset="0"/>
                </a:rPr>
                <a:t>extensión natural </a:t>
              </a:r>
              <a:br>
                <a:rPr lang="es-ES" sz="2400" dirty="0">
                  <a:solidFill>
                    <a:schemeClr val="bg2">
                      <a:lumMod val="10000"/>
                    </a:schemeClr>
                  </a:solidFill>
                  <a:latin typeface="Arial" panose="020B0604020202020204" pitchFamily="34" charset="0"/>
                  <a:cs typeface="Arial" panose="020B0604020202020204" pitchFamily="34" charset="0"/>
                </a:rPr>
              </a:br>
              <a:r>
                <a:rPr lang="es-ES" sz="2400" dirty="0">
                  <a:solidFill>
                    <a:schemeClr val="bg2">
                      <a:lumMod val="10000"/>
                    </a:schemeClr>
                  </a:solidFill>
                  <a:latin typeface="Arial" panose="020B0604020202020204" pitchFamily="34" charset="0"/>
                  <a:cs typeface="Arial" panose="020B0604020202020204" pitchFamily="34" charset="0"/>
                </a:rPr>
                <a:t>de mi mano"</a:t>
              </a:r>
            </a:p>
          </p:txBody>
        </p:sp>
      </p:grpSp>
      <p:grpSp>
        <p:nvGrpSpPr>
          <p:cNvPr id="23" name="Group 22">
            <a:extLst>
              <a:ext uri="{FF2B5EF4-FFF2-40B4-BE49-F238E27FC236}">
                <a16:creationId xmlns:a16="http://schemas.microsoft.com/office/drawing/2014/main" xmlns="" id="{52ACA553-48CF-2441-B7DF-83C6C9B885C5}"/>
              </a:ext>
            </a:extLst>
          </p:cNvPr>
          <p:cNvGrpSpPr/>
          <p:nvPr/>
        </p:nvGrpSpPr>
        <p:grpSpPr>
          <a:xfrm>
            <a:off x="9048255" y="1605337"/>
            <a:ext cx="2706104" cy="3702987"/>
            <a:chOff x="9048255" y="1605337"/>
            <a:chExt cx="2706104" cy="3702987"/>
          </a:xfrm>
        </p:grpSpPr>
        <p:pic>
          <p:nvPicPr>
            <p:cNvPr id="7" name="Picture 6">
              <a:extLst>
                <a:ext uri="{FF2B5EF4-FFF2-40B4-BE49-F238E27FC236}">
                  <a16:creationId xmlns:a16="http://schemas.microsoft.com/office/drawing/2014/main" xmlns="" id="{F22EF54D-1F71-264F-95A5-5CC4B72AB8BE}"/>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Effect>
                        <a14:brightnessContrast bright="-9000"/>
                      </a14:imgEffect>
                    </a14:imgLayer>
                  </a14:imgProps>
                </a:ext>
              </a:extLst>
            </a:blip>
            <a:srcRect/>
            <a:stretch/>
          </p:blipFill>
          <p:spPr>
            <a:xfrm>
              <a:off x="10086411" y="3544329"/>
              <a:ext cx="1612529" cy="1763995"/>
            </a:xfrm>
            <a:prstGeom prst="rect">
              <a:avLst/>
            </a:prstGeom>
          </p:spPr>
        </p:pic>
        <p:sp>
          <p:nvSpPr>
            <p:cNvPr id="17" name="Rectangle 16">
              <a:extLst>
                <a:ext uri="{FF2B5EF4-FFF2-40B4-BE49-F238E27FC236}">
                  <a16:creationId xmlns:a16="http://schemas.microsoft.com/office/drawing/2014/main" xmlns="" id="{AF6AFC2C-43A4-284A-8ECF-10C1E1A19A07}"/>
                </a:ext>
              </a:extLst>
            </p:cNvPr>
            <p:cNvSpPr/>
            <p:nvPr/>
          </p:nvSpPr>
          <p:spPr>
            <a:xfrm>
              <a:off x="9048255" y="1605337"/>
              <a:ext cx="2706104" cy="1938992"/>
            </a:xfrm>
            <a:prstGeom prst="rect">
              <a:avLst/>
            </a:prstGeom>
          </p:spPr>
          <p:txBody>
            <a:bodyPr wrap="square">
              <a:spAutoFit/>
            </a:bodyPr>
            <a:lstStyle/>
            <a:p>
              <a:r>
                <a:rPr lang="es-ES" sz="2400" b="1" dirty="0">
                  <a:solidFill>
                    <a:schemeClr val="bg2">
                      <a:lumMod val="10000"/>
                    </a:schemeClr>
                  </a:solidFill>
                  <a:latin typeface="Arial" panose="020B0604020202020204" pitchFamily="34" charset="0"/>
                  <a:cs typeface="Arial" panose="020B0604020202020204" pitchFamily="34" charset="0"/>
                </a:rPr>
                <a:t>Cirujano </a:t>
              </a:r>
              <a:br>
                <a:rPr lang="es-ES" sz="2400" b="1" dirty="0">
                  <a:solidFill>
                    <a:schemeClr val="bg2">
                      <a:lumMod val="10000"/>
                    </a:schemeClr>
                  </a:solidFill>
                  <a:latin typeface="Arial" panose="020B0604020202020204" pitchFamily="34" charset="0"/>
                  <a:cs typeface="Arial" panose="020B0604020202020204" pitchFamily="34" charset="0"/>
                </a:rPr>
              </a:br>
              <a:r>
                <a:rPr lang="es-ES" sz="2400" b="1" dirty="0">
                  <a:solidFill>
                    <a:schemeClr val="bg2">
                      <a:lumMod val="10000"/>
                    </a:schemeClr>
                  </a:solidFill>
                  <a:latin typeface="Arial" panose="020B0604020202020204" pitchFamily="34" charset="0"/>
                  <a:cs typeface="Arial" panose="020B0604020202020204" pitchFamily="34" charset="0"/>
                </a:rPr>
                <a:t>Dr. Anderson: </a:t>
              </a:r>
              <a:br>
                <a:rPr lang="es-ES" sz="2400" b="1" dirty="0">
                  <a:solidFill>
                    <a:schemeClr val="bg2">
                      <a:lumMod val="10000"/>
                    </a:schemeClr>
                  </a:solidFill>
                  <a:latin typeface="Arial" panose="020B0604020202020204" pitchFamily="34" charset="0"/>
                  <a:cs typeface="Arial" panose="020B0604020202020204" pitchFamily="34" charset="0"/>
                </a:rPr>
              </a:br>
              <a:r>
                <a:rPr lang="es-ES" sz="2400" dirty="0">
                  <a:solidFill>
                    <a:schemeClr val="bg2">
                      <a:lumMod val="10000"/>
                    </a:schemeClr>
                  </a:solidFill>
                  <a:latin typeface="Arial" panose="020B0604020202020204" pitchFamily="34" charset="0"/>
                  <a:cs typeface="Arial" panose="020B0604020202020204" pitchFamily="34" charset="0"/>
                </a:rPr>
                <a:t>"Soy zurdo. Quiero que sea fácil de usar"</a:t>
              </a:r>
            </a:p>
          </p:txBody>
        </p:sp>
      </p:grpSp>
      <p:grpSp>
        <p:nvGrpSpPr>
          <p:cNvPr id="22" name="Group 21">
            <a:extLst>
              <a:ext uri="{FF2B5EF4-FFF2-40B4-BE49-F238E27FC236}">
                <a16:creationId xmlns:a16="http://schemas.microsoft.com/office/drawing/2014/main" xmlns="" id="{161A8775-EE54-7C45-9AE8-9C7813E329AE}"/>
              </a:ext>
            </a:extLst>
          </p:cNvPr>
          <p:cNvGrpSpPr/>
          <p:nvPr/>
        </p:nvGrpSpPr>
        <p:grpSpPr>
          <a:xfrm>
            <a:off x="526276" y="3053286"/>
            <a:ext cx="3560422" cy="3507805"/>
            <a:chOff x="526276" y="3053286"/>
            <a:chExt cx="3560422" cy="3507805"/>
          </a:xfrm>
        </p:grpSpPr>
        <p:pic>
          <p:nvPicPr>
            <p:cNvPr id="13" name="Picture 12">
              <a:extLst>
                <a:ext uri="{FF2B5EF4-FFF2-40B4-BE49-F238E27FC236}">
                  <a16:creationId xmlns:a16="http://schemas.microsoft.com/office/drawing/2014/main" xmlns="" id="{A3226B4C-2642-4A43-AC71-7902E273D3A2}"/>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949536" y="3053286"/>
              <a:ext cx="1548215" cy="1790967"/>
            </a:xfrm>
            <a:prstGeom prst="rect">
              <a:avLst/>
            </a:prstGeom>
          </p:spPr>
        </p:pic>
        <p:sp>
          <p:nvSpPr>
            <p:cNvPr id="18" name="Rectangle 17">
              <a:extLst>
                <a:ext uri="{FF2B5EF4-FFF2-40B4-BE49-F238E27FC236}">
                  <a16:creationId xmlns:a16="http://schemas.microsoft.com/office/drawing/2014/main" xmlns="" id="{656608F9-5BFB-4741-ACB6-ED2CA01D8BEF}"/>
                </a:ext>
              </a:extLst>
            </p:cNvPr>
            <p:cNvSpPr/>
            <p:nvPr/>
          </p:nvSpPr>
          <p:spPr>
            <a:xfrm>
              <a:off x="526276" y="4991431"/>
              <a:ext cx="3560422" cy="1569660"/>
            </a:xfrm>
            <a:prstGeom prst="rect">
              <a:avLst/>
            </a:prstGeom>
          </p:spPr>
          <p:txBody>
            <a:bodyPr wrap="square">
              <a:spAutoFit/>
            </a:bodyPr>
            <a:lstStyle/>
            <a:p>
              <a:r>
                <a:rPr lang="es-ES" sz="2400" b="1" dirty="0">
                  <a:solidFill>
                    <a:schemeClr val="bg2">
                      <a:lumMod val="10000"/>
                    </a:schemeClr>
                  </a:solidFill>
                  <a:latin typeface="Arial" panose="020B0604020202020204" pitchFamily="34" charset="0"/>
                  <a:cs typeface="Arial" panose="020B0604020202020204" pitchFamily="34" charset="0"/>
                </a:rPr>
                <a:t>Cirujano Dr. Smith: </a:t>
              </a:r>
              <a:r>
                <a:rPr lang="es-ES" sz="2400" dirty="0">
                  <a:solidFill>
                    <a:schemeClr val="bg2">
                      <a:lumMod val="10000"/>
                    </a:schemeClr>
                  </a:solidFill>
                  <a:latin typeface="Arial" panose="020B0604020202020204" pitchFamily="34" charset="0"/>
                  <a:cs typeface="Arial" panose="020B0604020202020204" pitchFamily="34" charset="0"/>
                </a:rPr>
                <a:t>"Quiero ser capaz de empujar el tejido fuera de mi campo quirúrgico"</a:t>
              </a:r>
            </a:p>
          </p:txBody>
        </p:sp>
      </p:grpSp>
      <p:sp>
        <p:nvSpPr>
          <p:cNvPr id="19" name="Rectangle 18">
            <a:extLst>
              <a:ext uri="{FF2B5EF4-FFF2-40B4-BE49-F238E27FC236}">
                <a16:creationId xmlns:a16="http://schemas.microsoft.com/office/drawing/2014/main" xmlns="" id="{0881D6FD-83BC-364A-947F-DC309723E0CB}"/>
              </a:ext>
            </a:extLst>
          </p:cNvPr>
          <p:cNvSpPr/>
          <p:nvPr/>
        </p:nvSpPr>
        <p:spPr>
          <a:xfrm>
            <a:off x="987902" y="1964404"/>
            <a:ext cx="4284186" cy="369332"/>
          </a:xfrm>
          <a:prstGeom prst="rect">
            <a:avLst/>
          </a:prstGeom>
        </p:spPr>
        <p:txBody>
          <a:bodyPr wrap="none">
            <a:spAutoFit/>
          </a:bodyPr>
          <a:lstStyle/>
          <a:p>
            <a:pPr>
              <a:defRPr/>
            </a:pPr>
            <a:r>
              <a:rPr lang="es-ES">
                <a:latin typeface="Arial" panose="020B0604020202020204" pitchFamily="34" charset="0"/>
                <a:cs typeface="Arial" panose="020B0604020202020204" pitchFamily="34" charset="0"/>
              </a:rPr>
              <a:t>Esto es lo que quiere un panel de cirujanos: </a:t>
            </a:r>
          </a:p>
        </p:txBody>
      </p:sp>
      <p:sp>
        <p:nvSpPr>
          <p:cNvPr id="24" name="Title 1">
            <a:extLst>
              <a:ext uri="{FF2B5EF4-FFF2-40B4-BE49-F238E27FC236}">
                <a16:creationId xmlns:a16="http://schemas.microsoft.com/office/drawing/2014/main" xmlns="" id="{0AFD8C16-0E7C-D444-8340-5E66262C3500}"/>
              </a:ext>
            </a:extLst>
          </p:cNvPr>
          <p:cNvSpPr txBox="1">
            <a:spLocks/>
          </p:cNvSpPr>
          <p:nvPr/>
        </p:nvSpPr>
        <p:spPr>
          <a:xfrm>
            <a:off x="976392" y="454071"/>
            <a:ext cx="10653633" cy="88895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5800" b="1" dirty="0">
                <a:latin typeface="Arial Rounded MT Bold" panose="020F0704030504030204" pitchFamily="34" charset="77"/>
                <a:cs typeface="Arial" panose="020B0604020202020204" pitchFamily="34" charset="0"/>
              </a:rPr>
              <a:t>Requisitos del </a:t>
            </a:r>
            <a:r>
              <a:rPr lang="es-ES" sz="5800" b="1" dirty="0">
                <a:solidFill>
                  <a:schemeClr val="bg2">
                    <a:lumMod val="10000"/>
                  </a:schemeClr>
                </a:solidFill>
                <a:latin typeface="Arial Rounded MT Bold" panose="020F0704030504030204" pitchFamily="34" charset="77"/>
                <a:cs typeface="Arial" panose="020B0604020202020204" pitchFamily="34" charset="0"/>
              </a:rPr>
              <a:t>producto</a:t>
            </a:r>
          </a:p>
        </p:txBody>
      </p:sp>
    </p:spTree>
    <p:extLst>
      <p:ext uri="{BB962C8B-B14F-4D97-AF65-F5344CB8AC3E}">
        <p14:creationId xmlns:p14="http://schemas.microsoft.com/office/powerpoint/2010/main" val="299439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76392" y="436563"/>
            <a:ext cx="11215607" cy="946150"/>
          </a:xfrm>
          <a:prstGeom prst="rect">
            <a:avLst/>
          </a:prstGeom>
        </p:spPr>
        <p:txBody>
          <a:bodyPr>
            <a:normAutofit/>
          </a:bodyPr>
          <a:lstStyle/>
          <a:p>
            <a:r>
              <a:rPr lang="es-ES" sz="6000" b="1">
                <a:solidFill>
                  <a:schemeClr val="tx2">
                    <a:lumMod val="75000"/>
                  </a:schemeClr>
                </a:solidFill>
                <a:latin typeface="Arial Rounded MT Bold" panose="020F0704030504030204" pitchFamily="34" charset="77"/>
                <a:cs typeface="Arial" panose="020B0604020202020204" pitchFamily="34" charset="0"/>
              </a:rPr>
              <a:t>¿Qué es </a:t>
            </a:r>
            <a:r>
              <a:rPr lang="es-ES" sz="6000" b="1">
                <a:latin typeface="Arial Rounded MT Bold" panose="020F0704030504030204" pitchFamily="34" charset="77"/>
                <a:cs typeface="Arial" panose="020B0604020202020204" pitchFamily="34" charset="0"/>
              </a:rPr>
              <a:t>STEM</a:t>
            </a:r>
            <a:r>
              <a:rPr lang="es-ES" sz="6000" b="1" baseline="30000">
                <a:latin typeface="Arial Rounded MT Bold" panose="020F0704030504030204" pitchFamily="34" charset="77"/>
                <a:cs typeface="Arial" panose="020B0604020202020204" pitchFamily="34" charset="0"/>
              </a:rPr>
              <a:t>2</a:t>
            </a:r>
            <a:r>
              <a:rPr lang="es-ES" sz="6000" b="1">
                <a:latin typeface="Arial Rounded MT Bold" panose="020F0704030504030204" pitchFamily="34" charset="77"/>
                <a:cs typeface="Arial" panose="020B0604020202020204" pitchFamily="34" charset="0"/>
              </a:rPr>
              <a:t>D</a:t>
            </a:r>
            <a:r>
              <a:rPr lang="es-ES" sz="6000" b="1">
                <a:solidFill>
                  <a:schemeClr val="tx2">
                    <a:lumMod val="75000"/>
                  </a:schemeClr>
                </a:solidFill>
                <a:latin typeface="Arial Rounded MT Bold" panose="020F0704030504030204" pitchFamily="34" charset="77"/>
                <a:cs typeface="Arial" panose="020B0604020202020204" pitchFamily="34" charset="0"/>
              </a:rPr>
              <a:t>?</a:t>
            </a:r>
          </a:p>
        </p:txBody>
      </p:sp>
      <p:sp>
        <p:nvSpPr>
          <p:cNvPr id="3" name="Content Placeholder 2"/>
          <p:cNvSpPr>
            <a:spLocks noGrp="1"/>
          </p:cNvSpPr>
          <p:nvPr>
            <p:ph idx="4294967295"/>
          </p:nvPr>
        </p:nvSpPr>
        <p:spPr>
          <a:xfrm>
            <a:off x="1547452" y="1619250"/>
            <a:ext cx="5597123" cy="4595283"/>
          </a:xfrm>
          <a:prstGeom prst="rect">
            <a:avLst/>
          </a:prstGeom>
        </p:spPr>
        <p:txBody>
          <a:bodyPr>
            <a:noAutofit/>
          </a:bodyPr>
          <a:lstStyle/>
          <a:p>
            <a:pPr marL="0" indent="0">
              <a:lnSpc>
                <a:spcPct val="120000"/>
              </a:lnSpc>
              <a:buNone/>
            </a:pPr>
            <a:r>
              <a:rPr lang="es-ES" sz="3300" dirty="0">
                <a:solidFill>
                  <a:schemeClr val="bg2">
                    <a:lumMod val="10000"/>
                  </a:schemeClr>
                </a:solidFill>
                <a:latin typeface="Arial" panose="020B0604020202020204" pitchFamily="34" charset="0"/>
                <a:cs typeface="Arial" panose="020B0604020202020204" pitchFamily="34" charset="0"/>
              </a:rPr>
              <a:t>Ciencia (</a:t>
            </a:r>
            <a:r>
              <a:rPr lang="es-ES" sz="3300" b="1" dirty="0" err="1">
                <a:latin typeface="Arial" panose="020B0604020202020204" pitchFamily="34" charset="0"/>
                <a:cs typeface="Arial" panose="020B0604020202020204" pitchFamily="34" charset="0"/>
              </a:rPr>
              <a:t>S</a:t>
            </a:r>
            <a:r>
              <a:rPr lang="es-ES" sz="3300" dirty="0" err="1">
                <a:solidFill>
                  <a:schemeClr val="bg2">
                    <a:lumMod val="10000"/>
                  </a:schemeClr>
                </a:solidFill>
                <a:latin typeface="Arial" panose="020B0604020202020204" pitchFamily="34" charset="0"/>
                <a:cs typeface="Arial" panose="020B0604020202020204" pitchFamily="34" charset="0"/>
              </a:rPr>
              <a:t>cience</a:t>
            </a:r>
            <a:r>
              <a:rPr lang="es-ES" sz="3300" dirty="0">
                <a:solidFill>
                  <a:schemeClr val="bg2">
                    <a:lumMod val="10000"/>
                  </a:schemeClr>
                </a:solidFill>
                <a:latin typeface="Arial" panose="020B0604020202020204" pitchFamily="34" charset="0"/>
                <a:cs typeface="Arial" panose="020B0604020202020204" pitchFamily="34" charset="0"/>
              </a:rPr>
              <a:t>)</a:t>
            </a:r>
          </a:p>
          <a:p>
            <a:pPr marL="0" indent="0">
              <a:lnSpc>
                <a:spcPct val="120000"/>
              </a:lnSpc>
              <a:buNone/>
            </a:pPr>
            <a:r>
              <a:rPr lang="es-ES" sz="3300" dirty="0">
                <a:solidFill>
                  <a:schemeClr val="bg2">
                    <a:lumMod val="10000"/>
                  </a:schemeClr>
                </a:solidFill>
                <a:latin typeface="Arial" panose="020B0604020202020204" pitchFamily="34" charset="0"/>
                <a:cs typeface="Arial" panose="020B0604020202020204" pitchFamily="34" charset="0"/>
              </a:rPr>
              <a:t>Tecnología (</a:t>
            </a:r>
            <a:r>
              <a:rPr lang="es-ES" sz="3300" b="1" dirty="0" err="1">
                <a:latin typeface="Arial" panose="020B0604020202020204" pitchFamily="34" charset="0"/>
                <a:cs typeface="Arial" panose="020B0604020202020204" pitchFamily="34" charset="0"/>
              </a:rPr>
              <a:t>T</a:t>
            </a:r>
            <a:r>
              <a:rPr lang="es-ES" sz="3300" dirty="0" err="1">
                <a:solidFill>
                  <a:schemeClr val="bg2">
                    <a:lumMod val="10000"/>
                  </a:schemeClr>
                </a:solidFill>
                <a:latin typeface="Arial" panose="020B0604020202020204" pitchFamily="34" charset="0"/>
                <a:cs typeface="Arial" panose="020B0604020202020204" pitchFamily="34" charset="0"/>
              </a:rPr>
              <a:t>echnology</a:t>
            </a:r>
            <a:r>
              <a:rPr lang="es-ES" sz="3300" dirty="0">
                <a:solidFill>
                  <a:schemeClr val="bg2">
                    <a:lumMod val="10000"/>
                  </a:schemeClr>
                </a:solidFill>
                <a:latin typeface="Arial" panose="020B0604020202020204" pitchFamily="34" charset="0"/>
                <a:cs typeface="Arial" panose="020B0604020202020204" pitchFamily="34" charset="0"/>
              </a:rPr>
              <a:t>)</a:t>
            </a:r>
          </a:p>
          <a:p>
            <a:pPr marL="0" indent="0">
              <a:lnSpc>
                <a:spcPct val="120000"/>
              </a:lnSpc>
              <a:buNone/>
            </a:pPr>
            <a:r>
              <a:rPr lang="es-ES" sz="3300" dirty="0">
                <a:solidFill>
                  <a:schemeClr val="bg2">
                    <a:lumMod val="10000"/>
                  </a:schemeClr>
                </a:solidFill>
                <a:latin typeface="Arial" panose="020B0604020202020204" pitchFamily="34" charset="0"/>
                <a:cs typeface="Arial" panose="020B0604020202020204" pitchFamily="34" charset="0"/>
              </a:rPr>
              <a:t>Ingeniería (</a:t>
            </a:r>
            <a:r>
              <a:rPr lang="es-ES" sz="3300" b="1" dirty="0" err="1">
                <a:latin typeface="Arial" panose="020B0604020202020204" pitchFamily="34" charset="0"/>
                <a:cs typeface="Arial" panose="020B0604020202020204" pitchFamily="34" charset="0"/>
              </a:rPr>
              <a:t>E</a:t>
            </a:r>
            <a:r>
              <a:rPr lang="es-ES" sz="3300" dirty="0" err="1">
                <a:solidFill>
                  <a:schemeClr val="bg2">
                    <a:lumMod val="10000"/>
                  </a:schemeClr>
                </a:solidFill>
                <a:latin typeface="Arial" panose="020B0604020202020204" pitchFamily="34" charset="0"/>
                <a:cs typeface="Arial" panose="020B0604020202020204" pitchFamily="34" charset="0"/>
              </a:rPr>
              <a:t>ngineering</a:t>
            </a:r>
            <a:r>
              <a:rPr lang="es-ES" sz="3300" dirty="0">
                <a:solidFill>
                  <a:schemeClr val="bg2">
                    <a:lumMod val="10000"/>
                  </a:schemeClr>
                </a:solidFill>
                <a:latin typeface="Arial" panose="020B0604020202020204" pitchFamily="34" charset="0"/>
                <a:cs typeface="Arial" panose="020B0604020202020204" pitchFamily="34" charset="0"/>
              </a:rPr>
              <a:t>)</a:t>
            </a:r>
          </a:p>
          <a:p>
            <a:pPr marL="0" indent="0">
              <a:lnSpc>
                <a:spcPct val="120000"/>
              </a:lnSpc>
              <a:buNone/>
            </a:pPr>
            <a:r>
              <a:rPr lang="es-ES" sz="3300" dirty="0">
                <a:solidFill>
                  <a:schemeClr val="bg2">
                    <a:lumMod val="10000"/>
                  </a:schemeClr>
                </a:solidFill>
                <a:latin typeface="Arial" panose="020B0604020202020204" pitchFamily="34" charset="0"/>
                <a:cs typeface="Arial" panose="020B0604020202020204" pitchFamily="34" charset="0"/>
              </a:rPr>
              <a:t>Matemáticas (</a:t>
            </a:r>
            <a:r>
              <a:rPr lang="es-ES" sz="3300" b="1" dirty="0" err="1">
                <a:latin typeface="Arial" panose="020B0604020202020204" pitchFamily="34" charset="0"/>
                <a:cs typeface="Arial" panose="020B0604020202020204" pitchFamily="34" charset="0"/>
              </a:rPr>
              <a:t>M</a:t>
            </a:r>
            <a:r>
              <a:rPr lang="es-ES" sz="3300" dirty="0" err="1">
                <a:solidFill>
                  <a:schemeClr val="bg2">
                    <a:lumMod val="10000"/>
                  </a:schemeClr>
                </a:solidFill>
                <a:latin typeface="Arial" panose="020B0604020202020204" pitchFamily="34" charset="0"/>
                <a:cs typeface="Arial" panose="020B0604020202020204" pitchFamily="34" charset="0"/>
              </a:rPr>
              <a:t>athematics</a:t>
            </a:r>
            <a:r>
              <a:rPr lang="es-ES" sz="3300" dirty="0">
                <a:solidFill>
                  <a:schemeClr val="bg2">
                    <a:lumMod val="10000"/>
                  </a:schemeClr>
                </a:solidFill>
                <a:latin typeface="Arial" panose="020B0604020202020204" pitchFamily="34" charset="0"/>
                <a:cs typeface="Arial" panose="020B0604020202020204" pitchFamily="34" charset="0"/>
              </a:rPr>
              <a:t>)</a:t>
            </a:r>
          </a:p>
          <a:p>
            <a:pPr marL="0" indent="0">
              <a:lnSpc>
                <a:spcPct val="120000"/>
              </a:lnSpc>
              <a:buNone/>
            </a:pPr>
            <a:r>
              <a:rPr lang="es-ES" sz="3300" dirty="0">
                <a:solidFill>
                  <a:schemeClr val="bg2">
                    <a:lumMod val="10000"/>
                  </a:schemeClr>
                </a:solidFill>
                <a:latin typeface="Arial" panose="020B0604020202020204" pitchFamily="34" charset="0"/>
                <a:cs typeface="Arial" panose="020B0604020202020204" pitchFamily="34" charset="0"/>
              </a:rPr>
              <a:t>Fabricación (</a:t>
            </a:r>
            <a:r>
              <a:rPr lang="es-ES" sz="3300" b="1" dirty="0" err="1">
                <a:latin typeface="Arial" panose="020B0604020202020204" pitchFamily="34" charset="0"/>
                <a:cs typeface="Arial" panose="020B0604020202020204" pitchFamily="34" charset="0"/>
              </a:rPr>
              <a:t>M</a:t>
            </a:r>
            <a:r>
              <a:rPr lang="es-ES" sz="3300" dirty="0" err="1">
                <a:solidFill>
                  <a:schemeClr val="bg2">
                    <a:lumMod val="10000"/>
                  </a:schemeClr>
                </a:solidFill>
                <a:latin typeface="Arial" panose="020B0604020202020204" pitchFamily="34" charset="0"/>
                <a:cs typeface="Arial" panose="020B0604020202020204" pitchFamily="34" charset="0"/>
              </a:rPr>
              <a:t>anufacturing</a:t>
            </a:r>
            <a:r>
              <a:rPr lang="es-ES" sz="3300" dirty="0">
                <a:solidFill>
                  <a:schemeClr val="bg2">
                    <a:lumMod val="10000"/>
                  </a:schemeClr>
                </a:solidFill>
                <a:latin typeface="Arial" panose="020B0604020202020204" pitchFamily="34" charset="0"/>
                <a:cs typeface="Arial" panose="020B0604020202020204" pitchFamily="34" charset="0"/>
              </a:rPr>
              <a:t>)</a:t>
            </a:r>
          </a:p>
          <a:p>
            <a:pPr marL="0" indent="0">
              <a:lnSpc>
                <a:spcPct val="120000"/>
              </a:lnSpc>
              <a:buNone/>
            </a:pPr>
            <a:r>
              <a:rPr lang="es-ES" sz="3300" dirty="0">
                <a:solidFill>
                  <a:schemeClr val="bg2">
                    <a:lumMod val="10000"/>
                  </a:schemeClr>
                </a:solidFill>
                <a:latin typeface="Arial" panose="020B0604020202020204" pitchFamily="34" charset="0"/>
                <a:cs typeface="Arial" panose="020B0604020202020204" pitchFamily="34" charset="0"/>
              </a:rPr>
              <a:t>Diseño (</a:t>
            </a:r>
            <a:r>
              <a:rPr lang="es-ES" sz="3300" b="1" dirty="0" err="1">
                <a:latin typeface="Arial" panose="020B0604020202020204" pitchFamily="34" charset="0"/>
                <a:cs typeface="Arial" panose="020B0604020202020204" pitchFamily="34" charset="0"/>
              </a:rPr>
              <a:t>D</a:t>
            </a:r>
            <a:r>
              <a:rPr lang="es-ES" sz="3300" dirty="0" err="1">
                <a:solidFill>
                  <a:schemeClr val="bg2">
                    <a:lumMod val="10000"/>
                  </a:schemeClr>
                </a:solidFill>
                <a:latin typeface="Arial" panose="020B0604020202020204" pitchFamily="34" charset="0"/>
                <a:cs typeface="Arial" panose="020B0604020202020204" pitchFamily="34" charset="0"/>
              </a:rPr>
              <a:t>esign</a:t>
            </a:r>
            <a:r>
              <a:rPr lang="es-ES" sz="3300" dirty="0">
                <a:solidFill>
                  <a:schemeClr val="bg2">
                    <a:lumMod val="10000"/>
                  </a:schemeClr>
                </a:solidFill>
                <a:latin typeface="Arial" panose="020B0604020202020204" pitchFamily="34" charset="0"/>
                <a:cs typeface="Arial" panose="020B0604020202020204" pitchFamily="34" charset="0"/>
              </a:rPr>
              <a:t>)</a:t>
            </a:r>
          </a:p>
        </p:txBody>
      </p:sp>
      <p:pic>
        <p:nvPicPr>
          <p:cNvPr id="11" name="Picture 12">
            <a:extLst>
              <a:ext uri="{FF2B5EF4-FFF2-40B4-BE49-F238E27FC236}">
                <a16:creationId xmlns:a16="http://schemas.microsoft.com/office/drawing/2014/main" xmlns="" id="{C33459BB-D13B-914F-90C0-2A2AB2186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650" y="1488906"/>
            <a:ext cx="1670905" cy="218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a:extLst>
              <a:ext uri="{FF2B5EF4-FFF2-40B4-BE49-F238E27FC236}">
                <a16:creationId xmlns:a16="http://schemas.microsoft.com/office/drawing/2014/main" xmlns="" id="{2D2C922A-7A38-794F-BEB2-09E6BAED3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1262" y="2443222"/>
            <a:ext cx="956283" cy="1883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a:extLst>
              <a:ext uri="{FF2B5EF4-FFF2-40B4-BE49-F238E27FC236}">
                <a16:creationId xmlns:a16="http://schemas.microsoft.com/office/drawing/2014/main" xmlns="" id="{4A0C3EF6-82AC-8B40-9BEF-E3CD846640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6847" y="1870128"/>
            <a:ext cx="1238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a:extLst>
              <a:ext uri="{FF2B5EF4-FFF2-40B4-BE49-F238E27FC236}">
                <a16:creationId xmlns:a16="http://schemas.microsoft.com/office/drawing/2014/main" xmlns="" id="{EB28924A-A64C-D848-BE92-2C332771D2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9704" y="3823231"/>
            <a:ext cx="956283" cy="1019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a:extLst>
              <a:ext uri="{FF2B5EF4-FFF2-40B4-BE49-F238E27FC236}">
                <a16:creationId xmlns:a16="http://schemas.microsoft.com/office/drawing/2014/main" xmlns="" id="{69CDF793-24E4-9647-AA6F-8D7B3F3BA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0855" y="4333083"/>
            <a:ext cx="187125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E1E4F9AF-091A-B346-9BD8-0C997EDBEAB7}"/>
              </a:ext>
            </a:extLst>
          </p:cNvPr>
          <p:cNvPicPr>
            <a:picLocks noChangeAspect="1"/>
          </p:cNvPicPr>
          <p:nvPr/>
        </p:nvPicPr>
        <p:blipFill>
          <a:blip r:embed="rId8"/>
          <a:stretch>
            <a:fillRect/>
          </a:stretch>
        </p:blipFill>
        <p:spPr>
          <a:xfrm>
            <a:off x="10030552" y="3276337"/>
            <a:ext cx="1238250" cy="1093787"/>
          </a:xfrm>
          <a:prstGeom prst="rect">
            <a:avLst/>
          </a:prstGeom>
        </p:spPr>
      </p:pic>
    </p:spTree>
    <p:extLst>
      <p:ext uri="{BB962C8B-B14F-4D97-AF65-F5344CB8AC3E}">
        <p14:creationId xmlns:p14="http://schemas.microsoft.com/office/powerpoint/2010/main" val="51490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50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5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50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xmlns="" id="{53553E86-EDC1-7841-A61C-942BE7034051}"/>
              </a:ext>
            </a:extLst>
          </p:cNvPr>
          <p:cNvSpPr txBox="1">
            <a:spLocks/>
          </p:cNvSpPr>
          <p:nvPr/>
        </p:nvSpPr>
        <p:spPr>
          <a:xfrm>
            <a:off x="676355" y="1947694"/>
            <a:ext cx="4659437" cy="4564969"/>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09728" indent="0">
              <a:spcBef>
                <a:spcPts val="0"/>
              </a:spcBef>
              <a:spcAft>
                <a:spcPts val="1800"/>
              </a:spcAft>
              <a:buFont typeface="Arial"/>
              <a:buNone/>
              <a:defRPr/>
            </a:pPr>
            <a:r>
              <a:rPr lang="es-ES" b="1" dirty="0">
                <a:latin typeface="Arial" panose="020B0604020202020204" pitchFamily="34" charset="0"/>
                <a:cs typeface="Arial" panose="020B0604020202020204" pitchFamily="34" charset="0"/>
              </a:rPr>
              <a:t>Normas de seguridad: </a:t>
            </a:r>
          </a:p>
          <a:p>
            <a:pPr marL="109728" indent="0">
              <a:spcBef>
                <a:spcPts val="0"/>
              </a:spcBef>
              <a:spcAft>
                <a:spcPts val="1800"/>
              </a:spcAft>
              <a:buFont typeface="Arial"/>
              <a:buNone/>
              <a:defRPr/>
            </a:pPr>
            <a:r>
              <a:rPr lang="es-ES" dirty="0">
                <a:solidFill>
                  <a:schemeClr val="bg2">
                    <a:lumMod val="10000"/>
                  </a:schemeClr>
                </a:solidFill>
                <a:latin typeface="Arial" panose="020B0604020202020204" pitchFamily="34" charset="0"/>
                <a:cs typeface="Arial" panose="020B0604020202020204" pitchFamily="34" charset="0"/>
              </a:rPr>
              <a:t>El dispositivo médico debe:</a:t>
            </a:r>
          </a:p>
          <a:p>
            <a:pPr marL="520700" lvl="1" indent="-381000">
              <a:spcBef>
                <a:spcPts val="0"/>
              </a:spcBef>
              <a:spcAft>
                <a:spcPts val="1200"/>
              </a:spcAft>
              <a:buClr>
                <a:schemeClr val="tx1"/>
              </a:buClr>
              <a:buSzPct val="120000"/>
              <a:buFont typeface="Arial" panose="020B0604020202020204" pitchFamily="34" charset="0"/>
              <a:buChar char="•"/>
              <a:defRPr/>
            </a:pPr>
            <a:r>
              <a:rPr lang="es-ES" sz="2200" dirty="0">
                <a:solidFill>
                  <a:schemeClr val="bg2">
                    <a:lumMod val="10000"/>
                  </a:schemeClr>
                </a:solidFill>
                <a:latin typeface="Arial" panose="020B0604020202020204" pitchFamily="34" charset="0"/>
                <a:cs typeface="Arial" panose="020B0604020202020204" pitchFamily="34" charset="0"/>
              </a:rPr>
              <a:t>Ser atraumático: no puede dañar al tejido</a:t>
            </a:r>
          </a:p>
          <a:p>
            <a:pPr marL="520700" lvl="1" indent="-381000">
              <a:spcBef>
                <a:spcPts val="0"/>
              </a:spcBef>
              <a:spcAft>
                <a:spcPts val="1200"/>
              </a:spcAft>
              <a:buClr>
                <a:schemeClr val="tx1"/>
              </a:buClr>
              <a:buSzPct val="120000"/>
              <a:buFont typeface="Arial" panose="020B0604020202020204" pitchFamily="34" charset="0"/>
              <a:buChar char="•"/>
              <a:defRPr/>
            </a:pPr>
            <a:r>
              <a:rPr lang="es-ES" sz="2200" dirty="0">
                <a:solidFill>
                  <a:schemeClr val="bg2">
                    <a:lumMod val="10000"/>
                  </a:schemeClr>
                </a:solidFill>
                <a:latin typeface="Arial" panose="020B0604020202020204" pitchFamily="34" charset="0"/>
                <a:cs typeface="Arial" panose="020B0604020202020204" pitchFamily="34" charset="0"/>
              </a:rPr>
              <a:t>Encajar en un trócar de 18 mm</a:t>
            </a:r>
          </a:p>
          <a:p>
            <a:pPr marL="520700" lvl="1" indent="-381000">
              <a:spcBef>
                <a:spcPts val="0"/>
              </a:spcBef>
              <a:spcAft>
                <a:spcPts val="1200"/>
              </a:spcAft>
              <a:buClr>
                <a:schemeClr val="tx1"/>
              </a:buClr>
              <a:buSzPct val="120000"/>
              <a:buFont typeface="Arial" panose="020B0604020202020204" pitchFamily="34" charset="0"/>
              <a:buChar char="•"/>
              <a:defRPr/>
            </a:pPr>
            <a:r>
              <a:rPr lang="es-ES" sz="2200" dirty="0">
                <a:solidFill>
                  <a:schemeClr val="bg2">
                    <a:lumMod val="10000"/>
                  </a:schemeClr>
                </a:solidFill>
                <a:latin typeface="Arial" panose="020B0604020202020204" pitchFamily="34" charset="0"/>
                <a:cs typeface="Arial" panose="020B0604020202020204" pitchFamily="34" charset="0"/>
              </a:rPr>
              <a:t>Ser lo suficientemente largo como para extenderse a través de una cánula de 15 cm</a:t>
            </a:r>
          </a:p>
          <a:p>
            <a:pPr marL="520700" lvl="1" indent="-381000">
              <a:spcBef>
                <a:spcPts val="0"/>
              </a:spcBef>
              <a:spcAft>
                <a:spcPts val="1200"/>
              </a:spcAft>
              <a:buClr>
                <a:schemeClr val="tx1"/>
              </a:buClr>
              <a:buSzPct val="120000"/>
              <a:buFont typeface="Arial" panose="020B0604020202020204" pitchFamily="34" charset="0"/>
              <a:buChar char="•"/>
              <a:defRPr/>
            </a:pPr>
            <a:r>
              <a:rPr lang="es-ES" sz="2200" dirty="0">
                <a:solidFill>
                  <a:schemeClr val="bg2">
                    <a:lumMod val="10000"/>
                  </a:schemeClr>
                </a:solidFill>
                <a:latin typeface="Arial" panose="020B0604020202020204" pitchFamily="34" charset="0"/>
                <a:cs typeface="Arial" panose="020B0604020202020204" pitchFamily="34" charset="0"/>
              </a:rPr>
              <a:t>Permanece ensamblado cuando se sumerge en el agua durante un minuto</a:t>
            </a:r>
          </a:p>
        </p:txBody>
      </p:sp>
      <p:sp>
        <p:nvSpPr>
          <p:cNvPr id="4" name="Title 1">
            <a:extLst>
              <a:ext uri="{FF2B5EF4-FFF2-40B4-BE49-F238E27FC236}">
                <a16:creationId xmlns:a16="http://schemas.microsoft.com/office/drawing/2014/main" xmlns="" id="{3081F2AB-1C75-9641-8830-279FE688C2E5}"/>
              </a:ext>
            </a:extLst>
          </p:cNvPr>
          <p:cNvSpPr txBox="1">
            <a:spLocks/>
          </p:cNvSpPr>
          <p:nvPr/>
        </p:nvSpPr>
        <p:spPr>
          <a:xfrm>
            <a:off x="976392" y="454071"/>
            <a:ext cx="10653633" cy="88895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5800" b="1" dirty="0">
                <a:latin typeface="Arial Rounded MT Bold" panose="020F0704030504030204" pitchFamily="34" charset="77"/>
                <a:cs typeface="Arial" panose="020B0604020202020204" pitchFamily="34" charset="0"/>
              </a:rPr>
              <a:t>Requisitos del </a:t>
            </a:r>
            <a:r>
              <a:rPr lang="es-ES" sz="5800" b="1" dirty="0">
                <a:solidFill>
                  <a:schemeClr val="bg2">
                    <a:lumMod val="10000"/>
                  </a:schemeClr>
                </a:solidFill>
                <a:latin typeface="Arial Rounded MT Bold" panose="020F0704030504030204" pitchFamily="34" charset="77"/>
                <a:cs typeface="Arial" panose="020B0604020202020204" pitchFamily="34" charset="0"/>
              </a:rPr>
              <a:t>producto</a:t>
            </a:r>
          </a:p>
        </p:txBody>
      </p:sp>
      <p:sp>
        <p:nvSpPr>
          <p:cNvPr id="6" name="Content Placeholder 1">
            <a:extLst>
              <a:ext uri="{FF2B5EF4-FFF2-40B4-BE49-F238E27FC236}">
                <a16:creationId xmlns:a16="http://schemas.microsoft.com/office/drawing/2014/main" xmlns="" id="{EDB2F1A3-04E7-5244-9C40-81CF06076D78}"/>
              </a:ext>
            </a:extLst>
          </p:cNvPr>
          <p:cNvSpPr txBox="1">
            <a:spLocks/>
          </p:cNvSpPr>
          <p:nvPr/>
        </p:nvSpPr>
        <p:spPr>
          <a:xfrm>
            <a:off x="5798371" y="1562101"/>
            <a:ext cx="6121880" cy="5021579"/>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09728" indent="0">
              <a:spcBef>
                <a:spcPts val="0"/>
              </a:spcBef>
              <a:spcAft>
                <a:spcPts val="800"/>
              </a:spcAft>
              <a:buNone/>
              <a:defRPr/>
            </a:pPr>
            <a:r>
              <a:rPr lang="es-ES" b="1" dirty="0">
                <a:latin typeface="Arial" panose="020B0604020202020204" pitchFamily="34" charset="0"/>
                <a:cs typeface="Arial" panose="020B0604020202020204" pitchFamily="34" charset="0"/>
              </a:rPr>
              <a:t>Restricciones / requisitos </a:t>
            </a:r>
            <a:r>
              <a:rPr lang="es-ES" b="1" dirty="0" smtClean="0">
                <a:latin typeface="Arial" panose="020B0604020202020204" pitchFamily="34" charset="0"/>
                <a:cs typeface="Arial" panose="020B0604020202020204" pitchFamily="34" charset="0"/>
              </a:rPr>
              <a:t/>
            </a:r>
            <a:br>
              <a:rPr lang="es-ES" b="1" dirty="0" smtClean="0">
                <a:latin typeface="Arial" panose="020B0604020202020204" pitchFamily="34" charset="0"/>
                <a:cs typeface="Arial" panose="020B0604020202020204" pitchFamily="34" charset="0"/>
              </a:rPr>
            </a:br>
            <a:r>
              <a:rPr lang="es-ES" b="1" dirty="0" smtClean="0">
                <a:latin typeface="Arial" panose="020B0604020202020204" pitchFamily="34" charset="0"/>
                <a:cs typeface="Arial" panose="020B0604020202020204" pitchFamily="34" charset="0"/>
              </a:rPr>
              <a:t>de </a:t>
            </a:r>
            <a:r>
              <a:rPr lang="es-ES" b="1" dirty="0">
                <a:latin typeface="Arial" panose="020B0604020202020204" pitchFamily="34" charset="0"/>
                <a:cs typeface="Arial" panose="020B0604020202020204" pitchFamily="34" charset="0"/>
              </a:rPr>
              <a:t>negocios:</a:t>
            </a:r>
          </a:p>
          <a:p>
            <a:pPr marL="109728" indent="0">
              <a:spcAft>
                <a:spcPts val="1200"/>
              </a:spcAft>
              <a:buNone/>
              <a:defRPr/>
            </a:pPr>
            <a:r>
              <a:rPr lang="es-ES" dirty="0">
                <a:solidFill>
                  <a:schemeClr val="bg2">
                    <a:lumMod val="10000"/>
                  </a:schemeClr>
                </a:solidFill>
                <a:latin typeface="Arial" panose="020B0604020202020204" pitchFamily="34" charset="0"/>
                <a:cs typeface="Arial" panose="020B0604020202020204" pitchFamily="34" charset="0"/>
              </a:rPr>
              <a:t>El dispositivo médico debe:</a:t>
            </a:r>
          </a:p>
          <a:p>
            <a:pPr marL="520700" lvl="1" indent="-381000">
              <a:lnSpc>
                <a:spcPct val="95000"/>
              </a:lnSpc>
              <a:spcBef>
                <a:spcPts val="0"/>
              </a:spcBef>
              <a:spcAft>
                <a:spcPts val="1200"/>
              </a:spcAft>
              <a:buClr>
                <a:schemeClr val="tx1"/>
              </a:buClr>
              <a:buSzPct val="120000"/>
              <a:buFont typeface="Arial" panose="020B0604020202020204" pitchFamily="34" charset="0"/>
              <a:buChar char="•"/>
              <a:defRPr/>
            </a:pPr>
            <a:r>
              <a:rPr lang="es-ES" sz="2200" dirty="0">
                <a:solidFill>
                  <a:schemeClr val="bg2">
                    <a:lumMod val="10000"/>
                  </a:schemeClr>
                </a:solidFill>
                <a:latin typeface="Arial" panose="020B0604020202020204" pitchFamily="34" charset="0"/>
                <a:cs typeface="Arial" panose="020B0604020202020204" pitchFamily="34" charset="0"/>
              </a:rPr>
              <a:t>Tiene un nombre y diseños detallados </a:t>
            </a:r>
            <a:br>
              <a:rPr lang="es-ES" sz="2200" dirty="0">
                <a:solidFill>
                  <a:schemeClr val="bg2">
                    <a:lumMod val="10000"/>
                  </a:schemeClr>
                </a:solidFill>
                <a:latin typeface="Arial" panose="020B0604020202020204" pitchFamily="34" charset="0"/>
                <a:cs typeface="Arial" panose="020B0604020202020204" pitchFamily="34" charset="0"/>
              </a:rPr>
            </a:br>
            <a:r>
              <a:rPr lang="es-ES" sz="2200" dirty="0">
                <a:solidFill>
                  <a:schemeClr val="bg2">
                    <a:lumMod val="10000"/>
                  </a:schemeClr>
                </a:solidFill>
                <a:latin typeface="Arial" panose="020B0604020202020204" pitchFamily="34" charset="0"/>
                <a:cs typeface="Arial" panose="020B0604020202020204" pitchFamily="34" charset="0"/>
              </a:rPr>
              <a:t>para la solicitud de patente </a:t>
            </a:r>
          </a:p>
          <a:p>
            <a:pPr marL="520700" lvl="1" indent="-381000">
              <a:lnSpc>
                <a:spcPct val="95000"/>
              </a:lnSpc>
              <a:spcBef>
                <a:spcPts val="0"/>
              </a:spcBef>
              <a:spcAft>
                <a:spcPts val="1200"/>
              </a:spcAft>
              <a:buClr>
                <a:schemeClr val="tx1"/>
              </a:buClr>
              <a:buSzPct val="120000"/>
              <a:buFont typeface="Arial" panose="020B0604020202020204" pitchFamily="34" charset="0"/>
              <a:buChar char="•"/>
              <a:defRPr/>
            </a:pPr>
            <a:r>
              <a:rPr lang="es-ES" sz="2200" dirty="0">
                <a:solidFill>
                  <a:schemeClr val="bg2">
                    <a:lumMod val="10000"/>
                  </a:schemeClr>
                </a:solidFill>
                <a:latin typeface="Arial" panose="020B0604020202020204" pitchFamily="34" charset="0"/>
                <a:cs typeface="Arial" panose="020B0604020202020204" pitchFamily="34" charset="0"/>
              </a:rPr>
              <a:t>Sea eficiente en cuanto a costos: </a:t>
            </a:r>
            <a:r>
              <a:rPr lang="es-ES" sz="2200" dirty="0" smtClean="0">
                <a:solidFill>
                  <a:schemeClr val="bg2">
                    <a:lumMod val="10000"/>
                  </a:schemeClr>
                </a:solidFill>
                <a:latin typeface="Arial" panose="020B0604020202020204" pitchFamily="34" charset="0"/>
                <a:cs typeface="Arial" panose="020B0604020202020204" pitchFamily="34" charset="0"/>
              </a:rPr>
              <a:t/>
            </a:r>
            <a:br>
              <a:rPr lang="es-ES" sz="2200" dirty="0" smtClean="0">
                <a:solidFill>
                  <a:schemeClr val="bg2">
                    <a:lumMod val="10000"/>
                  </a:schemeClr>
                </a:solidFill>
                <a:latin typeface="Arial" panose="020B0604020202020204" pitchFamily="34" charset="0"/>
                <a:cs typeface="Arial" panose="020B0604020202020204" pitchFamily="34" charset="0"/>
              </a:rPr>
            </a:br>
            <a:r>
              <a:rPr lang="es-ES" sz="2200" dirty="0" smtClean="0">
                <a:solidFill>
                  <a:schemeClr val="bg2">
                    <a:lumMod val="10000"/>
                  </a:schemeClr>
                </a:solidFill>
                <a:latin typeface="Arial" panose="020B0604020202020204" pitchFamily="34" charset="0"/>
                <a:cs typeface="Arial" panose="020B0604020202020204" pitchFamily="34" charset="0"/>
              </a:rPr>
              <a:t>el </a:t>
            </a:r>
            <a:r>
              <a:rPr lang="es-ES" sz="2200" dirty="0">
                <a:solidFill>
                  <a:schemeClr val="bg2">
                    <a:lumMod val="10000"/>
                  </a:schemeClr>
                </a:solidFill>
                <a:latin typeface="Arial" panose="020B0604020202020204" pitchFamily="34" charset="0"/>
                <a:cs typeface="Arial" panose="020B0604020202020204" pitchFamily="34" charset="0"/>
              </a:rPr>
              <a:t>precio de venta es de 20,00 $ máximo</a:t>
            </a:r>
          </a:p>
          <a:p>
            <a:pPr marL="520700" lvl="1" indent="-381000">
              <a:lnSpc>
                <a:spcPct val="95000"/>
              </a:lnSpc>
              <a:spcBef>
                <a:spcPts val="0"/>
              </a:spcBef>
              <a:spcAft>
                <a:spcPts val="1200"/>
              </a:spcAft>
              <a:buClr>
                <a:schemeClr val="tx1"/>
              </a:buClr>
              <a:buSzPct val="120000"/>
              <a:buFont typeface="Arial" panose="020B0604020202020204" pitchFamily="34" charset="0"/>
              <a:buChar char="•"/>
              <a:defRPr/>
            </a:pPr>
            <a:r>
              <a:rPr lang="es-ES" sz="2200" dirty="0">
                <a:solidFill>
                  <a:schemeClr val="bg2">
                    <a:lumMod val="10000"/>
                  </a:schemeClr>
                </a:solidFill>
                <a:latin typeface="Arial" panose="020B0604020202020204" pitchFamily="34" charset="0"/>
                <a:cs typeface="Arial" panose="020B0604020202020204" pitchFamily="34" charset="0"/>
              </a:rPr>
              <a:t>Ser rentable: mantener el Costo </a:t>
            </a:r>
            <a:r>
              <a:rPr lang="es-ES" sz="2200" dirty="0" smtClean="0">
                <a:solidFill>
                  <a:schemeClr val="bg2">
                    <a:lumMod val="10000"/>
                  </a:schemeClr>
                </a:solidFill>
                <a:latin typeface="Arial" panose="020B0604020202020204" pitchFamily="34" charset="0"/>
                <a:cs typeface="Arial" panose="020B0604020202020204" pitchFamily="34" charset="0"/>
              </a:rPr>
              <a:t/>
            </a:r>
            <a:br>
              <a:rPr lang="es-ES" sz="2200" dirty="0" smtClean="0">
                <a:solidFill>
                  <a:schemeClr val="bg2">
                    <a:lumMod val="10000"/>
                  </a:schemeClr>
                </a:solidFill>
                <a:latin typeface="Arial" panose="020B0604020202020204" pitchFamily="34" charset="0"/>
                <a:cs typeface="Arial" panose="020B0604020202020204" pitchFamily="34" charset="0"/>
              </a:rPr>
            </a:br>
            <a:r>
              <a:rPr lang="es-ES" sz="2200" dirty="0" smtClean="0">
                <a:solidFill>
                  <a:schemeClr val="bg2">
                    <a:lumMod val="10000"/>
                  </a:schemeClr>
                </a:solidFill>
                <a:latin typeface="Arial" panose="020B0604020202020204" pitchFamily="34" charset="0"/>
                <a:cs typeface="Arial" panose="020B0604020202020204" pitchFamily="34" charset="0"/>
              </a:rPr>
              <a:t>de </a:t>
            </a:r>
            <a:r>
              <a:rPr lang="es-ES" sz="2200" dirty="0">
                <a:solidFill>
                  <a:schemeClr val="bg2">
                    <a:lumMod val="10000"/>
                  </a:schemeClr>
                </a:solidFill>
                <a:latin typeface="Arial" panose="020B0604020202020204" pitchFamily="34" charset="0"/>
                <a:cs typeface="Arial" panose="020B0604020202020204" pitchFamily="34" charset="0"/>
              </a:rPr>
              <a:t>los Bienes (COG) a menos del 20 % </a:t>
            </a:r>
            <a:r>
              <a:rPr lang="es-ES" sz="2200" dirty="0" smtClean="0">
                <a:solidFill>
                  <a:schemeClr val="bg2">
                    <a:lumMod val="10000"/>
                  </a:schemeClr>
                </a:solidFill>
                <a:latin typeface="Arial" panose="020B0604020202020204" pitchFamily="34" charset="0"/>
                <a:cs typeface="Arial" panose="020B0604020202020204" pitchFamily="34" charset="0"/>
              </a:rPr>
              <a:t/>
            </a:r>
            <a:br>
              <a:rPr lang="es-ES" sz="2200" dirty="0" smtClean="0">
                <a:solidFill>
                  <a:schemeClr val="bg2">
                    <a:lumMod val="10000"/>
                  </a:schemeClr>
                </a:solidFill>
                <a:latin typeface="Arial" panose="020B0604020202020204" pitchFamily="34" charset="0"/>
                <a:cs typeface="Arial" panose="020B0604020202020204" pitchFamily="34" charset="0"/>
              </a:rPr>
            </a:br>
            <a:r>
              <a:rPr lang="es-ES" sz="2200" dirty="0" smtClean="0">
                <a:solidFill>
                  <a:schemeClr val="bg2">
                    <a:lumMod val="10000"/>
                  </a:schemeClr>
                </a:solidFill>
                <a:latin typeface="Arial" panose="020B0604020202020204" pitchFamily="34" charset="0"/>
                <a:cs typeface="Arial" panose="020B0604020202020204" pitchFamily="34" charset="0"/>
              </a:rPr>
              <a:t>del </a:t>
            </a:r>
            <a:r>
              <a:rPr lang="es-ES" sz="2200" dirty="0">
                <a:solidFill>
                  <a:schemeClr val="bg2">
                    <a:lumMod val="10000"/>
                  </a:schemeClr>
                </a:solidFill>
                <a:latin typeface="Arial" panose="020B0604020202020204" pitchFamily="34" charset="0"/>
                <a:cs typeface="Arial" panose="020B0604020202020204" pitchFamily="34" charset="0"/>
              </a:rPr>
              <a:t>precio de venta (16,00 $, máximo)</a:t>
            </a:r>
          </a:p>
          <a:p>
            <a:pPr marL="520700" lvl="1" indent="-381000">
              <a:lnSpc>
                <a:spcPct val="95000"/>
              </a:lnSpc>
              <a:spcBef>
                <a:spcPts val="0"/>
              </a:spcBef>
              <a:spcAft>
                <a:spcPts val="1200"/>
              </a:spcAft>
              <a:buClr>
                <a:schemeClr val="tx1"/>
              </a:buClr>
              <a:buSzPct val="120000"/>
              <a:buFont typeface="Arial" panose="020B0604020202020204" pitchFamily="34" charset="0"/>
              <a:buChar char="•"/>
              <a:defRPr/>
            </a:pPr>
            <a:r>
              <a:rPr lang="es-ES" sz="2200" dirty="0">
                <a:solidFill>
                  <a:schemeClr val="bg2">
                    <a:lumMod val="10000"/>
                  </a:schemeClr>
                </a:solidFill>
                <a:latin typeface="Arial" panose="020B0604020202020204" pitchFamily="34" charset="0"/>
                <a:cs typeface="Arial" panose="020B0604020202020204" pitchFamily="34" charset="0"/>
              </a:rPr>
              <a:t>Incluir un adhesivo de seguimiento</a:t>
            </a:r>
          </a:p>
        </p:txBody>
      </p:sp>
    </p:spTree>
    <p:extLst>
      <p:ext uri="{BB962C8B-B14F-4D97-AF65-F5344CB8AC3E}">
        <p14:creationId xmlns:p14="http://schemas.microsoft.com/office/powerpoint/2010/main" val="33036892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5C01B598-B65E-4A40-8451-CE68F53DF5CF}"/>
              </a:ext>
            </a:extLst>
          </p:cNvPr>
          <p:cNvSpPr txBox="1">
            <a:spLocks/>
          </p:cNvSpPr>
          <p:nvPr/>
        </p:nvSpPr>
        <p:spPr>
          <a:xfrm>
            <a:off x="477682" y="345725"/>
            <a:ext cx="10254521" cy="187721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5800" b="1" dirty="0">
                <a:solidFill>
                  <a:schemeClr val="bg2">
                    <a:lumMod val="10000"/>
                  </a:schemeClr>
                </a:solidFill>
                <a:latin typeface="Arial Rounded MT Bold" panose="020F0704030504030204" pitchFamily="34" charset="77"/>
                <a:cs typeface="Arial" panose="020B0604020202020204" pitchFamily="34" charset="0"/>
              </a:rPr>
              <a:t>¿Puedes convertir </a:t>
            </a:r>
            <a:r>
              <a:rPr lang="es-ES" sz="5800" b="1" dirty="0">
                <a:latin typeface="Arial Rounded MT Bold" panose="020F0704030504030204" pitchFamily="34" charset="77"/>
                <a:cs typeface="Arial" panose="020B0604020202020204" pitchFamily="34" charset="0"/>
              </a:rPr>
              <a:t>ESTO...?</a:t>
            </a:r>
          </a:p>
          <a:p>
            <a:pPr>
              <a:lnSpc>
                <a:spcPct val="100000"/>
              </a:lnSpc>
            </a:pPr>
            <a:endParaRPr lang="en-US" sz="2400" b="1" dirty="0">
              <a:solidFill>
                <a:schemeClr val="bg2">
                  <a:lumMod val="10000"/>
                </a:schemeClr>
              </a:solidFill>
              <a:latin typeface="Arial Rounded MT Bold" panose="020F0704030504030204" pitchFamily="34" charset="77"/>
              <a:cs typeface="Arial" panose="020B0604020202020204" pitchFamily="34" charset="0"/>
            </a:endParaRPr>
          </a:p>
        </p:txBody>
      </p:sp>
      <p:sp>
        <p:nvSpPr>
          <p:cNvPr id="16" name="Down Arrow 15">
            <a:extLst>
              <a:ext uri="{FF2B5EF4-FFF2-40B4-BE49-F238E27FC236}">
                <a16:creationId xmlns:a16="http://schemas.microsoft.com/office/drawing/2014/main" xmlns="" id="{934673D6-0A8C-7E40-8EB2-3FDD4AA46242}"/>
              </a:ext>
            </a:extLst>
          </p:cNvPr>
          <p:cNvSpPr/>
          <p:nvPr/>
        </p:nvSpPr>
        <p:spPr>
          <a:xfrm rot="18044917">
            <a:off x="7702866" y="1403498"/>
            <a:ext cx="509402" cy="1254642"/>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4B1BEC5B-B10F-3B4A-8341-334A4905D761}"/>
              </a:ext>
            </a:extLst>
          </p:cNvPr>
          <p:cNvPicPr>
            <a:picLocks noChangeAspect="1"/>
          </p:cNvPicPr>
          <p:nvPr/>
        </p:nvPicPr>
        <p:blipFill>
          <a:blip r:embed="rId3"/>
          <a:stretch>
            <a:fillRect/>
          </a:stretch>
        </p:blipFill>
        <p:spPr>
          <a:xfrm>
            <a:off x="7288213" y="189788"/>
            <a:ext cx="3554160" cy="6277036"/>
          </a:xfrm>
          <a:prstGeom prst="rect">
            <a:avLst/>
          </a:prstGeom>
        </p:spPr>
      </p:pic>
      <p:sp>
        <p:nvSpPr>
          <p:cNvPr id="5" name="Title 1">
            <a:extLst>
              <a:ext uri="{FF2B5EF4-FFF2-40B4-BE49-F238E27FC236}">
                <a16:creationId xmlns:a16="http://schemas.microsoft.com/office/drawing/2014/main" xmlns="" id="{2ED17B0E-8043-1441-B4A1-3207D42F77F3}"/>
              </a:ext>
            </a:extLst>
          </p:cNvPr>
          <p:cNvSpPr txBox="1">
            <a:spLocks/>
          </p:cNvSpPr>
          <p:nvPr/>
        </p:nvSpPr>
        <p:spPr>
          <a:xfrm>
            <a:off x="9276216" y="3529694"/>
            <a:ext cx="2700630" cy="166311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4800" b="1" dirty="0">
                <a:solidFill>
                  <a:schemeClr val="bg2">
                    <a:lumMod val="10000"/>
                  </a:schemeClr>
                </a:solidFill>
                <a:latin typeface="Arial Rounded MT Bold" panose="020F0704030504030204" pitchFamily="34" charset="77"/>
                <a:cs typeface="Arial" panose="020B0604020202020204" pitchFamily="34" charset="0"/>
              </a:rPr>
              <a:t>en </a:t>
            </a:r>
          </a:p>
          <a:p>
            <a:pPr>
              <a:lnSpc>
                <a:spcPct val="100000"/>
              </a:lnSpc>
            </a:pPr>
            <a:r>
              <a:rPr lang="es-ES" sz="4800" b="1" dirty="0">
                <a:latin typeface="Arial Rounded MT Bold" panose="020F0704030504030204" pitchFamily="34" charset="77"/>
                <a:cs typeface="Arial" panose="020B0604020202020204" pitchFamily="34" charset="0"/>
              </a:rPr>
              <a:t>¿ESTO?</a:t>
            </a:r>
          </a:p>
        </p:txBody>
      </p:sp>
      <p:pic>
        <p:nvPicPr>
          <p:cNvPr id="7" name="Picture 6">
            <a:extLst>
              <a:ext uri="{FF2B5EF4-FFF2-40B4-BE49-F238E27FC236}">
                <a16:creationId xmlns:a16="http://schemas.microsoft.com/office/drawing/2014/main" xmlns="" id="{668F8988-0781-6B49-9926-ECA52FBD4669}"/>
              </a:ext>
            </a:extLst>
          </p:cNvPr>
          <p:cNvPicPr>
            <a:picLocks noChangeAspect="1"/>
          </p:cNvPicPr>
          <p:nvPr/>
        </p:nvPicPr>
        <p:blipFill>
          <a:blip r:embed="rId4"/>
          <a:stretch>
            <a:fillRect/>
          </a:stretch>
        </p:blipFill>
        <p:spPr>
          <a:xfrm>
            <a:off x="587853" y="1550875"/>
            <a:ext cx="6535755" cy="3957637"/>
          </a:xfrm>
          <a:prstGeom prst="rect">
            <a:avLst/>
          </a:prstGeom>
        </p:spPr>
      </p:pic>
    </p:spTree>
    <p:extLst>
      <p:ext uri="{BB962C8B-B14F-4D97-AF65-F5344CB8AC3E}">
        <p14:creationId xmlns:p14="http://schemas.microsoft.com/office/powerpoint/2010/main" val="5629198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F2E323C0-0137-174E-B249-61E7B1F3683F}"/>
              </a:ext>
            </a:extLst>
          </p:cNvPr>
          <p:cNvSpPr txBox="1">
            <a:spLocks/>
          </p:cNvSpPr>
          <p:nvPr/>
        </p:nvSpPr>
        <p:spPr>
          <a:xfrm>
            <a:off x="991892" y="297352"/>
            <a:ext cx="6684815" cy="10498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6000" b="1" dirty="0">
                <a:latin typeface="Arial Rounded MT Bold" panose="020F0704030504030204" pitchFamily="34" charset="77"/>
                <a:cs typeface="Arial" panose="020B0604020202020204" pitchFamily="34" charset="0"/>
              </a:rPr>
              <a:t>Materiales</a:t>
            </a:r>
          </a:p>
        </p:txBody>
      </p:sp>
      <p:sp>
        <p:nvSpPr>
          <p:cNvPr id="2" name="Rectangle 1">
            <a:extLst>
              <a:ext uri="{FF2B5EF4-FFF2-40B4-BE49-F238E27FC236}">
                <a16:creationId xmlns:a16="http://schemas.microsoft.com/office/drawing/2014/main" xmlns="" id="{40E6D77A-798A-BF46-8F09-7147EC32F0E6}"/>
              </a:ext>
            </a:extLst>
          </p:cNvPr>
          <p:cNvSpPr/>
          <p:nvPr/>
        </p:nvSpPr>
        <p:spPr>
          <a:xfrm>
            <a:off x="1043803" y="1240532"/>
            <a:ext cx="9466418" cy="1311128"/>
          </a:xfrm>
          <a:prstGeom prst="rect">
            <a:avLst/>
          </a:prstGeom>
        </p:spPr>
        <p:txBody>
          <a:bodyPr wrap="square">
            <a:spAutoFit/>
          </a:bodyPr>
          <a:lstStyle/>
          <a:p>
            <a:pPr>
              <a:lnSpc>
                <a:spcPct val="110000"/>
              </a:lnSpc>
            </a:pPr>
            <a:r>
              <a:rPr lang="es-ES" sz="2400" dirty="0">
                <a:solidFill>
                  <a:schemeClr val="bg2">
                    <a:lumMod val="10000"/>
                  </a:schemeClr>
                </a:solidFill>
                <a:latin typeface="Arial" panose="020B0604020202020204" pitchFamily="34" charset="0"/>
                <a:cs typeface="Arial" panose="020B0604020202020204" pitchFamily="34" charset="0"/>
              </a:rPr>
              <a:t>El precio de venta del dispositivo es </a:t>
            </a:r>
            <a:r>
              <a:rPr lang="es-ES" sz="2400" b="1" dirty="0">
                <a:solidFill>
                  <a:schemeClr val="accent4"/>
                </a:solidFill>
                <a:latin typeface="Arial" panose="020B0604020202020204" pitchFamily="34" charset="0"/>
                <a:cs typeface="Arial" panose="020B0604020202020204" pitchFamily="34" charset="0"/>
              </a:rPr>
              <a:t>20 $</a:t>
            </a:r>
            <a:r>
              <a:rPr lang="es-ES" sz="2400" dirty="0">
                <a:solidFill>
                  <a:schemeClr val="bg2">
                    <a:lumMod val="10000"/>
                  </a:schemeClr>
                </a:solidFill>
                <a:latin typeface="Arial" panose="020B0604020202020204" pitchFamily="34" charset="0"/>
                <a:cs typeface="Arial" panose="020B0604020202020204" pitchFamily="34" charset="0"/>
              </a:rPr>
              <a:t>. El costo de los materiales está por debajo. </a:t>
            </a:r>
            <a:r>
              <a:rPr lang="es-ES" sz="2400" b="1" dirty="0">
                <a:latin typeface="Arial" panose="020B0604020202020204" pitchFamily="34" charset="0"/>
                <a:cs typeface="Arial" panose="020B0604020202020204" pitchFamily="34" charset="0"/>
              </a:rPr>
              <a:t>Los materiales deben ser menos del 20 % </a:t>
            </a:r>
            <a:r>
              <a:rPr lang="es-ES" sz="2400" b="1" dirty="0" smtClean="0">
                <a:latin typeface="Arial" panose="020B0604020202020204" pitchFamily="34" charset="0"/>
                <a:cs typeface="Arial" panose="020B0604020202020204" pitchFamily="34" charset="0"/>
              </a:rPr>
              <a:t/>
            </a:r>
            <a:br>
              <a:rPr lang="es-ES" sz="2400" b="1" dirty="0" smtClean="0">
                <a:latin typeface="Arial" panose="020B0604020202020204" pitchFamily="34" charset="0"/>
                <a:cs typeface="Arial" panose="020B0604020202020204" pitchFamily="34" charset="0"/>
              </a:rPr>
            </a:br>
            <a:r>
              <a:rPr lang="es-ES" sz="2400" b="1" dirty="0" smtClean="0">
                <a:latin typeface="Arial" panose="020B0604020202020204" pitchFamily="34" charset="0"/>
                <a:cs typeface="Arial" panose="020B0604020202020204" pitchFamily="34" charset="0"/>
              </a:rPr>
              <a:t>del </a:t>
            </a:r>
            <a:r>
              <a:rPr lang="es-ES" sz="2400" b="1" dirty="0">
                <a:latin typeface="Arial" panose="020B0604020202020204" pitchFamily="34" charset="0"/>
                <a:cs typeface="Arial" panose="020B0604020202020204" pitchFamily="34" charset="0"/>
              </a:rPr>
              <a:t>precio de venta.</a:t>
            </a:r>
          </a:p>
        </p:txBody>
      </p:sp>
      <p:graphicFrame>
        <p:nvGraphicFramePr>
          <p:cNvPr id="8" name="Table 7">
            <a:extLst>
              <a:ext uri="{FF2B5EF4-FFF2-40B4-BE49-F238E27FC236}">
                <a16:creationId xmlns:a16="http://schemas.microsoft.com/office/drawing/2014/main" xmlns="" id="{F01F6DAA-8BDD-5543-AD05-CE489C1B95A6}"/>
              </a:ext>
            </a:extLst>
          </p:cNvPr>
          <p:cNvGraphicFramePr>
            <a:graphicFrameLocks noGrp="1"/>
          </p:cNvGraphicFramePr>
          <p:nvPr>
            <p:extLst>
              <p:ext uri="{D42A27DB-BD31-4B8C-83A1-F6EECF244321}">
                <p14:modId xmlns:p14="http://schemas.microsoft.com/office/powerpoint/2010/main" val="4173516253"/>
              </p:ext>
            </p:extLst>
          </p:nvPr>
        </p:nvGraphicFramePr>
        <p:xfrm>
          <a:off x="1149645" y="2688667"/>
          <a:ext cx="8951285" cy="3749040"/>
        </p:xfrm>
        <a:graphic>
          <a:graphicData uri="http://schemas.openxmlformats.org/drawingml/2006/table">
            <a:tbl>
              <a:tblPr firstRow="1" firstCol="1" bandRow="1">
                <a:tableStyleId>{5A111915-BE36-4E01-A7E5-04B1672EAD32}</a:tableStyleId>
              </a:tblPr>
              <a:tblGrid>
                <a:gridCol w="2343150">
                  <a:extLst>
                    <a:ext uri="{9D8B030D-6E8A-4147-A177-3AD203B41FA5}">
                      <a16:colId xmlns:a16="http://schemas.microsoft.com/office/drawing/2014/main" xmlns="" val="1479920749"/>
                    </a:ext>
                  </a:extLst>
                </a:gridCol>
                <a:gridCol w="1419226">
                  <a:extLst>
                    <a:ext uri="{9D8B030D-6E8A-4147-A177-3AD203B41FA5}">
                      <a16:colId xmlns:a16="http://schemas.microsoft.com/office/drawing/2014/main" xmlns="" val="2413263681"/>
                    </a:ext>
                  </a:extLst>
                </a:gridCol>
                <a:gridCol w="3700351">
                  <a:extLst>
                    <a:ext uri="{9D8B030D-6E8A-4147-A177-3AD203B41FA5}">
                      <a16:colId xmlns:a16="http://schemas.microsoft.com/office/drawing/2014/main" xmlns="" val="594121820"/>
                    </a:ext>
                  </a:extLst>
                </a:gridCol>
                <a:gridCol w="1488558">
                  <a:extLst>
                    <a:ext uri="{9D8B030D-6E8A-4147-A177-3AD203B41FA5}">
                      <a16:colId xmlns:a16="http://schemas.microsoft.com/office/drawing/2014/main" xmlns="" val="3074673762"/>
                    </a:ext>
                  </a:extLst>
                </a:gridCol>
              </a:tblGrid>
              <a:tr h="416560">
                <a:tc>
                  <a:txBody>
                    <a:bodyPr/>
                    <a:lstStyle/>
                    <a:p>
                      <a:pPr marL="0" marR="0" algn="ctr">
                        <a:spcBef>
                          <a:spcPts val="0"/>
                        </a:spcBef>
                        <a:spcAft>
                          <a:spcPts val="0"/>
                        </a:spcAft>
                      </a:pPr>
                      <a:r>
                        <a:rPr lang="es-ES" sz="2000">
                          <a:latin typeface="Arial" panose="020B0604020202020204" pitchFamily="34" charset="0"/>
                          <a:cs typeface="Arial" panose="020B0604020202020204" pitchFamily="34" charset="0"/>
                        </a:rPr>
                        <a:t>Materiales</a:t>
                      </a:r>
                    </a:p>
                  </a:txBody>
                  <a:tcPr marL="68580" marR="68580" marT="0" marB="0" anchor="ctr">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algn="ctr">
                        <a:spcBef>
                          <a:spcPts val="0"/>
                        </a:spcBef>
                        <a:spcAft>
                          <a:spcPts val="0"/>
                        </a:spcAft>
                      </a:pPr>
                      <a:r>
                        <a:rPr lang="es-ES" sz="2000">
                          <a:latin typeface="Arial" panose="020B0604020202020204" pitchFamily="34" charset="0"/>
                          <a:cs typeface="Arial" panose="020B0604020202020204" pitchFamily="34" charset="0"/>
                        </a:rPr>
                        <a:t>Costo</a:t>
                      </a:r>
                    </a:p>
                  </a:txBody>
                  <a:tcPr marL="68580" marR="68580" marT="0" marB="0" anchor="ctr">
                    <a:lnR w="12700" cap="flat" cmpd="sng" algn="ctr">
                      <a:solidFill>
                        <a:schemeClr val="accent3"/>
                      </a:solidFill>
                      <a:prstDash val="solid"/>
                      <a:round/>
                      <a:headEnd type="none" w="med" len="med"/>
                      <a:tailEnd type="none" w="med" len="med"/>
                    </a:lnR>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algn="ctr">
                        <a:spcBef>
                          <a:spcPts val="0"/>
                        </a:spcBef>
                        <a:spcAft>
                          <a:spcPts val="0"/>
                        </a:spcAft>
                      </a:pPr>
                      <a:r>
                        <a:rPr lang="es-ES" sz="2000">
                          <a:latin typeface="Arial" panose="020B0604020202020204" pitchFamily="34" charset="0"/>
                          <a:cs typeface="Arial" panose="020B0604020202020204" pitchFamily="34" charset="0"/>
                        </a:rPr>
                        <a:t>Materiales</a:t>
                      </a:r>
                    </a:p>
                  </a:txBody>
                  <a:tcPr marL="68580" marR="68580" marT="0" marB="0" anchor="ctr">
                    <a:lnL w="12700" cap="flat" cmpd="sng" algn="ctr">
                      <a:solidFill>
                        <a:schemeClr val="accent3"/>
                      </a:solidFill>
                      <a:prstDash val="solid"/>
                      <a:round/>
                      <a:headEnd type="none" w="med" len="med"/>
                      <a:tailEnd type="none" w="med" len="med"/>
                    </a:lnL>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algn="ctr">
                        <a:spcBef>
                          <a:spcPts val="0"/>
                        </a:spcBef>
                        <a:spcAft>
                          <a:spcPts val="0"/>
                        </a:spcAft>
                      </a:pPr>
                      <a:r>
                        <a:rPr lang="es-ES" sz="2000">
                          <a:latin typeface="Arial" panose="020B0604020202020204" pitchFamily="34" charset="0"/>
                          <a:cs typeface="Arial" panose="020B0604020202020204" pitchFamily="34" charset="0"/>
                        </a:rPr>
                        <a:t>Costo</a:t>
                      </a:r>
                    </a:p>
                  </a:txBody>
                  <a:tcPr marL="68580" marR="68580" marT="0" marB="0" anchor="ctr">
                    <a:lnB w="12700" cap="flat" cmpd="sng" algn="ctr">
                      <a:solidFill>
                        <a:schemeClr val="accent3"/>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xmlns="" val="2797699259"/>
                  </a:ext>
                </a:extLst>
              </a:tr>
              <a:tr h="416560">
                <a:tc>
                  <a:txBody>
                    <a:bodyPr/>
                    <a:lstStyle/>
                    <a:p>
                      <a:pPr marL="0" marR="0" algn="ctr">
                        <a:spcBef>
                          <a:spcPts val="0"/>
                        </a:spcBef>
                        <a:spcAft>
                          <a:spcPts val="0"/>
                        </a:spcAft>
                      </a:pPr>
                      <a:r>
                        <a:rPr lang="es-ES" sz="1600" b="0">
                          <a:solidFill>
                            <a:schemeClr val="bg2">
                              <a:lumMod val="10000"/>
                            </a:schemeClr>
                          </a:solidFill>
                          <a:latin typeface="Arial" panose="020B0604020202020204" pitchFamily="34" charset="0"/>
                          <a:cs typeface="Arial" panose="020B0604020202020204" pitchFamily="34" charset="0"/>
                        </a:rPr>
                        <a:t>Pincho de madera</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1,00 $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Cinta eléctrica (6 pulgadas de longitud)</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0,25 $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136409673"/>
                  </a:ext>
                </a:extLst>
              </a:tr>
              <a:tr h="416560">
                <a:tc>
                  <a:txBody>
                    <a:bodyPr/>
                    <a:lstStyle/>
                    <a:p>
                      <a:pPr marL="0" marR="0" algn="ctr">
                        <a:spcBef>
                          <a:spcPts val="0"/>
                        </a:spcBef>
                        <a:spcAft>
                          <a:spcPts val="0"/>
                        </a:spcAft>
                      </a:pPr>
                      <a:r>
                        <a:rPr lang="es-ES" sz="1600" b="0">
                          <a:solidFill>
                            <a:schemeClr val="bg2">
                              <a:lumMod val="10000"/>
                            </a:schemeClr>
                          </a:solidFill>
                          <a:latin typeface="Arial" panose="020B0604020202020204" pitchFamily="34" charset="0"/>
                          <a:cs typeface="Arial" panose="020B0604020202020204" pitchFamily="34" charset="0"/>
                        </a:rPr>
                        <a:t>Limpiador de tuberías</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0,75 $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Pegamento</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0,20 $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24945789"/>
                  </a:ext>
                </a:extLst>
              </a:tr>
              <a:tr h="416560">
                <a:tc>
                  <a:txBody>
                    <a:bodyPr/>
                    <a:lstStyle/>
                    <a:p>
                      <a:pPr marL="0" marR="0" algn="ctr">
                        <a:spcBef>
                          <a:spcPts val="0"/>
                        </a:spcBef>
                        <a:spcAft>
                          <a:spcPts val="0"/>
                        </a:spcAft>
                      </a:pPr>
                      <a:r>
                        <a:rPr lang="es-ES" sz="1600" b="0" dirty="0">
                          <a:solidFill>
                            <a:schemeClr val="bg2">
                              <a:lumMod val="10000"/>
                            </a:schemeClr>
                          </a:solidFill>
                          <a:latin typeface="Arial" panose="020B0604020202020204" pitchFamily="34" charset="0"/>
                          <a:cs typeface="Arial" panose="020B0604020202020204" pitchFamily="34" charset="0"/>
                        </a:rPr>
                        <a:t>Bola de algodón</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0,75 $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s-ES" sz="1600">
                          <a:solidFill>
                            <a:schemeClr val="bg2">
                              <a:lumMod val="10000"/>
                            </a:schemeClr>
                          </a:solidFill>
                          <a:latin typeface="Arial" panose="020B0604020202020204" pitchFamily="34" charset="0"/>
                          <a:cs typeface="Arial" panose="020B0604020202020204" pitchFamily="34" charset="0"/>
                        </a:rPr>
                        <a:t>Pegamento en barra</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0,20 $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287357381"/>
                  </a:ext>
                </a:extLst>
              </a:tr>
              <a:tr h="416560">
                <a:tc>
                  <a:txBody>
                    <a:bodyPr/>
                    <a:lstStyle/>
                    <a:p>
                      <a:pPr marL="0" marR="0" algn="ctr">
                        <a:spcBef>
                          <a:spcPts val="0"/>
                        </a:spcBef>
                        <a:spcAft>
                          <a:spcPts val="0"/>
                        </a:spcAft>
                      </a:pPr>
                      <a:r>
                        <a:rPr lang="es-ES" sz="1600" b="0" dirty="0">
                          <a:solidFill>
                            <a:schemeClr val="bg2">
                              <a:lumMod val="10000"/>
                            </a:schemeClr>
                          </a:solidFill>
                          <a:latin typeface="Arial" panose="020B0604020202020204" pitchFamily="34" charset="0"/>
                          <a:cs typeface="Arial" panose="020B0604020202020204" pitchFamily="34" charset="0"/>
                        </a:rPr>
                        <a:t>Paja de plástico</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dirty="0">
                          <a:solidFill>
                            <a:schemeClr val="bg2">
                              <a:lumMod val="10000"/>
                            </a:schemeClr>
                          </a:solidFill>
                          <a:latin typeface="Arial" panose="020B0604020202020204" pitchFamily="34" charset="0"/>
                          <a:cs typeface="Arial" panose="020B0604020202020204" pitchFamily="34" charset="0"/>
                        </a:rPr>
                        <a:t>0,65 $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Etiqueta de color</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0,20 $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38973823"/>
                  </a:ext>
                </a:extLst>
              </a:tr>
              <a:tr h="416560">
                <a:tc>
                  <a:txBody>
                    <a:bodyPr/>
                    <a:lstStyle/>
                    <a:p>
                      <a:pPr marL="0" marR="0" algn="ctr">
                        <a:spcBef>
                          <a:spcPts val="0"/>
                        </a:spcBef>
                        <a:spcAft>
                          <a:spcPts val="0"/>
                        </a:spcAft>
                      </a:pPr>
                      <a:r>
                        <a:rPr lang="es-ES" sz="1600" b="0" dirty="0">
                          <a:solidFill>
                            <a:schemeClr val="bg2">
                              <a:lumMod val="10000"/>
                            </a:schemeClr>
                          </a:solidFill>
                          <a:latin typeface="Arial" panose="020B0604020202020204" pitchFamily="34" charset="0"/>
                          <a:cs typeface="Arial" panose="020B0604020202020204" pitchFamily="34" charset="0"/>
                        </a:rPr>
                        <a:t>Cuenta de plástico</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0,65 $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Etiqueta blanca</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0,10 $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3056299869"/>
                  </a:ext>
                </a:extLst>
              </a:tr>
              <a:tr h="416560">
                <a:tc>
                  <a:txBody>
                    <a:bodyPr/>
                    <a:lstStyle/>
                    <a:p>
                      <a:pPr marL="0" marR="0" algn="ctr">
                        <a:spcBef>
                          <a:spcPts val="0"/>
                        </a:spcBef>
                        <a:spcAft>
                          <a:spcPts val="0"/>
                        </a:spcAft>
                      </a:pPr>
                      <a:r>
                        <a:rPr lang="es-ES" sz="1600" b="0">
                          <a:solidFill>
                            <a:schemeClr val="bg2">
                              <a:lumMod val="10000"/>
                            </a:schemeClr>
                          </a:solidFill>
                          <a:latin typeface="Arial" panose="020B0604020202020204" pitchFamily="34" charset="0"/>
                          <a:cs typeface="Arial" panose="020B0604020202020204" pitchFamily="34" charset="0"/>
                        </a:rPr>
                        <a:t>Cuenta de madera</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0,50 $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Pegatina de estrella</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0,10 $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3493623380"/>
                  </a:ext>
                </a:extLst>
              </a:tr>
              <a:tr h="416560">
                <a:tc>
                  <a:txBody>
                    <a:bodyPr/>
                    <a:lstStyle/>
                    <a:p>
                      <a:pPr marL="0" marR="0" algn="ctr">
                        <a:spcBef>
                          <a:spcPts val="0"/>
                        </a:spcBef>
                        <a:spcAft>
                          <a:spcPts val="0"/>
                        </a:spcAft>
                      </a:pPr>
                      <a:r>
                        <a:rPr lang="es-ES" sz="1600" b="0">
                          <a:solidFill>
                            <a:schemeClr val="bg2">
                              <a:lumMod val="10000"/>
                            </a:schemeClr>
                          </a:solidFill>
                          <a:latin typeface="Arial" panose="020B0604020202020204" pitchFamily="34" charset="0"/>
                          <a:cs typeface="Arial" panose="020B0604020202020204" pitchFamily="34" charset="0"/>
                        </a:rPr>
                        <a:t>Bandas de goma</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0,50 $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Pegatina circular</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0,05 $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636341811"/>
                  </a:ext>
                </a:extLst>
              </a:tr>
              <a:tr h="416560">
                <a:tc>
                  <a:txBody>
                    <a:bodyPr/>
                    <a:lstStyle/>
                    <a:p>
                      <a:pPr marL="0" marR="0" algn="ctr">
                        <a:spcBef>
                          <a:spcPts val="0"/>
                        </a:spcBef>
                        <a:spcAft>
                          <a:spcPts val="0"/>
                        </a:spcAft>
                      </a:pPr>
                      <a:r>
                        <a:rPr lang="es-ES" sz="1600" b="0">
                          <a:solidFill>
                            <a:schemeClr val="bg2">
                              <a:lumMod val="10000"/>
                            </a:schemeClr>
                          </a:solidFill>
                          <a:latin typeface="Arial" panose="020B0604020202020204" pitchFamily="34" charset="0"/>
                          <a:cs typeface="Arial" panose="020B0604020202020204" pitchFamily="34" charset="0"/>
                        </a:rPr>
                        <a:t>Clip de papel</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ctr">
                        <a:spcBef>
                          <a:spcPts val="0"/>
                        </a:spcBef>
                        <a:spcAft>
                          <a:spcPts val="0"/>
                        </a:spcAft>
                      </a:pPr>
                      <a:r>
                        <a:rPr lang="es-ES" sz="1600">
                          <a:solidFill>
                            <a:schemeClr val="bg2">
                              <a:lumMod val="10000"/>
                            </a:schemeClr>
                          </a:solidFill>
                          <a:latin typeface="Arial" panose="020B0604020202020204" pitchFamily="34" charset="0"/>
                          <a:cs typeface="Arial" panose="020B0604020202020204" pitchFamily="34" charset="0"/>
                        </a:rPr>
                        <a:t>0,50 $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endParaRPr lang="en-US" sz="1600" dirty="0">
                        <a:solidFill>
                          <a:schemeClr val="bg2">
                            <a:lumMod val="10000"/>
                          </a:schemeClr>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endParaRPr lang="en-US" sz="1600" dirty="0">
                        <a:solidFill>
                          <a:schemeClr val="bg2">
                            <a:lumMod val="10000"/>
                          </a:schemeClr>
                        </a:solidFill>
                        <a:latin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482636463"/>
                  </a:ext>
                </a:extLst>
              </a:tr>
            </a:tbl>
          </a:graphicData>
        </a:graphic>
      </p:graphicFrame>
    </p:spTree>
    <p:extLst>
      <p:ext uri="{BB962C8B-B14F-4D97-AF65-F5344CB8AC3E}">
        <p14:creationId xmlns:p14="http://schemas.microsoft.com/office/powerpoint/2010/main" val="23943333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388CAB7-5BFF-6640-8BA1-B2A2A412E893}"/>
              </a:ext>
            </a:extLst>
          </p:cNvPr>
          <p:cNvSpPr/>
          <p:nvPr/>
        </p:nvSpPr>
        <p:spPr>
          <a:xfrm>
            <a:off x="0" y="2487706"/>
            <a:ext cx="12192000" cy="1200329"/>
          </a:xfrm>
          <a:prstGeom prst="rect">
            <a:avLst/>
          </a:prstGeom>
        </p:spPr>
        <p:txBody>
          <a:bodyPr wrap="square">
            <a:spAutoFit/>
          </a:bodyPr>
          <a:lstStyle/>
          <a:p>
            <a:pPr algn="ctr"/>
            <a:r>
              <a:rPr lang="es-ES" sz="7200" b="1">
                <a:solidFill>
                  <a:schemeClr val="bg1"/>
                </a:solidFill>
                <a:latin typeface="Arial Rounded MT Bold" panose="020F0704030504030204" pitchFamily="34" charset="77"/>
                <a:cs typeface="Arial" panose="020B0604020202020204" pitchFamily="34" charset="0"/>
              </a:rPr>
              <a:t>¿</a:t>
            </a:r>
            <a:r>
              <a:rPr lang="es-ES" sz="7000" b="1">
                <a:solidFill>
                  <a:schemeClr val="accent2"/>
                </a:solidFill>
                <a:latin typeface="Arial Rounded MT Bold" panose="020F0704030504030204" pitchFamily="34" charset="77"/>
                <a:cs typeface="Arial" panose="020B0604020202020204" pitchFamily="34" charset="0"/>
              </a:rPr>
              <a:t>Preguntas</a:t>
            </a:r>
            <a:r>
              <a:rPr lang="es-ES" sz="7200" b="1">
                <a:solidFill>
                  <a:schemeClr val="bg1"/>
                </a:solidFill>
                <a:latin typeface="Arial Rounded MT Bold" panose="020F0704030504030204" pitchFamily="34" charset="77"/>
                <a:cs typeface="Arial" panose="020B0604020202020204" pitchFamily="34" charset="0"/>
              </a:rPr>
              <a:t>?</a:t>
            </a:r>
          </a:p>
        </p:txBody>
      </p:sp>
    </p:spTree>
    <p:extLst>
      <p:ext uri="{BB962C8B-B14F-4D97-AF65-F5344CB8AC3E}">
        <p14:creationId xmlns:p14="http://schemas.microsoft.com/office/powerpoint/2010/main" val="21437378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DF5FF4-1AA8-7945-9AC9-E68CEAD8DD2F}"/>
              </a:ext>
            </a:extLst>
          </p:cNvPr>
          <p:cNvSpPr txBox="1">
            <a:spLocks/>
          </p:cNvSpPr>
          <p:nvPr/>
        </p:nvSpPr>
        <p:spPr>
          <a:xfrm>
            <a:off x="956226" y="1654569"/>
            <a:ext cx="10441877" cy="3332310"/>
          </a:xfrm>
          <a:prstGeom prst="rect">
            <a:avLst/>
          </a:prstGeom>
        </p:spPr>
        <p:txBody>
          <a:bodyPr wrap="none">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6700" b="1" dirty="0">
                <a:solidFill>
                  <a:schemeClr val="bg1"/>
                </a:solidFill>
                <a:latin typeface="Arial Rounded MT Bold" panose="020F0704030504030204" pitchFamily="34" charset="77"/>
                <a:cs typeface="Arial" panose="020B0604020202020204" pitchFamily="34" charset="0"/>
              </a:rPr>
              <a:t>Construir un </a:t>
            </a:r>
            <a:br>
              <a:rPr lang="es-ES" sz="6700" b="1" dirty="0">
                <a:solidFill>
                  <a:schemeClr val="bg1"/>
                </a:solidFill>
                <a:latin typeface="Arial Rounded MT Bold" panose="020F0704030504030204" pitchFamily="34" charset="77"/>
                <a:cs typeface="Arial" panose="020B0604020202020204" pitchFamily="34" charset="0"/>
              </a:rPr>
            </a:br>
            <a:r>
              <a:rPr lang="es-ES" sz="6700" b="1" dirty="0">
                <a:solidFill>
                  <a:schemeClr val="bg1"/>
                </a:solidFill>
                <a:latin typeface="Arial Rounded MT Bold" panose="020F0704030504030204" pitchFamily="34" charset="77"/>
                <a:cs typeface="Arial" panose="020B0604020202020204" pitchFamily="34" charset="0"/>
              </a:rPr>
              <a:t>dispositivo médico</a:t>
            </a:r>
            <a:br>
              <a:rPr lang="es-ES" sz="6700" b="1" dirty="0">
                <a:solidFill>
                  <a:schemeClr val="bg1"/>
                </a:solidFill>
                <a:latin typeface="Arial Rounded MT Bold" panose="020F0704030504030204" pitchFamily="34" charset="77"/>
                <a:cs typeface="Arial" panose="020B0604020202020204" pitchFamily="34" charset="0"/>
              </a:rPr>
            </a:br>
            <a:r>
              <a:rPr lang="es-ES" sz="8000" b="1" dirty="0">
                <a:solidFill>
                  <a:schemeClr val="accent2"/>
                </a:solidFill>
                <a:latin typeface="Arial Rounded MT Bold" panose="020F0704030504030204" pitchFamily="34" charset="77"/>
                <a:cs typeface="Arial" panose="020B0604020202020204" pitchFamily="34" charset="0"/>
              </a:rPr>
              <a:t>Desafío</a:t>
            </a:r>
          </a:p>
        </p:txBody>
      </p:sp>
    </p:spTree>
    <p:extLst>
      <p:ext uri="{BB962C8B-B14F-4D97-AF65-F5344CB8AC3E}">
        <p14:creationId xmlns:p14="http://schemas.microsoft.com/office/powerpoint/2010/main" val="11831700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DEB71A4A-3037-2543-92C7-40F065682537}"/>
              </a:ext>
            </a:extLst>
          </p:cNvPr>
          <p:cNvSpPr txBox="1">
            <a:spLocks/>
          </p:cNvSpPr>
          <p:nvPr/>
        </p:nvSpPr>
        <p:spPr>
          <a:xfrm>
            <a:off x="991892" y="226069"/>
            <a:ext cx="5276706" cy="11561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6000" b="1" dirty="0">
                <a:latin typeface="Arial Rounded MT Bold" panose="020F0704030504030204" pitchFamily="34" charset="77"/>
                <a:cs typeface="Arial" panose="020B0604020202020204" pitchFamily="34" charset="0"/>
              </a:rPr>
              <a:t>Puntuación</a:t>
            </a:r>
          </a:p>
        </p:txBody>
      </p:sp>
      <p:graphicFrame>
        <p:nvGraphicFramePr>
          <p:cNvPr id="6" name="Content Placeholder 3">
            <a:extLst>
              <a:ext uri="{FF2B5EF4-FFF2-40B4-BE49-F238E27FC236}">
                <a16:creationId xmlns:a16="http://schemas.microsoft.com/office/drawing/2014/main" xmlns="" id="{EE7D578F-EB9F-BD4D-B3F5-D0C825923AE1}"/>
              </a:ext>
            </a:extLst>
          </p:cNvPr>
          <p:cNvGraphicFramePr>
            <a:graphicFrameLocks/>
          </p:cNvGraphicFramePr>
          <p:nvPr>
            <p:extLst>
              <p:ext uri="{D42A27DB-BD31-4B8C-83A1-F6EECF244321}">
                <p14:modId xmlns:p14="http://schemas.microsoft.com/office/powerpoint/2010/main" val="2387358202"/>
              </p:ext>
            </p:extLst>
          </p:nvPr>
        </p:nvGraphicFramePr>
        <p:xfrm>
          <a:off x="1083030" y="1382232"/>
          <a:ext cx="9846739" cy="4663442"/>
        </p:xfrm>
        <a:graphic>
          <a:graphicData uri="http://schemas.openxmlformats.org/drawingml/2006/table">
            <a:tbl>
              <a:tblPr firstRow="1" firstCol="1" bandRow="1">
                <a:tableStyleId>{B301B821-A1FF-4177-AEE7-76D212191A09}</a:tableStyleId>
              </a:tblPr>
              <a:tblGrid>
                <a:gridCol w="2768208">
                  <a:extLst>
                    <a:ext uri="{9D8B030D-6E8A-4147-A177-3AD203B41FA5}">
                      <a16:colId xmlns:a16="http://schemas.microsoft.com/office/drawing/2014/main" xmlns="" val="1520313185"/>
                    </a:ext>
                  </a:extLst>
                </a:gridCol>
                <a:gridCol w="623943">
                  <a:extLst>
                    <a:ext uri="{9D8B030D-6E8A-4147-A177-3AD203B41FA5}">
                      <a16:colId xmlns:a16="http://schemas.microsoft.com/office/drawing/2014/main" xmlns="" val="970653573"/>
                    </a:ext>
                  </a:extLst>
                </a:gridCol>
                <a:gridCol w="3270325">
                  <a:extLst>
                    <a:ext uri="{9D8B030D-6E8A-4147-A177-3AD203B41FA5}">
                      <a16:colId xmlns:a16="http://schemas.microsoft.com/office/drawing/2014/main" xmlns="" val="699188394"/>
                    </a:ext>
                  </a:extLst>
                </a:gridCol>
                <a:gridCol w="602428">
                  <a:extLst>
                    <a:ext uri="{9D8B030D-6E8A-4147-A177-3AD203B41FA5}">
                      <a16:colId xmlns:a16="http://schemas.microsoft.com/office/drawing/2014/main" xmlns="" val="721039698"/>
                    </a:ext>
                  </a:extLst>
                </a:gridCol>
                <a:gridCol w="1983842">
                  <a:extLst>
                    <a:ext uri="{9D8B030D-6E8A-4147-A177-3AD203B41FA5}">
                      <a16:colId xmlns:a16="http://schemas.microsoft.com/office/drawing/2014/main" xmlns="" val="1251239638"/>
                    </a:ext>
                  </a:extLst>
                </a:gridCol>
                <a:gridCol w="597993">
                  <a:extLst>
                    <a:ext uri="{9D8B030D-6E8A-4147-A177-3AD203B41FA5}">
                      <a16:colId xmlns:a16="http://schemas.microsoft.com/office/drawing/2014/main" xmlns="" val="4257735359"/>
                    </a:ext>
                  </a:extLst>
                </a:gridCol>
              </a:tblGrid>
              <a:tr h="998044">
                <a:tc>
                  <a:txBody>
                    <a:bodyPr/>
                    <a:lstStyle/>
                    <a:p>
                      <a:pPr marL="0" marR="0" algn="ctr">
                        <a:lnSpc>
                          <a:spcPct val="100000"/>
                        </a:lnSpc>
                        <a:spcBef>
                          <a:spcPts val="0"/>
                        </a:spcBef>
                        <a:spcAft>
                          <a:spcPts val="1000"/>
                        </a:spcAft>
                      </a:pPr>
                      <a:r>
                        <a:rPr lang="es-ES" sz="2000" dirty="0">
                          <a:latin typeface="Arial" panose="020B0604020202020204" pitchFamily="34" charset="0"/>
                          <a:cs typeface="Arial" panose="020B0604020202020204" pitchFamily="34" charset="0"/>
                        </a:rPr>
                        <a:t>Criterios del cliente</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algn="ctr">
                        <a:lnSpc>
                          <a:spcPct val="100000"/>
                        </a:lnSpc>
                        <a:spcBef>
                          <a:spcPts val="0"/>
                        </a:spcBef>
                        <a:spcAft>
                          <a:spcPts val="1000"/>
                        </a:spcAft>
                      </a:pPr>
                      <a:r>
                        <a:rPr lang="es-ES" sz="2000">
                          <a:latin typeface="Arial" panose="020B0604020202020204" pitchFamily="34" charset="0"/>
                          <a:cs typeface="Arial" panose="020B0604020202020204" pitchFamily="34" charset="0"/>
                        </a:rPr>
                        <a:t>SÍ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algn="ctr">
                        <a:lnSpc>
                          <a:spcPct val="100000"/>
                        </a:lnSpc>
                        <a:spcBef>
                          <a:spcPts val="0"/>
                        </a:spcBef>
                        <a:spcAft>
                          <a:spcPts val="1000"/>
                        </a:spcAft>
                      </a:pPr>
                      <a:r>
                        <a:rPr lang="es-ES" sz="2000">
                          <a:latin typeface="Arial" panose="020B0604020202020204" pitchFamily="34" charset="0"/>
                          <a:cs typeface="Arial" panose="020B0604020202020204" pitchFamily="34" charset="0"/>
                        </a:rPr>
                        <a:t>Criterios de seguridad</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algn="ctr">
                        <a:lnSpc>
                          <a:spcPct val="100000"/>
                        </a:lnSpc>
                        <a:spcBef>
                          <a:spcPts val="0"/>
                        </a:spcBef>
                        <a:spcAft>
                          <a:spcPts val="1000"/>
                        </a:spcAft>
                      </a:pPr>
                      <a:r>
                        <a:rPr lang="es-ES" sz="2000">
                          <a:latin typeface="Arial" panose="020B0604020202020204" pitchFamily="34" charset="0"/>
                          <a:cs typeface="Arial" panose="020B0604020202020204" pitchFamily="34" charset="0"/>
                        </a:rPr>
                        <a:t>SÍ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algn="ctr">
                        <a:lnSpc>
                          <a:spcPct val="100000"/>
                        </a:lnSpc>
                        <a:spcBef>
                          <a:spcPts val="0"/>
                        </a:spcBef>
                        <a:spcAft>
                          <a:spcPts val="1000"/>
                        </a:spcAft>
                      </a:pPr>
                      <a:r>
                        <a:rPr lang="es-ES" sz="2000">
                          <a:latin typeface="Arial" panose="020B0604020202020204" pitchFamily="34" charset="0"/>
                          <a:ea typeface="Calibri" panose="020F0502020204030204" pitchFamily="34" charset="0"/>
                          <a:cs typeface="Arial" panose="020B0604020202020204" pitchFamily="34" charset="0"/>
                        </a:rPr>
                        <a:t>Criterios de negocio</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tx1">
                        <a:lumMod val="75000"/>
                      </a:schemeClr>
                    </a:solidFill>
                  </a:tcPr>
                </a:tc>
                <a:tc>
                  <a:txBody>
                    <a:bodyPr/>
                    <a:lstStyle/>
                    <a:p>
                      <a:pPr marL="0" marR="0" lvl="0" indent="0" algn="ctr" defTabSz="685800" rtl="0" eaLnBrk="1" fontAlgn="auto" latinLnBrk="0" hangingPunct="1">
                        <a:lnSpc>
                          <a:spcPct val="100000"/>
                        </a:lnSpc>
                        <a:spcBef>
                          <a:spcPts val="0"/>
                        </a:spcBef>
                        <a:spcAft>
                          <a:spcPts val="1000"/>
                        </a:spcAft>
                        <a:buClrTx/>
                        <a:buSzTx/>
                        <a:buFontTx/>
                        <a:buNone/>
                        <a:tabLst/>
                        <a:defRPr/>
                      </a:pPr>
                      <a:r>
                        <a:rPr lang="es-ES" sz="2000">
                          <a:latin typeface="Arial" panose="020B0604020202020204" pitchFamily="34" charset="0"/>
                          <a:cs typeface="Arial" panose="020B0604020202020204" pitchFamily="34" charset="0"/>
                        </a:rPr>
                        <a:t>SÍ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xmlns="" val="146501789"/>
                  </a:ext>
                </a:extLst>
              </a:tr>
              <a:tr h="71127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1600" b="0" dirty="0">
                          <a:solidFill>
                            <a:schemeClr val="bg2">
                              <a:lumMod val="10000"/>
                            </a:schemeClr>
                          </a:solidFill>
                          <a:latin typeface="Arial" panose="020B0604020202020204" pitchFamily="34" charset="0"/>
                          <a:ea typeface="Calibri" panose="020F0502020204030204" pitchFamily="34" charset="0"/>
                          <a:cs typeface="Arial" panose="020B0604020202020204" pitchFamily="34" charset="0"/>
                        </a:rPr>
                        <a:t>¿Es fácil de usar?</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0" dirty="0">
                          <a:solidFill>
                            <a:schemeClr val="bg2">
                              <a:lumMod val="10000"/>
                            </a:schemeClr>
                          </a:solidFill>
                          <a:latin typeface="Arial" panose="020B0604020202020204" pitchFamily="34" charset="0"/>
                          <a:cs typeface="Arial" panose="020B0604020202020204" pitchFamily="34" charset="0"/>
                        </a:rPr>
                        <a:t>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1600" b="0" dirty="0">
                          <a:solidFill>
                            <a:schemeClr val="bg2">
                              <a:lumMod val="10000"/>
                            </a:schemeClr>
                          </a:solidFill>
                          <a:latin typeface="Arial" panose="020B0604020202020204" pitchFamily="34" charset="0"/>
                          <a:cs typeface="Arial" panose="020B0604020202020204" pitchFamily="34" charset="0"/>
                        </a:rPr>
                        <a:t>¿Es seguro utilizarlo en un tejido?</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0">
                          <a:solidFill>
                            <a:schemeClr val="bg2">
                              <a:lumMod val="10000"/>
                            </a:schemeClr>
                          </a:solidFill>
                          <a:latin typeface="Arial" panose="020B0604020202020204" pitchFamily="34" charset="0"/>
                          <a:cs typeface="Arial" panose="020B0604020202020204" pitchFamily="34" charset="0"/>
                        </a:rPr>
                        <a:t>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0">
                          <a:solidFill>
                            <a:schemeClr val="bg2">
                              <a:lumMod val="10000"/>
                            </a:schemeClr>
                          </a:solidFill>
                          <a:latin typeface="Arial" panose="020B0604020202020204" pitchFamily="34" charset="0"/>
                          <a:cs typeface="Arial" panose="020B0604020202020204" pitchFamily="34" charset="0"/>
                        </a:rPr>
                        <a:t>¿Tiene un nombre?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l" rtl="0">
                        <a:lnSpc>
                          <a:spcPct val="115000"/>
                        </a:lnSpc>
                        <a:spcBef>
                          <a:spcPts val="0"/>
                        </a:spcBef>
                        <a:spcAft>
                          <a:spcPts val="0"/>
                        </a:spcAft>
                      </a:pP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1551838148"/>
                  </a:ext>
                </a:extLst>
              </a:tr>
              <a:tr h="74589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ES" sz="1600" b="0" dirty="0">
                          <a:solidFill>
                            <a:schemeClr val="bg2">
                              <a:lumMod val="10000"/>
                            </a:schemeClr>
                          </a:solidFill>
                          <a:latin typeface="Arial" panose="020B0604020202020204" pitchFamily="34" charset="0"/>
                          <a:cs typeface="Arial" panose="020B0604020202020204" pitchFamily="34" charset="0"/>
                        </a:rPr>
                        <a:t>¿Se puede usar con la mano izquierda y la derecha?</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0" dirty="0">
                          <a:solidFill>
                            <a:schemeClr val="bg2">
                              <a:lumMod val="10000"/>
                            </a:schemeClr>
                          </a:solidFill>
                          <a:latin typeface="Arial" panose="020B0604020202020204" pitchFamily="34" charset="0"/>
                          <a:cs typeface="Arial" panose="020B0604020202020204" pitchFamily="34" charset="0"/>
                        </a:rPr>
                        <a:t>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0" dirty="0">
                          <a:solidFill>
                            <a:schemeClr val="bg2">
                              <a:lumMod val="10000"/>
                            </a:schemeClr>
                          </a:solidFill>
                          <a:latin typeface="Arial" panose="020B0604020202020204" pitchFamily="34" charset="0"/>
                          <a:cs typeface="Arial" panose="020B0604020202020204" pitchFamily="34" charset="0"/>
                        </a:rPr>
                        <a:t>¿Encaja en un trócar de 18 mm?</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0">
                          <a:solidFill>
                            <a:schemeClr val="bg2">
                              <a:lumMod val="10000"/>
                            </a:schemeClr>
                          </a:solidFill>
                          <a:latin typeface="Arial" panose="020B0604020202020204" pitchFamily="34" charset="0"/>
                          <a:cs typeface="Arial" panose="020B0604020202020204" pitchFamily="34" charset="0"/>
                        </a:rPr>
                        <a:t>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0" dirty="0">
                          <a:solidFill>
                            <a:schemeClr val="bg2">
                              <a:lumMod val="10000"/>
                            </a:schemeClr>
                          </a:solidFill>
                          <a:latin typeface="Arial" panose="020B0604020202020204" pitchFamily="34" charset="0"/>
                          <a:cs typeface="Arial" panose="020B0604020202020204" pitchFamily="34" charset="0"/>
                        </a:rPr>
                        <a:t>¿Se proporcionan diseños detallados?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l" rtl="0">
                        <a:lnSpc>
                          <a:spcPct val="115000"/>
                        </a:lnSpc>
                        <a:spcBef>
                          <a:spcPts val="0"/>
                        </a:spcBef>
                        <a:spcAft>
                          <a:spcPts val="0"/>
                        </a:spcAft>
                      </a:pP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2672101708"/>
                  </a:ext>
                </a:extLst>
              </a:tr>
              <a:tr h="1135423">
                <a:tc>
                  <a:txBody>
                    <a:bodyPr/>
                    <a:lstStyle/>
                    <a:p>
                      <a:r>
                        <a:rPr lang="es-ES" sz="1600" b="0" dirty="0">
                          <a:solidFill>
                            <a:schemeClr val="bg2">
                              <a:lumMod val="10000"/>
                            </a:schemeClr>
                          </a:solidFill>
                          <a:latin typeface="Arial" panose="020B0604020202020204" pitchFamily="34" charset="0"/>
                          <a:cs typeface="Arial" panose="020B0604020202020204" pitchFamily="34" charset="0"/>
                        </a:rPr>
                        <a:t>¿Puede empujar el tejido </a:t>
                      </a:r>
                      <a:br>
                        <a:rPr lang="es-ES" sz="1600" b="0" dirty="0">
                          <a:solidFill>
                            <a:schemeClr val="bg2">
                              <a:lumMod val="10000"/>
                            </a:schemeClr>
                          </a:solidFill>
                          <a:latin typeface="Arial" panose="020B0604020202020204" pitchFamily="34" charset="0"/>
                          <a:cs typeface="Arial" panose="020B0604020202020204" pitchFamily="34" charset="0"/>
                        </a:rPr>
                      </a:br>
                      <a:r>
                        <a:rPr lang="es-ES" sz="1600" b="0" dirty="0">
                          <a:solidFill>
                            <a:schemeClr val="bg2">
                              <a:lumMod val="10000"/>
                            </a:schemeClr>
                          </a:solidFill>
                          <a:latin typeface="Arial" panose="020B0604020202020204" pitchFamily="34" charset="0"/>
                          <a:cs typeface="Arial" panose="020B0604020202020204" pitchFamily="34" charset="0"/>
                        </a:rPr>
                        <a:t>de forma segura?</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0">
                          <a:solidFill>
                            <a:schemeClr val="bg2">
                              <a:lumMod val="10000"/>
                            </a:schemeClr>
                          </a:solidFill>
                          <a:latin typeface="Arial" panose="020B0604020202020204" pitchFamily="34" charset="0"/>
                          <a:cs typeface="Arial" panose="020B0604020202020204" pitchFamily="34" charset="0"/>
                        </a:rPr>
                        <a:t>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lvl="0" indent="0" algn="l" defTabSz="685800" rtl="0" eaLnBrk="1" fontAlgn="auto" latinLnBrk="0" hangingPunct="1">
                        <a:lnSpc>
                          <a:spcPct val="115000"/>
                        </a:lnSpc>
                        <a:spcBef>
                          <a:spcPts val="0"/>
                        </a:spcBef>
                        <a:spcAft>
                          <a:spcPts val="0"/>
                        </a:spcAft>
                        <a:buClrTx/>
                        <a:buSzTx/>
                        <a:buFontTx/>
                        <a:buNone/>
                        <a:tabLst/>
                        <a:defRPr/>
                      </a:pPr>
                      <a:r>
                        <a:rPr lang="es-ES" sz="1600" b="0" dirty="0">
                          <a:solidFill>
                            <a:schemeClr val="bg2">
                              <a:lumMod val="10000"/>
                            </a:schemeClr>
                          </a:solidFill>
                          <a:latin typeface="Arial" panose="020B0604020202020204" pitchFamily="34" charset="0"/>
                          <a:cs typeface="Arial" panose="020B0604020202020204" pitchFamily="34" charset="0"/>
                        </a:rPr>
                        <a:t>¿Es lo suficientemente largo como para extenderse a través </a:t>
                      </a:r>
                      <a:br>
                        <a:rPr lang="es-ES" sz="1600" b="0" dirty="0">
                          <a:solidFill>
                            <a:schemeClr val="bg2">
                              <a:lumMod val="10000"/>
                            </a:schemeClr>
                          </a:solidFill>
                          <a:latin typeface="Arial" panose="020B0604020202020204" pitchFamily="34" charset="0"/>
                          <a:cs typeface="Arial" panose="020B0604020202020204" pitchFamily="34" charset="0"/>
                        </a:rPr>
                      </a:br>
                      <a:r>
                        <a:rPr lang="es-ES" sz="1600" b="0" dirty="0">
                          <a:solidFill>
                            <a:schemeClr val="bg2">
                              <a:lumMod val="10000"/>
                            </a:schemeClr>
                          </a:solidFill>
                          <a:latin typeface="Arial" panose="020B0604020202020204" pitchFamily="34" charset="0"/>
                          <a:cs typeface="Arial" panose="020B0604020202020204" pitchFamily="34" charset="0"/>
                        </a:rPr>
                        <a:t>de una cánula de 15 cm de largo?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0" dirty="0">
                          <a:solidFill>
                            <a:schemeClr val="bg2">
                              <a:lumMod val="10000"/>
                            </a:schemeClr>
                          </a:solidFill>
                          <a:latin typeface="Arial" panose="020B0604020202020204" pitchFamily="34" charset="0"/>
                          <a:cs typeface="Arial" panose="020B0604020202020204" pitchFamily="34" charset="0"/>
                        </a:rPr>
                        <a:t>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0" dirty="0">
                          <a:solidFill>
                            <a:schemeClr val="bg2">
                              <a:lumMod val="10000"/>
                            </a:schemeClr>
                          </a:solidFill>
                          <a:latin typeface="Arial" panose="020B0604020202020204" pitchFamily="34" charset="0"/>
                          <a:cs typeface="Arial" panose="020B0604020202020204" pitchFamily="34" charset="0"/>
                        </a:rPr>
                        <a:t>¿Cumple con el </a:t>
                      </a:r>
                      <a:br>
                        <a:rPr lang="es-ES" sz="1600" b="0" dirty="0">
                          <a:solidFill>
                            <a:schemeClr val="bg2">
                              <a:lumMod val="10000"/>
                            </a:schemeClr>
                          </a:solidFill>
                          <a:latin typeface="Arial" panose="020B0604020202020204" pitchFamily="34" charset="0"/>
                          <a:cs typeface="Arial" panose="020B0604020202020204" pitchFamily="34" charset="0"/>
                        </a:rPr>
                      </a:br>
                      <a:r>
                        <a:rPr lang="es-ES" sz="1600" b="0" dirty="0">
                          <a:solidFill>
                            <a:schemeClr val="bg2">
                              <a:lumMod val="10000"/>
                            </a:schemeClr>
                          </a:solidFill>
                          <a:latin typeface="Arial" panose="020B0604020202020204" pitchFamily="34" charset="0"/>
                          <a:cs typeface="Arial" panose="020B0604020202020204" pitchFamily="34" charset="0"/>
                        </a:rPr>
                        <a:t>20 % de los COG?</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l" rtl="0">
                        <a:lnSpc>
                          <a:spcPct val="115000"/>
                        </a:lnSpc>
                        <a:spcBef>
                          <a:spcPts val="0"/>
                        </a:spcBef>
                        <a:spcAft>
                          <a:spcPts val="0"/>
                        </a:spcAft>
                      </a:pP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2697835061"/>
                  </a:ext>
                </a:extLst>
              </a:tr>
              <a:tr h="1072811">
                <a:tc>
                  <a:txBody>
                    <a:bodyPr/>
                    <a:lstStyle/>
                    <a:p>
                      <a:r>
                        <a:rPr lang="es-ES" sz="1600" b="0">
                          <a:solidFill>
                            <a:schemeClr val="bg2">
                              <a:lumMod val="10000"/>
                            </a:schemeClr>
                          </a:solidFill>
                          <a:latin typeface="Arial" panose="020B0604020202020204" pitchFamily="34" charset="0"/>
                          <a:cs typeface="Arial" panose="020B0604020202020204" pitchFamily="34" charset="0"/>
                        </a:rPr>
                        <a:t>¿Se puede ver la punta?</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0">
                          <a:solidFill>
                            <a:schemeClr val="bg2">
                              <a:lumMod val="10000"/>
                            </a:schemeClr>
                          </a:solidFill>
                          <a:latin typeface="Arial" panose="020B0604020202020204" pitchFamily="34" charset="0"/>
                          <a:cs typeface="Arial" panose="020B0604020202020204" pitchFamily="34" charset="0"/>
                        </a:rPr>
                        <a:t>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0">
                          <a:solidFill>
                            <a:schemeClr val="bg2">
                              <a:lumMod val="10000"/>
                            </a:schemeClr>
                          </a:solidFill>
                          <a:latin typeface="Arial" panose="020B0604020202020204" pitchFamily="34" charset="0"/>
                          <a:cs typeface="Arial" panose="020B0604020202020204" pitchFamily="34" charset="0"/>
                        </a:rPr>
                        <a:t>¿Se mantiene ensamblado cuando se sumerge?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0">
                          <a:solidFill>
                            <a:schemeClr val="bg2">
                              <a:lumMod val="10000"/>
                            </a:schemeClr>
                          </a:solidFill>
                          <a:latin typeface="Arial" panose="020B0604020202020204" pitchFamily="34" charset="0"/>
                          <a:cs typeface="Arial" panose="020B0604020202020204" pitchFamily="34" charset="0"/>
                        </a:rPr>
                        <a:t> </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nSpc>
                          <a:spcPct val="115000"/>
                        </a:lnSpc>
                        <a:spcBef>
                          <a:spcPts val="0"/>
                        </a:spcBef>
                        <a:spcAft>
                          <a:spcPts val="0"/>
                        </a:spcAft>
                      </a:pPr>
                      <a:r>
                        <a:rPr lang="es-ES" sz="1600" b="0" dirty="0">
                          <a:solidFill>
                            <a:schemeClr val="bg2">
                              <a:lumMod val="10000"/>
                            </a:schemeClr>
                          </a:solidFill>
                          <a:latin typeface="Arial" panose="020B0604020202020204" pitchFamily="34" charset="0"/>
                          <a:cs typeface="Arial" panose="020B0604020202020204" pitchFamily="34" charset="0"/>
                        </a:rPr>
                        <a:t>¿Lleva etiqueta </a:t>
                      </a:r>
                      <a:br>
                        <a:rPr lang="es-ES" sz="1600" b="0" dirty="0">
                          <a:solidFill>
                            <a:schemeClr val="bg2">
                              <a:lumMod val="10000"/>
                            </a:schemeClr>
                          </a:solidFill>
                          <a:latin typeface="Arial" panose="020B0604020202020204" pitchFamily="34" charset="0"/>
                          <a:cs typeface="Arial" panose="020B0604020202020204" pitchFamily="34" charset="0"/>
                        </a:rPr>
                      </a:br>
                      <a:r>
                        <a:rPr lang="es-ES" sz="1600" b="0" dirty="0">
                          <a:solidFill>
                            <a:schemeClr val="bg2">
                              <a:lumMod val="10000"/>
                            </a:schemeClr>
                          </a:solidFill>
                          <a:latin typeface="Arial" panose="020B0604020202020204" pitchFamily="34" charset="0"/>
                          <a:cs typeface="Arial" panose="020B0604020202020204" pitchFamily="34" charset="0"/>
                        </a:rPr>
                        <a:t>de rastreo?</a:t>
                      </a: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c>
                  <a:txBody>
                    <a:bodyPr/>
                    <a:lstStyle/>
                    <a:p>
                      <a:pPr marL="0" marR="0" algn="l" rtl="0">
                        <a:lnSpc>
                          <a:spcPct val="115000"/>
                        </a:lnSpc>
                        <a:spcBef>
                          <a:spcPts val="0"/>
                        </a:spcBef>
                        <a:spcAft>
                          <a:spcPts val="0"/>
                        </a:spcAft>
                      </a:pPr>
                      <a:endParaRPr lang="en-US" sz="1600" b="0" dirty="0">
                        <a:solidFill>
                          <a:schemeClr val="bg2">
                            <a:lumMod val="10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xmlns="" val="4161724144"/>
                  </a:ext>
                </a:extLst>
              </a:tr>
            </a:tbl>
          </a:graphicData>
        </a:graphic>
      </p:graphicFrame>
    </p:spTree>
    <p:extLst>
      <p:ext uri="{BB962C8B-B14F-4D97-AF65-F5344CB8AC3E}">
        <p14:creationId xmlns:p14="http://schemas.microsoft.com/office/powerpoint/2010/main" val="35860151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51BF2C0-E52E-9645-A0D7-282F4E76AB50}"/>
              </a:ext>
            </a:extLst>
          </p:cNvPr>
          <p:cNvGrpSpPr/>
          <p:nvPr/>
        </p:nvGrpSpPr>
        <p:grpSpPr>
          <a:xfrm>
            <a:off x="0" y="0"/>
            <a:ext cx="11744191" cy="6860818"/>
            <a:chOff x="2808165" y="-222891"/>
            <a:chExt cx="10895931" cy="6365274"/>
          </a:xfrm>
        </p:grpSpPr>
        <p:pic>
          <p:nvPicPr>
            <p:cNvPr id="5" name="Picture 4">
              <a:extLst>
                <a:ext uri="{FF2B5EF4-FFF2-40B4-BE49-F238E27FC236}">
                  <a16:creationId xmlns:a16="http://schemas.microsoft.com/office/drawing/2014/main" xmlns="" id="{A3001A0D-93DC-FB48-9CCD-8670799C812E}"/>
                </a:ext>
              </a:extLst>
            </p:cNvPr>
            <p:cNvPicPr>
              <a:picLocks noChangeAspect="1"/>
            </p:cNvPicPr>
            <p:nvPr/>
          </p:nvPicPr>
          <p:blipFill rotWithShape="1">
            <a:blip r:embed="rId3"/>
            <a:srcRect l="9094" t="6648" r="830" b="-1"/>
            <a:stretch/>
          </p:blipFill>
          <p:spPr>
            <a:xfrm>
              <a:off x="2808165" y="-222891"/>
              <a:ext cx="8398711" cy="6365274"/>
            </a:xfrm>
            <a:prstGeom prst="rect">
              <a:avLst/>
            </a:prstGeom>
            <a:effectLst>
              <a:softEdge rad="0"/>
            </a:effectLst>
          </p:spPr>
        </p:pic>
        <p:sp>
          <p:nvSpPr>
            <p:cNvPr id="6" name="TextBox 5">
              <a:extLst>
                <a:ext uri="{FF2B5EF4-FFF2-40B4-BE49-F238E27FC236}">
                  <a16:creationId xmlns:a16="http://schemas.microsoft.com/office/drawing/2014/main" xmlns="" id="{7876C742-ACDD-514B-8B16-FE92722B8130}"/>
                </a:ext>
              </a:extLst>
            </p:cNvPr>
            <p:cNvSpPr txBox="1"/>
            <p:nvPr/>
          </p:nvSpPr>
          <p:spPr>
            <a:xfrm>
              <a:off x="11431377" y="4256821"/>
              <a:ext cx="2272719" cy="685311"/>
            </a:xfrm>
            <a:prstGeom prst="rect">
              <a:avLst/>
            </a:prstGeom>
            <a:noFill/>
          </p:spPr>
          <p:txBody>
            <a:bodyPr wrap="square" rtlCol="0">
              <a:spAutoFit/>
            </a:bodyPr>
            <a:lstStyle/>
            <a:p>
              <a:r>
                <a:rPr lang="es-ES" sz="1400">
                  <a:solidFill>
                    <a:schemeClr val="bg1"/>
                  </a:solidFill>
                </a:rPr>
                <a:t>Los médicos realizan una cirugía laparoscópica para extirpar la vesícula biliar.</a:t>
              </a:r>
            </a:p>
          </p:txBody>
        </p:sp>
        <p:sp>
          <p:nvSpPr>
            <p:cNvPr id="8" name="Rectangle 7">
              <a:extLst>
                <a:ext uri="{FF2B5EF4-FFF2-40B4-BE49-F238E27FC236}">
                  <a16:creationId xmlns:a16="http://schemas.microsoft.com/office/drawing/2014/main" xmlns="" id="{18711196-B992-0B46-8BE2-49FB5A1070F1}"/>
                </a:ext>
              </a:extLst>
            </p:cNvPr>
            <p:cNvSpPr/>
            <p:nvPr/>
          </p:nvSpPr>
          <p:spPr>
            <a:xfrm>
              <a:off x="11431378" y="5487027"/>
              <a:ext cx="2050897" cy="235576"/>
            </a:xfrm>
            <a:prstGeom prst="rect">
              <a:avLst/>
            </a:prstGeom>
          </p:spPr>
          <p:txBody>
            <a:bodyPr wrap="square">
              <a:spAutoFit/>
            </a:bodyPr>
            <a:lstStyle/>
            <a:p>
              <a:r>
                <a:rPr lang="es-ES" sz="1050">
                  <a:solidFill>
                    <a:schemeClr val="bg1">
                      <a:alpha val="90000"/>
                    </a:schemeClr>
                  </a:solidFill>
                </a:rPr>
                <a:t>Foto: Samuel Bendet, Fuerza Aérea de los Estados Unidos</a:t>
              </a:r>
            </a:p>
          </p:txBody>
        </p:sp>
      </p:grpSp>
      <p:sp>
        <p:nvSpPr>
          <p:cNvPr id="7" name="Title 1">
            <a:extLst>
              <a:ext uri="{FF2B5EF4-FFF2-40B4-BE49-F238E27FC236}">
                <a16:creationId xmlns:a16="http://schemas.microsoft.com/office/drawing/2014/main" xmlns="" id="{DD19A1EE-D4F5-A24E-B5CB-2A7505036F4A}"/>
              </a:ext>
            </a:extLst>
          </p:cNvPr>
          <p:cNvSpPr txBox="1">
            <a:spLocks/>
          </p:cNvSpPr>
          <p:nvPr/>
        </p:nvSpPr>
        <p:spPr>
          <a:xfrm>
            <a:off x="3743661" y="358311"/>
            <a:ext cx="8448340" cy="932563"/>
          </a:xfrm>
          <a:prstGeom prst="rect">
            <a:avLst/>
          </a:prstGeom>
          <a:solidFill>
            <a:schemeClr val="bg1"/>
          </a:solidFill>
        </p:spPr>
        <p:txBody>
          <a:bodyPr wrap="square" lIns="182880" tIns="91440" rIns="182880" bIns="9144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5400" b="1" dirty="0">
                <a:solidFill>
                  <a:schemeClr val="bg2">
                    <a:lumMod val="10000"/>
                  </a:schemeClr>
                </a:solidFill>
                <a:latin typeface="Arial Rounded MT Bold" panose="020F0704030504030204" pitchFamily="34" charset="77"/>
                <a:cs typeface="Arial" panose="020B0604020202020204" pitchFamily="34" charset="0"/>
              </a:rPr>
              <a:t>Presentación y pruebas</a:t>
            </a:r>
          </a:p>
        </p:txBody>
      </p:sp>
      <p:sp>
        <p:nvSpPr>
          <p:cNvPr id="10" name="Title 1">
            <a:extLst>
              <a:ext uri="{FF2B5EF4-FFF2-40B4-BE49-F238E27FC236}">
                <a16:creationId xmlns:a16="http://schemas.microsoft.com/office/drawing/2014/main" xmlns="" id="{5C2C71EB-5122-5147-BB25-47777BE13DA3}"/>
              </a:ext>
            </a:extLst>
          </p:cNvPr>
          <p:cNvSpPr txBox="1">
            <a:spLocks/>
          </p:cNvSpPr>
          <p:nvPr/>
        </p:nvSpPr>
        <p:spPr>
          <a:xfrm>
            <a:off x="9052560" y="1290874"/>
            <a:ext cx="1091901" cy="757130"/>
          </a:xfrm>
          <a:prstGeom prst="rect">
            <a:avLst/>
          </a:prstGeom>
          <a:solidFill>
            <a:schemeClr val="bg2"/>
          </a:solidFill>
        </p:spPr>
        <p:txBody>
          <a:bodyPr wrap="none" lIns="182880" tIns="91440" rIns="182880" bIns="9144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latin typeface="Arial Rounded MT Bold" panose="020F0704030504030204" pitchFamily="34" charset="77"/>
                <a:cs typeface="Arial" panose="020B0604020202020204" pitchFamily="34" charset="0"/>
              </a:rPr>
              <a:t>Su</a:t>
            </a:r>
          </a:p>
        </p:txBody>
      </p:sp>
      <p:sp>
        <p:nvSpPr>
          <p:cNvPr id="14" name="Title 1">
            <a:extLst>
              <a:ext uri="{FF2B5EF4-FFF2-40B4-BE49-F238E27FC236}">
                <a16:creationId xmlns:a16="http://schemas.microsoft.com/office/drawing/2014/main" xmlns="" id="{5B682E51-E702-4645-8BFD-D7418A5A5988}"/>
              </a:ext>
            </a:extLst>
          </p:cNvPr>
          <p:cNvSpPr txBox="1">
            <a:spLocks/>
          </p:cNvSpPr>
          <p:nvPr/>
        </p:nvSpPr>
        <p:spPr>
          <a:xfrm>
            <a:off x="9052560" y="1978737"/>
            <a:ext cx="2253727" cy="857596"/>
          </a:xfrm>
          <a:prstGeom prst="rect">
            <a:avLst/>
          </a:prstGeom>
          <a:solidFill>
            <a:schemeClr val="bg2"/>
          </a:solidFill>
        </p:spPr>
        <p:txBody>
          <a:bodyPr wrap="none" lIns="182880" tIns="91440" rIns="182880" bIns="9144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latin typeface="Arial Rounded MT Bold" panose="020F0704030504030204" pitchFamily="34" charset="77"/>
                <a:cs typeface="Arial" panose="020B0604020202020204" pitchFamily="34" charset="0"/>
              </a:rPr>
              <a:t>Médico</a:t>
            </a:r>
          </a:p>
        </p:txBody>
      </p:sp>
      <p:sp>
        <p:nvSpPr>
          <p:cNvPr id="15" name="Title 1">
            <a:extLst>
              <a:ext uri="{FF2B5EF4-FFF2-40B4-BE49-F238E27FC236}">
                <a16:creationId xmlns:a16="http://schemas.microsoft.com/office/drawing/2014/main" xmlns="" id="{01C01A4B-A661-4E4A-988F-8E4D70059E33}"/>
              </a:ext>
            </a:extLst>
          </p:cNvPr>
          <p:cNvSpPr txBox="1">
            <a:spLocks/>
          </p:cNvSpPr>
          <p:nvPr/>
        </p:nvSpPr>
        <p:spPr>
          <a:xfrm>
            <a:off x="9052560" y="2734938"/>
            <a:ext cx="3139441" cy="646331"/>
          </a:xfrm>
          <a:prstGeom prst="rect">
            <a:avLst/>
          </a:prstGeom>
          <a:solidFill>
            <a:schemeClr val="bg2"/>
          </a:solidFill>
        </p:spPr>
        <p:txBody>
          <a:bodyPr wrap="square" lIns="182880" tIns="0" rIns="182880" bIns="9144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a:latin typeface="Arial Rounded MT Bold" panose="020F0704030504030204" pitchFamily="34" charset="77"/>
                <a:cs typeface="Arial" panose="020B0604020202020204" pitchFamily="34" charset="0"/>
              </a:rPr>
              <a:t>dispositivo</a:t>
            </a:r>
          </a:p>
        </p:txBody>
      </p:sp>
    </p:spTree>
    <p:extLst>
      <p:ext uri="{BB962C8B-B14F-4D97-AF65-F5344CB8AC3E}">
        <p14:creationId xmlns:p14="http://schemas.microsoft.com/office/powerpoint/2010/main" val="10843209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04C6A826-6642-204B-BD47-2AD5CE403C21}"/>
              </a:ext>
            </a:extLst>
          </p:cNvPr>
          <p:cNvSpPr txBox="1"/>
          <p:nvPr/>
        </p:nvSpPr>
        <p:spPr>
          <a:xfrm>
            <a:off x="976391" y="1902026"/>
            <a:ext cx="9911349" cy="3908762"/>
          </a:xfrm>
          <a:prstGeom prst="rect">
            <a:avLst/>
          </a:prstGeom>
          <a:noFill/>
        </p:spPr>
        <p:txBody>
          <a:bodyPr wrap="square" rtlCol="0">
            <a:spAutoFit/>
          </a:bodyPr>
          <a:lstStyle/>
          <a:p>
            <a:pPr marL="285750" indent="-285750">
              <a:spcAft>
                <a:spcPts val="2400"/>
              </a:spcAft>
              <a:buClr>
                <a:schemeClr val="tx1"/>
              </a:buClr>
              <a:buSzPct val="120000"/>
              <a:buFont typeface="Arial" panose="020B0604020202020204" pitchFamily="34" charset="0"/>
              <a:buChar char="•"/>
            </a:pPr>
            <a:r>
              <a:rPr lang="es-ES" sz="2400" dirty="0">
                <a:solidFill>
                  <a:schemeClr val="bg2">
                    <a:lumMod val="10000"/>
                  </a:schemeClr>
                </a:solidFill>
                <a:latin typeface="Arial" panose="020B0604020202020204" pitchFamily="34" charset="0"/>
                <a:cs typeface="Arial" panose="020B0604020202020204" pitchFamily="34" charset="0"/>
              </a:rPr>
              <a:t>¿Cuál fue la decisión más crítica que tomó su equipo durante </a:t>
            </a:r>
            <a:br>
              <a:rPr lang="es-ES" sz="2400" dirty="0">
                <a:solidFill>
                  <a:schemeClr val="bg2">
                    <a:lumMod val="10000"/>
                  </a:schemeClr>
                </a:solidFill>
                <a:latin typeface="Arial" panose="020B0604020202020204" pitchFamily="34" charset="0"/>
                <a:cs typeface="Arial" panose="020B0604020202020204" pitchFamily="34" charset="0"/>
              </a:rPr>
            </a:br>
            <a:r>
              <a:rPr lang="es-ES" sz="2400" dirty="0">
                <a:solidFill>
                  <a:schemeClr val="bg2">
                    <a:lumMod val="10000"/>
                  </a:schemeClr>
                </a:solidFill>
                <a:latin typeface="Arial" panose="020B0604020202020204" pitchFamily="34" charset="0"/>
                <a:cs typeface="Arial" panose="020B0604020202020204" pitchFamily="34" charset="0"/>
              </a:rPr>
              <a:t>el proceso de diseño?</a:t>
            </a:r>
          </a:p>
          <a:p>
            <a:pPr marL="285750" indent="-285750">
              <a:spcAft>
                <a:spcPts val="2400"/>
              </a:spcAft>
              <a:buClr>
                <a:schemeClr val="tx1"/>
              </a:buClr>
              <a:buSzPct val="120000"/>
              <a:buFont typeface="Arial" panose="020B0604020202020204" pitchFamily="34" charset="0"/>
              <a:buChar char="•"/>
            </a:pPr>
            <a:r>
              <a:rPr lang="es-ES" sz="2400" dirty="0">
                <a:solidFill>
                  <a:schemeClr val="bg2">
                    <a:lumMod val="10000"/>
                  </a:schemeClr>
                </a:solidFill>
                <a:latin typeface="Arial" panose="020B0604020202020204" pitchFamily="34" charset="0"/>
                <a:cs typeface="Arial" panose="020B0604020202020204" pitchFamily="34" charset="0"/>
              </a:rPr>
              <a:t>¿Qué aprendiste sobre el trabajo en equipo?</a:t>
            </a:r>
          </a:p>
          <a:p>
            <a:pPr marL="285750" indent="-285750">
              <a:spcAft>
                <a:spcPts val="2400"/>
              </a:spcAft>
              <a:buClr>
                <a:schemeClr val="tx1"/>
              </a:buClr>
              <a:buSzPct val="120000"/>
              <a:buFont typeface="Arial" panose="020B0604020202020204" pitchFamily="34" charset="0"/>
              <a:buChar char="•"/>
            </a:pPr>
            <a:r>
              <a:rPr lang="es-ES" sz="2400" dirty="0">
                <a:solidFill>
                  <a:schemeClr val="bg2">
                    <a:lumMod val="10000"/>
                  </a:schemeClr>
                </a:solidFill>
                <a:latin typeface="Arial" panose="020B0604020202020204" pitchFamily="34" charset="0"/>
                <a:cs typeface="Arial" panose="020B0604020202020204" pitchFamily="34" charset="0"/>
              </a:rPr>
              <a:t>¿Cuál fue la decisión más crítica que tomó su equipo durante </a:t>
            </a:r>
            <a:br>
              <a:rPr lang="es-ES" sz="2400" dirty="0">
                <a:solidFill>
                  <a:schemeClr val="bg2">
                    <a:lumMod val="10000"/>
                  </a:schemeClr>
                </a:solidFill>
                <a:latin typeface="Arial" panose="020B0604020202020204" pitchFamily="34" charset="0"/>
                <a:cs typeface="Arial" panose="020B0604020202020204" pitchFamily="34" charset="0"/>
              </a:rPr>
            </a:br>
            <a:r>
              <a:rPr lang="es-ES" sz="2400" dirty="0">
                <a:solidFill>
                  <a:schemeClr val="bg2">
                    <a:lumMod val="10000"/>
                  </a:schemeClr>
                </a:solidFill>
                <a:latin typeface="Arial" panose="020B0604020202020204" pitchFamily="34" charset="0"/>
                <a:cs typeface="Arial" panose="020B0604020202020204" pitchFamily="34" charset="0"/>
              </a:rPr>
              <a:t>el proceso de fabricación?</a:t>
            </a:r>
          </a:p>
          <a:p>
            <a:pPr marL="285750" indent="-285750">
              <a:spcAft>
                <a:spcPts val="2400"/>
              </a:spcAft>
              <a:buClr>
                <a:schemeClr val="tx1"/>
              </a:buClr>
              <a:buSzPct val="120000"/>
              <a:buFont typeface="Arial" panose="020B0604020202020204" pitchFamily="34" charset="0"/>
              <a:buChar char="•"/>
            </a:pPr>
            <a:r>
              <a:rPr lang="es-ES" sz="2400" dirty="0">
                <a:solidFill>
                  <a:schemeClr val="bg2">
                    <a:lumMod val="10000"/>
                  </a:schemeClr>
                </a:solidFill>
                <a:latin typeface="Arial" panose="020B0604020202020204" pitchFamily="34" charset="0"/>
                <a:cs typeface="Arial" panose="020B0604020202020204" pitchFamily="34" charset="0"/>
              </a:rPr>
              <a:t>¿Qué fue lo difícil de diseñar y construir su dispositivo médico?</a:t>
            </a:r>
          </a:p>
          <a:p>
            <a:pPr marL="285750" indent="-285750">
              <a:spcAft>
                <a:spcPts val="2400"/>
              </a:spcAft>
              <a:buClr>
                <a:schemeClr val="tx1"/>
              </a:buClr>
              <a:buSzPct val="120000"/>
              <a:buFont typeface="Arial" panose="020B0604020202020204" pitchFamily="34" charset="0"/>
              <a:buChar char="•"/>
            </a:pPr>
            <a:r>
              <a:rPr lang="es-ES" sz="2400" dirty="0">
                <a:solidFill>
                  <a:schemeClr val="bg2">
                    <a:lumMod val="10000"/>
                  </a:schemeClr>
                </a:solidFill>
                <a:latin typeface="Arial" panose="020B0604020202020204" pitchFamily="34" charset="0"/>
                <a:cs typeface="Arial" panose="020B0604020202020204" pitchFamily="34" charset="0"/>
              </a:rPr>
              <a:t>¿Qué cambiarías de tu diseño si lo hicieras de nuevo?</a:t>
            </a:r>
          </a:p>
        </p:txBody>
      </p:sp>
      <p:sp>
        <p:nvSpPr>
          <p:cNvPr id="8" name="TextBox 7">
            <a:extLst>
              <a:ext uri="{FF2B5EF4-FFF2-40B4-BE49-F238E27FC236}">
                <a16:creationId xmlns:a16="http://schemas.microsoft.com/office/drawing/2014/main" xmlns="" id="{7E613535-ED73-504E-ACF5-7622FDF598FC}"/>
              </a:ext>
            </a:extLst>
          </p:cNvPr>
          <p:cNvSpPr txBox="1"/>
          <p:nvPr/>
        </p:nvSpPr>
        <p:spPr>
          <a:xfrm>
            <a:off x="4881281" y="2295431"/>
            <a:ext cx="6642848" cy="435825"/>
          </a:xfrm>
          <a:prstGeom prst="rect">
            <a:avLst/>
          </a:prstGeom>
          <a:noFill/>
        </p:spPr>
        <p:txBody>
          <a:bodyPr wrap="square" rtlCol="0">
            <a:spAutoFit/>
          </a:bodyPr>
          <a:lstStyle/>
          <a:p>
            <a:pPr>
              <a:lnSpc>
                <a:spcPct val="110000"/>
              </a:lnSpc>
              <a:spcAft>
                <a:spcPts val="1600"/>
              </a:spcAft>
            </a:pPr>
            <a:r>
              <a:rPr lang="es-ES" sz="2200">
                <a:solidFill>
                  <a:schemeClr val="bg2">
                    <a:lumMod val="10000"/>
                  </a:schemeClr>
                </a:solidFill>
                <a:latin typeface="Arial" panose="020B0604020202020204" pitchFamily="34" charset="0"/>
                <a:cs typeface="Arial" panose="020B0604020202020204" pitchFamily="34" charset="0"/>
              </a:rPr>
              <a:t> </a:t>
            </a:r>
          </a:p>
        </p:txBody>
      </p:sp>
      <p:sp>
        <p:nvSpPr>
          <p:cNvPr id="9" name="Title 1">
            <a:extLst>
              <a:ext uri="{FF2B5EF4-FFF2-40B4-BE49-F238E27FC236}">
                <a16:creationId xmlns:a16="http://schemas.microsoft.com/office/drawing/2014/main" xmlns="" id="{50B3BF2B-C9C4-7049-93C5-83C93C3DEE6A}"/>
              </a:ext>
            </a:extLst>
          </p:cNvPr>
          <p:cNvSpPr txBox="1">
            <a:spLocks/>
          </p:cNvSpPr>
          <p:nvPr/>
        </p:nvSpPr>
        <p:spPr>
          <a:xfrm>
            <a:off x="976393" y="436563"/>
            <a:ext cx="9591294"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6000" b="1" dirty="0">
                <a:latin typeface="Arial Rounded MT Bold" panose="020F0704030504030204" pitchFamily="34" charset="77"/>
                <a:cs typeface="Arial" panose="020B0604020202020204" pitchFamily="34" charset="0"/>
              </a:rPr>
              <a:t>¿Qué hemos aprendido?</a:t>
            </a:r>
          </a:p>
        </p:txBody>
      </p:sp>
    </p:spTree>
    <p:extLst>
      <p:ext uri="{BB962C8B-B14F-4D97-AF65-F5344CB8AC3E}">
        <p14:creationId xmlns:p14="http://schemas.microsoft.com/office/powerpoint/2010/main" val="2848042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961749" y="654740"/>
            <a:ext cx="3545304" cy="946151"/>
          </a:xfrm>
          <a:prstGeom prst="rect">
            <a:avLst/>
          </a:prstGeom>
        </p:spPr>
        <p:txBody>
          <a:bodyPr>
            <a:normAutofit fontScale="92500"/>
          </a:bodyPr>
          <a:lstStyle/>
          <a:p>
            <a:pPr marL="0" indent="0">
              <a:buNone/>
            </a:pPr>
            <a:r>
              <a:rPr lang="es-ES" sz="2400" dirty="0">
                <a:solidFill>
                  <a:schemeClr val="bg2">
                    <a:lumMod val="25000"/>
                  </a:schemeClr>
                </a:solidFill>
                <a:latin typeface="Arial Rounded MT Bold" panose="020F0704030504030204" pitchFamily="34" charset="77"/>
                <a:cs typeface="Arial" panose="020B0604020202020204" pitchFamily="34" charset="0"/>
              </a:rPr>
              <a:t>Piense en las siguientes preguntas...</a:t>
            </a:r>
          </a:p>
        </p:txBody>
      </p:sp>
      <p:sp>
        <p:nvSpPr>
          <p:cNvPr id="8" name="TextBox 7">
            <a:extLst>
              <a:ext uri="{FF2B5EF4-FFF2-40B4-BE49-F238E27FC236}">
                <a16:creationId xmlns:a16="http://schemas.microsoft.com/office/drawing/2014/main" xmlns="" id="{7E613535-ED73-504E-ACF5-7622FDF598FC}"/>
              </a:ext>
            </a:extLst>
          </p:cNvPr>
          <p:cNvSpPr txBox="1"/>
          <p:nvPr/>
        </p:nvSpPr>
        <p:spPr>
          <a:xfrm>
            <a:off x="976392" y="1813737"/>
            <a:ext cx="8986315" cy="3908762"/>
          </a:xfrm>
          <a:prstGeom prst="rect">
            <a:avLst/>
          </a:prstGeom>
          <a:noFill/>
        </p:spPr>
        <p:txBody>
          <a:bodyPr wrap="square" rtlCol="0">
            <a:spAutoFit/>
          </a:bodyPr>
          <a:lstStyle/>
          <a:p>
            <a:pPr marL="285750" indent="-285750">
              <a:spcAft>
                <a:spcPts val="2400"/>
              </a:spcAft>
              <a:buClr>
                <a:schemeClr val="tx1"/>
              </a:buClr>
              <a:buSzPct val="110000"/>
              <a:buFont typeface="Arial" panose="020B0604020202020204" pitchFamily="34" charset="0"/>
              <a:buChar char="•"/>
            </a:pPr>
            <a:r>
              <a:rPr lang="es-ES" sz="2400" dirty="0">
                <a:solidFill>
                  <a:schemeClr val="bg2">
                    <a:lumMod val="10000"/>
                  </a:schemeClr>
                </a:solidFill>
                <a:latin typeface="Arial" panose="020B0604020202020204" pitchFamily="34" charset="0"/>
                <a:cs typeface="Arial" panose="020B0604020202020204" pitchFamily="34" charset="0"/>
              </a:rPr>
              <a:t>¿Qué ha aprendido sobre ingeniería? </a:t>
            </a:r>
          </a:p>
          <a:p>
            <a:pPr marL="285750" indent="-285750">
              <a:spcAft>
                <a:spcPts val="2400"/>
              </a:spcAft>
              <a:buClr>
                <a:schemeClr val="tx1"/>
              </a:buClr>
              <a:buSzPct val="110000"/>
              <a:buFont typeface="Arial" panose="020B0604020202020204" pitchFamily="34" charset="0"/>
              <a:buChar char="•"/>
            </a:pPr>
            <a:r>
              <a:rPr lang="es-ES" sz="2400" dirty="0">
                <a:solidFill>
                  <a:schemeClr val="bg2">
                    <a:lumMod val="10000"/>
                  </a:schemeClr>
                </a:solidFill>
                <a:latin typeface="Arial" panose="020B0604020202020204" pitchFamily="34" charset="0"/>
                <a:cs typeface="Arial" panose="020B0604020202020204" pitchFamily="34" charset="0"/>
              </a:rPr>
              <a:t>¿Cómo cree que esta actividad se relaciona con una carrera en Ingeniería y/o trabajando en Johnson &amp; Johnson?</a:t>
            </a:r>
          </a:p>
          <a:p>
            <a:pPr marL="285750" indent="-285750">
              <a:spcAft>
                <a:spcPts val="2400"/>
              </a:spcAft>
              <a:buClr>
                <a:schemeClr val="tx1"/>
              </a:buClr>
              <a:buSzPct val="110000"/>
              <a:buFont typeface="Arial" panose="020B0604020202020204" pitchFamily="34" charset="0"/>
              <a:buChar char="•"/>
            </a:pPr>
            <a:r>
              <a:rPr lang="es-ES" sz="2400" dirty="0">
                <a:solidFill>
                  <a:schemeClr val="bg2">
                    <a:lumMod val="10000"/>
                  </a:schemeClr>
                </a:solidFill>
                <a:latin typeface="Arial" panose="020B0604020202020204" pitchFamily="34" charset="0"/>
                <a:cs typeface="Arial" panose="020B0604020202020204" pitchFamily="34" charset="0"/>
              </a:rPr>
              <a:t>¿Puedes verte como un profesional de STEM</a:t>
            </a:r>
            <a:r>
              <a:rPr lang="es-ES" sz="2400" baseline="30000" dirty="0">
                <a:solidFill>
                  <a:schemeClr val="bg2">
                    <a:lumMod val="10000"/>
                  </a:schemeClr>
                </a:solidFill>
                <a:latin typeface="Arial" panose="020B0604020202020204" pitchFamily="34" charset="0"/>
                <a:cs typeface="Arial" panose="020B0604020202020204" pitchFamily="34" charset="0"/>
              </a:rPr>
              <a:t>2</a:t>
            </a:r>
            <a:r>
              <a:rPr lang="es-ES" sz="2400" dirty="0">
                <a:solidFill>
                  <a:schemeClr val="bg2">
                    <a:lumMod val="10000"/>
                  </a:schemeClr>
                </a:solidFill>
                <a:latin typeface="Arial" panose="020B0604020202020204" pitchFamily="34" charset="0"/>
                <a:cs typeface="Arial" panose="020B0604020202020204" pitchFamily="34" charset="0"/>
              </a:rPr>
              <a:t>D? </a:t>
            </a:r>
            <a:br>
              <a:rPr lang="es-ES" sz="2400" dirty="0">
                <a:solidFill>
                  <a:schemeClr val="bg2">
                    <a:lumMod val="10000"/>
                  </a:schemeClr>
                </a:solidFill>
                <a:latin typeface="Arial" panose="020B0604020202020204" pitchFamily="34" charset="0"/>
                <a:cs typeface="Arial" panose="020B0604020202020204" pitchFamily="34" charset="0"/>
              </a:rPr>
            </a:br>
            <a:r>
              <a:rPr lang="es-ES" sz="2400" dirty="0">
                <a:solidFill>
                  <a:schemeClr val="bg2">
                    <a:lumMod val="10000"/>
                  </a:schemeClr>
                </a:solidFill>
                <a:latin typeface="Arial" panose="020B0604020202020204" pitchFamily="34" charset="0"/>
                <a:cs typeface="Arial" panose="020B0604020202020204" pitchFamily="34" charset="0"/>
              </a:rPr>
              <a:t>¿En qué papel? ¿Por qué o por qué no?</a:t>
            </a:r>
          </a:p>
          <a:p>
            <a:pPr marL="285750" indent="-285750">
              <a:spcAft>
                <a:spcPts val="2400"/>
              </a:spcAft>
              <a:buClr>
                <a:schemeClr val="tx1"/>
              </a:buClr>
              <a:buSzPct val="110000"/>
              <a:buFont typeface="Arial" panose="020B0604020202020204" pitchFamily="34" charset="0"/>
              <a:buChar char="•"/>
            </a:pPr>
            <a:r>
              <a:rPr lang="es-ES" sz="2400" dirty="0">
                <a:solidFill>
                  <a:schemeClr val="bg2">
                    <a:lumMod val="10000"/>
                  </a:schemeClr>
                </a:solidFill>
                <a:latin typeface="Arial" panose="020B0604020202020204" pitchFamily="34" charset="0"/>
                <a:cs typeface="Arial" panose="020B0604020202020204" pitchFamily="34" charset="0"/>
              </a:rPr>
              <a:t>¿Qué necesitarías para que eso suceda? </a:t>
            </a:r>
          </a:p>
          <a:p>
            <a:pPr marL="285750" indent="-285750">
              <a:spcAft>
                <a:spcPts val="2400"/>
              </a:spcAft>
              <a:buClr>
                <a:schemeClr val="tx1"/>
              </a:buClr>
              <a:buSzPct val="110000"/>
              <a:buFont typeface="Arial" panose="020B0604020202020204" pitchFamily="34" charset="0"/>
              <a:buChar char="•"/>
            </a:pPr>
            <a:r>
              <a:rPr lang="es-ES" sz="2400" dirty="0">
                <a:solidFill>
                  <a:schemeClr val="bg2">
                    <a:lumMod val="10000"/>
                  </a:schemeClr>
                </a:solidFill>
                <a:latin typeface="Arial" panose="020B0604020202020204" pitchFamily="34" charset="0"/>
                <a:cs typeface="Arial" panose="020B0604020202020204" pitchFamily="34" charset="0"/>
              </a:rPr>
              <a:t>¿Qué es lo que aprendiste que no sabías al entrar?</a:t>
            </a:r>
          </a:p>
        </p:txBody>
      </p:sp>
      <p:sp>
        <p:nvSpPr>
          <p:cNvPr id="9" name="Title 1">
            <a:extLst>
              <a:ext uri="{FF2B5EF4-FFF2-40B4-BE49-F238E27FC236}">
                <a16:creationId xmlns:a16="http://schemas.microsoft.com/office/drawing/2014/main" xmlns="" id="{50B3BF2B-C9C4-7049-93C5-83C93C3DEE6A}"/>
              </a:ext>
            </a:extLst>
          </p:cNvPr>
          <p:cNvSpPr txBox="1">
            <a:spLocks/>
          </p:cNvSpPr>
          <p:nvPr/>
        </p:nvSpPr>
        <p:spPr>
          <a:xfrm>
            <a:off x="976392" y="553521"/>
            <a:ext cx="3999645"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6000" b="1" dirty="0">
                <a:latin typeface="Arial Rounded MT Bold" panose="020F0704030504030204" pitchFamily="34" charset="77"/>
                <a:cs typeface="Arial" panose="020B0604020202020204" pitchFamily="34" charset="0"/>
              </a:rPr>
              <a:t>Reflexión</a:t>
            </a:r>
          </a:p>
        </p:txBody>
      </p:sp>
    </p:spTree>
    <p:extLst>
      <p:ext uri="{BB962C8B-B14F-4D97-AF65-F5344CB8AC3E}">
        <p14:creationId xmlns:p14="http://schemas.microsoft.com/office/powerpoint/2010/main" val="1331272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608424" y="1570008"/>
            <a:ext cx="9203032" cy="4542007"/>
          </a:xfrm>
          <a:prstGeom prst="rect">
            <a:avLst/>
          </a:prstGeom>
        </p:spPr>
        <p:txBody>
          <a:bodyPr>
            <a:normAutofit fontScale="55000" lnSpcReduction="20000"/>
          </a:bodyPr>
          <a:lstStyle/>
          <a:p>
            <a:pPr>
              <a:lnSpc>
                <a:spcPct val="145000"/>
              </a:lnSpc>
            </a:pPr>
            <a:r>
              <a:rPr lang="es-ES" sz="4400">
                <a:solidFill>
                  <a:schemeClr val="bg2">
                    <a:lumMod val="10000"/>
                  </a:schemeClr>
                </a:solidFill>
                <a:latin typeface="Arial" panose="020B0604020202020204" pitchFamily="34" charset="0"/>
                <a:cs typeface="Arial" panose="020B0604020202020204" pitchFamily="34" charset="0"/>
              </a:rPr>
              <a:t>INTRODUCCIÓN</a:t>
            </a:r>
          </a:p>
          <a:p>
            <a:pPr>
              <a:lnSpc>
                <a:spcPct val="145000"/>
              </a:lnSpc>
            </a:pPr>
            <a:r>
              <a:rPr lang="es-ES" sz="4400">
                <a:solidFill>
                  <a:schemeClr val="bg2">
                    <a:lumMod val="10000"/>
                  </a:schemeClr>
                </a:solidFill>
                <a:latin typeface="Arial" panose="020B0604020202020204" pitchFamily="34" charset="0"/>
                <a:cs typeface="Arial" panose="020B0604020202020204" pitchFamily="34" charset="0"/>
              </a:rPr>
              <a:t>STEM</a:t>
            </a:r>
            <a:r>
              <a:rPr lang="es-ES" sz="4400" baseline="30000">
                <a:solidFill>
                  <a:schemeClr val="bg2">
                    <a:lumMod val="10000"/>
                  </a:schemeClr>
                </a:solidFill>
                <a:latin typeface="Arial" panose="020B0604020202020204" pitchFamily="34" charset="0"/>
                <a:cs typeface="Arial" panose="020B0604020202020204" pitchFamily="34" charset="0"/>
              </a:rPr>
              <a:t>2</a:t>
            </a:r>
            <a:r>
              <a:rPr lang="es-ES" sz="4400">
                <a:solidFill>
                  <a:schemeClr val="bg2">
                    <a:lumMod val="10000"/>
                  </a:schemeClr>
                </a:solidFill>
                <a:latin typeface="Arial" panose="020B0604020202020204" pitchFamily="34" charset="0"/>
                <a:cs typeface="Arial" panose="020B0604020202020204" pitchFamily="34" charset="0"/>
              </a:rPr>
              <a:t>D</a:t>
            </a:r>
            <a:r>
              <a:rPr lang="es-ES" sz="4400" b="1">
                <a:solidFill>
                  <a:schemeClr val="bg2">
                    <a:lumMod val="10000"/>
                  </a:schemeClr>
                </a:solidFill>
                <a:latin typeface="Arial" panose="020B0604020202020204" pitchFamily="34" charset="0"/>
                <a:cs typeface="Arial" panose="020B0604020202020204" pitchFamily="34" charset="0"/>
              </a:rPr>
              <a:t> </a:t>
            </a:r>
            <a:r>
              <a:rPr lang="es-ES" sz="4400">
                <a:solidFill>
                  <a:schemeClr val="bg2">
                    <a:lumMod val="10000"/>
                  </a:schemeClr>
                </a:solidFill>
                <a:latin typeface="Arial" panose="020B0604020202020204" pitchFamily="34" charset="0"/>
                <a:cs typeface="Arial" panose="020B0604020202020204" pitchFamily="34" charset="0"/>
              </a:rPr>
              <a:t>en el mundo del trabajo </a:t>
            </a:r>
          </a:p>
          <a:p>
            <a:pPr>
              <a:lnSpc>
                <a:spcPct val="145000"/>
              </a:lnSpc>
            </a:pPr>
            <a:r>
              <a:rPr lang="es-ES" sz="4400">
                <a:solidFill>
                  <a:schemeClr val="bg2">
                    <a:lumMod val="10000"/>
                  </a:schemeClr>
                </a:solidFill>
                <a:latin typeface="Arial" panose="020B0604020202020204" pitchFamily="34" charset="0"/>
                <a:cs typeface="Arial" panose="020B0604020202020204" pitchFamily="34" charset="0"/>
              </a:rPr>
              <a:t>¿Qué es Ingeniería?</a:t>
            </a:r>
          </a:p>
          <a:p>
            <a:pPr>
              <a:lnSpc>
                <a:spcPct val="145000"/>
              </a:lnSpc>
            </a:pPr>
            <a:r>
              <a:rPr lang="es-ES" sz="4400">
                <a:solidFill>
                  <a:schemeClr val="bg2">
                    <a:lumMod val="10000"/>
                  </a:schemeClr>
                </a:solidFill>
                <a:latin typeface="Arial" panose="020B0604020202020204" pitchFamily="34" charset="0"/>
                <a:cs typeface="Arial" panose="020B0604020202020204" pitchFamily="34" charset="0"/>
              </a:rPr>
              <a:t>La ingeniería de un nuevo producto</a:t>
            </a:r>
          </a:p>
          <a:p>
            <a:pPr>
              <a:lnSpc>
                <a:spcPct val="145000"/>
              </a:lnSpc>
            </a:pPr>
            <a:r>
              <a:rPr lang="es-ES" sz="4400">
                <a:solidFill>
                  <a:schemeClr val="bg2">
                    <a:lumMod val="10000"/>
                  </a:schemeClr>
                </a:solidFill>
                <a:latin typeface="Arial" panose="020B0604020202020204" pitchFamily="34" charset="0"/>
                <a:cs typeface="Arial" panose="020B0604020202020204" pitchFamily="34" charset="0"/>
              </a:rPr>
              <a:t>Desafío de equipo: Construir un dispositivo médico</a:t>
            </a:r>
          </a:p>
          <a:p>
            <a:pPr>
              <a:lnSpc>
                <a:spcPct val="145000"/>
              </a:lnSpc>
            </a:pPr>
            <a:r>
              <a:rPr lang="es-ES" sz="4400">
                <a:solidFill>
                  <a:schemeClr val="bg2">
                    <a:lumMod val="10000"/>
                  </a:schemeClr>
                </a:solidFill>
                <a:latin typeface="Arial" panose="020B0604020202020204" pitchFamily="34" charset="0"/>
                <a:cs typeface="Arial" panose="020B0604020202020204" pitchFamily="34" charset="0"/>
              </a:rPr>
              <a:t>Presentaciones del equipo y pruebas de rendimiento</a:t>
            </a:r>
          </a:p>
          <a:p>
            <a:pPr>
              <a:lnSpc>
                <a:spcPct val="145000"/>
              </a:lnSpc>
            </a:pPr>
            <a:r>
              <a:rPr lang="es-ES" sz="4400">
                <a:solidFill>
                  <a:schemeClr val="bg2">
                    <a:lumMod val="10000"/>
                  </a:schemeClr>
                </a:solidFill>
                <a:latin typeface="Arial" panose="020B0604020202020204" pitchFamily="34" charset="0"/>
                <a:cs typeface="Arial" panose="020B0604020202020204" pitchFamily="34" charset="0"/>
              </a:rPr>
              <a:t>Reflexión</a:t>
            </a:r>
          </a:p>
        </p:txBody>
      </p:sp>
      <p:sp>
        <p:nvSpPr>
          <p:cNvPr id="6" name="Title 1">
            <a:extLst>
              <a:ext uri="{FF2B5EF4-FFF2-40B4-BE49-F238E27FC236}">
                <a16:creationId xmlns:a16="http://schemas.microsoft.com/office/drawing/2014/main" xmlns="" id="{36D24A16-B60D-7D42-8FA8-8AC5B2C3F161}"/>
              </a:ext>
            </a:extLst>
          </p:cNvPr>
          <p:cNvSpPr txBox="1">
            <a:spLocks/>
          </p:cNvSpPr>
          <p:nvPr/>
        </p:nvSpPr>
        <p:spPr>
          <a:xfrm>
            <a:off x="2133862" y="436563"/>
            <a:ext cx="5262362"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6000" b="1">
                <a:latin typeface="Arial Rounded MT Bold" panose="020F0704030504030204" pitchFamily="34" charset="77"/>
                <a:cs typeface="Arial" panose="020B0604020202020204" pitchFamily="34" charset="0"/>
              </a:rPr>
              <a:t>Plan de hoy</a:t>
            </a:r>
          </a:p>
        </p:txBody>
      </p:sp>
    </p:spTree>
    <p:extLst>
      <p:ext uri="{BB962C8B-B14F-4D97-AF65-F5344CB8AC3E}">
        <p14:creationId xmlns:p14="http://schemas.microsoft.com/office/powerpoint/2010/main" val="138677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2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25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25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324311" y="2602423"/>
            <a:ext cx="9540910" cy="2198097"/>
          </a:xfrm>
          <a:prstGeom prst="rect">
            <a:avLst/>
          </a:prstGeom>
        </p:spPr>
        <p:txBody>
          <a:bodyPr>
            <a:noAutofit/>
          </a:bodyPr>
          <a:lstStyle/>
          <a:p>
            <a:pPr marL="79375" indent="0">
              <a:lnSpc>
                <a:spcPct val="100000"/>
              </a:lnSpc>
              <a:spcBef>
                <a:spcPts val="0"/>
              </a:spcBef>
              <a:buNone/>
            </a:pPr>
            <a:r>
              <a:rPr lang="es-ES" sz="4400" dirty="0">
                <a:solidFill>
                  <a:schemeClr val="bg2">
                    <a:lumMod val="10000"/>
                  </a:schemeClr>
                </a:solidFill>
                <a:latin typeface="Arial" panose="020B0604020202020204" pitchFamily="34" charset="0"/>
                <a:cs typeface="Arial" panose="020B0604020202020204" pitchFamily="34" charset="0"/>
              </a:rPr>
              <a:t>¿Cómo crees que </a:t>
            </a:r>
            <a:r>
              <a:rPr lang="es-ES" sz="4400" b="1" dirty="0">
                <a:latin typeface="Arial" panose="020B0604020202020204" pitchFamily="34" charset="0"/>
                <a:cs typeface="Arial" panose="020B0604020202020204" pitchFamily="34" charset="0"/>
              </a:rPr>
              <a:t>STEM</a:t>
            </a:r>
            <a:r>
              <a:rPr lang="es-ES" sz="4400" b="1" baseline="30000" dirty="0">
                <a:latin typeface="Arial" panose="020B0604020202020204" pitchFamily="34" charset="0"/>
                <a:cs typeface="Arial" panose="020B0604020202020204" pitchFamily="34" charset="0"/>
              </a:rPr>
              <a:t>2</a:t>
            </a:r>
            <a:r>
              <a:rPr lang="es-ES" sz="4400" b="1" dirty="0">
                <a:latin typeface="Arial" panose="020B0604020202020204" pitchFamily="34" charset="0"/>
                <a:cs typeface="Arial" panose="020B0604020202020204" pitchFamily="34" charset="0"/>
              </a:rPr>
              <a:t>D </a:t>
            </a:r>
            <a:r>
              <a:rPr lang="es-ES" sz="4400" dirty="0">
                <a:solidFill>
                  <a:schemeClr val="bg2">
                    <a:lumMod val="10000"/>
                  </a:schemeClr>
                </a:solidFill>
                <a:latin typeface="Arial" panose="020B0604020202020204" pitchFamily="34" charset="0"/>
                <a:cs typeface="Arial" panose="020B0604020202020204" pitchFamily="34" charset="0"/>
              </a:rPr>
              <a:t>se utiliza todos los días en el lugar de trabajo?</a:t>
            </a:r>
          </a:p>
        </p:txBody>
      </p:sp>
      <p:sp>
        <p:nvSpPr>
          <p:cNvPr id="5" name="Title 1">
            <a:extLst>
              <a:ext uri="{FF2B5EF4-FFF2-40B4-BE49-F238E27FC236}">
                <a16:creationId xmlns:a16="http://schemas.microsoft.com/office/drawing/2014/main" xmlns="" id="{A5E76BAF-D604-E043-ABFE-3C423B4E1C58}"/>
              </a:ext>
            </a:extLst>
          </p:cNvPr>
          <p:cNvSpPr txBox="1">
            <a:spLocks/>
          </p:cNvSpPr>
          <p:nvPr/>
        </p:nvSpPr>
        <p:spPr>
          <a:xfrm>
            <a:off x="629151" y="436563"/>
            <a:ext cx="11215607" cy="946150"/>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6000" b="1">
                <a:latin typeface="Arial Rounded MT Bold" panose="020F0704030504030204" pitchFamily="34" charset="77"/>
                <a:cs typeface="Arial" panose="020B0604020202020204" pitchFamily="34" charset="0"/>
              </a:rPr>
              <a:t>STEM</a:t>
            </a:r>
            <a:r>
              <a:rPr lang="es-ES" sz="6000" b="1" baseline="30000">
                <a:latin typeface="Arial Rounded MT Bold" panose="020F0704030504030204" pitchFamily="34" charset="77"/>
                <a:cs typeface="Arial" panose="020B0604020202020204" pitchFamily="34" charset="0"/>
              </a:rPr>
              <a:t>2</a:t>
            </a:r>
            <a:r>
              <a:rPr lang="es-ES" sz="6000" b="1">
                <a:latin typeface="Arial Rounded MT Bold" panose="020F0704030504030204" pitchFamily="34" charset="77"/>
                <a:cs typeface="Arial" panose="020B0604020202020204" pitchFamily="34" charset="0"/>
              </a:rPr>
              <a:t>D en el mundo del trabajo</a:t>
            </a:r>
          </a:p>
        </p:txBody>
      </p:sp>
    </p:spTree>
    <p:extLst>
      <p:ext uri="{BB962C8B-B14F-4D97-AF65-F5344CB8AC3E}">
        <p14:creationId xmlns:p14="http://schemas.microsoft.com/office/powerpoint/2010/main" val="1884639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A5E76BAF-D604-E043-ABFE-3C423B4E1C58}"/>
              </a:ext>
            </a:extLst>
          </p:cNvPr>
          <p:cNvSpPr txBox="1">
            <a:spLocks/>
          </p:cNvSpPr>
          <p:nvPr/>
        </p:nvSpPr>
        <p:spPr>
          <a:xfrm>
            <a:off x="976392" y="436563"/>
            <a:ext cx="11215607"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6000" b="1">
                <a:latin typeface="Arial Rounded MT Bold" panose="020F0704030504030204" pitchFamily="34" charset="77"/>
                <a:cs typeface="Arial" panose="020B0604020202020204" pitchFamily="34" charset="0"/>
              </a:rPr>
              <a:t>Mi historia</a:t>
            </a:r>
          </a:p>
        </p:txBody>
      </p:sp>
    </p:spTree>
    <p:extLst>
      <p:ext uri="{BB962C8B-B14F-4D97-AF65-F5344CB8AC3E}">
        <p14:creationId xmlns:p14="http://schemas.microsoft.com/office/powerpoint/2010/main" val="149026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15C6929A-0851-9248-B4E3-113016F6D343}"/>
              </a:ext>
            </a:extLst>
          </p:cNvPr>
          <p:cNvSpPr txBox="1"/>
          <p:nvPr/>
        </p:nvSpPr>
        <p:spPr>
          <a:xfrm>
            <a:off x="976391" y="1801166"/>
            <a:ext cx="10690091" cy="4228978"/>
          </a:xfrm>
          <a:prstGeom prst="rect">
            <a:avLst/>
          </a:prstGeom>
          <a:noFill/>
        </p:spPr>
        <p:txBody>
          <a:bodyPr wrap="square" rtlCol="0">
            <a:spAutoFit/>
          </a:bodyPr>
          <a:lstStyle/>
          <a:p>
            <a:pPr>
              <a:spcAft>
                <a:spcPts val="2400"/>
              </a:spcAft>
            </a:pPr>
            <a:r>
              <a:rPr lang="es-ES" sz="3200" b="1" dirty="0">
                <a:latin typeface="Arial" panose="020B0604020202020204" pitchFamily="34" charset="0"/>
                <a:cs typeface="Arial" panose="020B0604020202020204" pitchFamily="34" charset="0"/>
              </a:rPr>
              <a:t>Ingeniería</a:t>
            </a:r>
            <a:r>
              <a:rPr lang="es-ES" sz="3200" dirty="0">
                <a:solidFill>
                  <a:schemeClr val="bg2">
                    <a:lumMod val="10000"/>
                  </a:schemeClr>
                </a:solidFill>
                <a:latin typeface="Arial" panose="020B0604020202020204" pitchFamily="34" charset="0"/>
                <a:cs typeface="Arial" panose="020B0604020202020204" pitchFamily="34" charset="0"/>
              </a:rPr>
              <a:t> es la aplicación de conocimientos científicos, económicos, sociales y prácticos para diseñar, construir, mantener y mejorar estructuras, máquinas, dispositivos, sistemas, materiales y procesos.</a:t>
            </a:r>
          </a:p>
          <a:p>
            <a:pPr lvl="1">
              <a:lnSpc>
                <a:spcPct val="110000"/>
              </a:lnSpc>
            </a:pPr>
            <a:r>
              <a:rPr lang="es-ES" sz="2800" dirty="0">
                <a:solidFill>
                  <a:schemeClr val="bg2">
                    <a:lumMod val="10000"/>
                  </a:schemeClr>
                </a:solidFill>
                <a:latin typeface="Arial" panose="020B0604020202020204" pitchFamily="34" charset="0"/>
                <a:cs typeface="Arial" panose="020B0604020202020204" pitchFamily="34" charset="0"/>
              </a:rPr>
              <a:t>La disciplina de la ingeniería es </a:t>
            </a:r>
            <a:r>
              <a:rPr lang="es-ES" sz="2800" b="1" dirty="0">
                <a:solidFill>
                  <a:schemeClr val="bg2">
                    <a:lumMod val="10000"/>
                  </a:schemeClr>
                </a:solidFill>
                <a:latin typeface="Arial" panose="020B0604020202020204" pitchFamily="34" charset="0"/>
                <a:cs typeface="Arial" panose="020B0604020202020204" pitchFamily="34" charset="0"/>
              </a:rPr>
              <a:t>extremadamente amplia</a:t>
            </a:r>
            <a:r>
              <a:rPr lang="es-ES" sz="2800" dirty="0">
                <a:solidFill>
                  <a:schemeClr val="bg2">
                    <a:lumMod val="10000"/>
                  </a:schemeClr>
                </a:solidFill>
                <a:latin typeface="Arial" panose="020B0604020202020204" pitchFamily="34" charset="0"/>
                <a:cs typeface="Arial" panose="020B0604020202020204" pitchFamily="34" charset="0"/>
              </a:rPr>
              <a:t> </a:t>
            </a:r>
            <a:r>
              <a:rPr lang="es-ES" sz="2800" dirty="0" smtClean="0">
                <a:solidFill>
                  <a:schemeClr val="bg2">
                    <a:lumMod val="10000"/>
                  </a:schemeClr>
                </a:solidFill>
                <a:latin typeface="Arial" panose="020B0604020202020204" pitchFamily="34" charset="0"/>
                <a:cs typeface="Arial" panose="020B0604020202020204" pitchFamily="34" charset="0"/>
              </a:rPr>
              <a:t/>
            </a:r>
            <a:br>
              <a:rPr lang="es-ES" sz="2800" dirty="0" smtClean="0">
                <a:solidFill>
                  <a:schemeClr val="bg2">
                    <a:lumMod val="10000"/>
                  </a:schemeClr>
                </a:solidFill>
                <a:latin typeface="Arial" panose="020B0604020202020204" pitchFamily="34" charset="0"/>
                <a:cs typeface="Arial" panose="020B0604020202020204" pitchFamily="34" charset="0"/>
              </a:rPr>
            </a:br>
            <a:r>
              <a:rPr lang="es-ES" sz="2800" dirty="0" smtClean="0">
                <a:solidFill>
                  <a:schemeClr val="bg2">
                    <a:lumMod val="10000"/>
                  </a:schemeClr>
                </a:solidFill>
                <a:latin typeface="Arial" panose="020B0604020202020204" pitchFamily="34" charset="0"/>
                <a:cs typeface="Arial" panose="020B0604020202020204" pitchFamily="34" charset="0"/>
              </a:rPr>
              <a:t>y </a:t>
            </a:r>
            <a:r>
              <a:rPr lang="es-ES" sz="2800" dirty="0">
                <a:solidFill>
                  <a:schemeClr val="bg2">
                    <a:lumMod val="10000"/>
                  </a:schemeClr>
                </a:solidFill>
                <a:latin typeface="Arial" panose="020B0604020202020204" pitchFamily="34" charset="0"/>
                <a:cs typeface="Arial" panose="020B0604020202020204" pitchFamily="34" charset="0"/>
              </a:rPr>
              <a:t>abarca una gama de </a:t>
            </a:r>
            <a:r>
              <a:rPr lang="es-ES" sz="2800" b="1" dirty="0">
                <a:solidFill>
                  <a:schemeClr val="bg2">
                    <a:lumMod val="10000"/>
                  </a:schemeClr>
                </a:solidFill>
                <a:latin typeface="Arial" panose="020B0604020202020204" pitchFamily="34" charset="0"/>
                <a:cs typeface="Arial" panose="020B0604020202020204" pitchFamily="34" charset="0"/>
              </a:rPr>
              <a:t>campos especializados</a:t>
            </a:r>
            <a:r>
              <a:rPr lang="es-ES" sz="2800" dirty="0">
                <a:solidFill>
                  <a:schemeClr val="bg2">
                    <a:lumMod val="10000"/>
                  </a:schemeClr>
                </a:solidFill>
                <a:latin typeface="Arial" panose="020B0604020202020204" pitchFamily="34" charset="0"/>
                <a:cs typeface="Arial" panose="020B0604020202020204" pitchFamily="34" charset="0"/>
              </a:rPr>
              <a:t>, cada uno </a:t>
            </a:r>
            <a:r>
              <a:rPr lang="es-ES" sz="2800" dirty="0" smtClean="0">
                <a:solidFill>
                  <a:schemeClr val="bg2">
                    <a:lumMod val="10000"/>
                  </a:schemeClr>
                </a:solidFill>
                <a:latin typeface="Arial" panose="020B0604020202020204" pitchFamily="34" charset="0"/>
                <a:cs typeface="Arial" panose="020B0604020202020204" pitchFamily="34" charset="0"/>
              </a:rPr>
              <a:t/>
            </a:r>
            <a:br>
              <a:rPr lang="es-ES" sz="2800" dirty="0" smtClean="0">
                <a:solidFill>
                  <a:schemeClr val="bg2">
                    <a:lumMod val="10000"/>
                  </a:schemeClr>
                </a:solidFill>
                <a:latin typeface="Arial" panose="020B0604020202020204" pitchFamily="34" charset="0"/>
                <a:cs typeface="Arial" panose="020B0604020202020204" pitchFamily="34" charset="0"/>
              </a:rPr>
            </a:br>
            <a:r>
              <a:rPr lang="es-ES" sz="2800" dirty="0" smtClean="0">
                <a:solidFill>
                  <a:schemeClr val="bg2">
                    <a:lumMod val="10000"/>
                  </a:schemeClr>
                </a:solidFill>
                <a:latin typeface="Arial" panose="020B0604020202020204" pitchFamily="34" charset="0"/>
                <a:cs typeface="Arial" panose="020B0604020202020204" pitchFamily="34" charset="0"/>
              </a:rPr>
              <a:t>de </a:t>
            </a:r>
            <a:r>
              <a:rPr lang="es-ES" sz="2800" dirty="0">
                <a:solidFill>
                  <a:schemeClr val="bg2">
                    <a:lumMod val="10000"/>
                  </a:schemeClr>
                </a:solidFill>
                <a:latin typeface="Arial" panose="020B0604020202020204" pitchFamily="34" charset="0"/>
                <a:cs typeface="Arial" panose="020B0604020202020204" pitchFamily="34" charset="0"/>
              </a:rPr>
              <a:t>ellos con un énfasis en un área, tecnología o tipo de aplicación particular.</a:t>
            </a:r>
          </a:p>
        </p:txBody>
      </p:sp>
      <p:sp>
        <p:nvSpPr>
          <p:cNvPr id="9" name="Title 1">
            <a:extLst>
              <a:ext uri="{FF2B5EF4-FFF2-40B4-BE49-F238E27FC236}">
                <a16:creationId xmlns:a16="http://schemas.microsoft.com/office/drawing/2014/main" xmlns="" id="{7A0D3CE0-E8E1-FC4D-87F8-8CCB7EC0A94C}"/>
              </a:ext>
            </a:extLst>
          </p:cNvPr>
          <p:cNvSpPr txBox="1">
            <a:spLocks/>
          </p:cNvSpPr>
          <p:nvPr/>
        </p:nvSpPr>
        <p:spPr>
          <a:xfrm>
            <a:off x="976392" y="436563"/>
            <a:ext cx="11215607"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6000" b="1">
                <a:latin typeface="Arial Rounded MT Bold" panose="020F0704030504030204" pitchFamily="34" charset="77"/>
                <a:cs typeface="Arial" panose="020B0604020202020204" pitchFamily="34" charset="0"/>
              </a:rPr>
              <a:t>¿Qué es Ingeniería?</a:t>
            </a:r>
          </a:p>
        </p:txBody>
      </p:sp>
    </p:spTree>
    <p:extLst>
      <p:ext uri="{BB962C8B-B14F-4D97-AF65-F5344CB8AC3E}">
        <p14:creationId xmlns:p14="http://schemas.microsoft.com/office/powerpoint/2010/main" val="698382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FA52B9F8-E56D-0147-8CA3-BA02E93FA7D0}"/>
              </a:ext>
            </a:extLst>
          </p:cNvPr>
          <p:cNvSpPr txBox="1">
            <a:spLocks/>
          </p:cNvSpPr>
          <p:nvPr/>
        </p:nvSpPr>
        <p:spPr>
          <a:xfrm>
            <a:off x="976392" y="436563"/>
            <a:ext cx="11215607"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6000" b="1">
                <a:latin typeface="Arial Rounded MT Bold" panose="020F0704030504030204" pitchFamily="34" charset="77"/>
                <a:cs typeface="Arial" panose="020B0604020202020204" pitchFamily="34" charset="0"/>
              </a:rPr>
              <a:t>Antecedentes de la cirugía</a:t>
            </a:r>
          </a:p>
        </p:txBody>
      </p:sp>
      <p:grpSp>
        <p:nvGrpSpPr>
          <p:cNvPr id="20" name="Group 19">
            <a:extLst>
              <a:ext uri="{FF2B5EF4-FFF2-40B4-BE49-F238E27FC236}">
                <a16:creationId xmlns:a16="http://schemas.microsoft.com/office/drawing/2014/main" xmlns="" id="{DFEC9AA4-0B1E-5D43-A9F4-C65C301D28FA}"/>
              </a:ext>
            </a:extLst>
          </p:cNvPr>
          <p:cNvGrpSpPr/>
          <p:nvPr/>
        </p:nvGrpSpPr>
        <p:grpSpPr>
          <a:xfrm>
            <a:off x="615279" y="2002280"/>
            <a:ext cx="3111896" cy="3925957"/>
            <a:chOff x="615279" y="2002280"/>
            <a:chExt cx="3111896" cy="3925957"/>
          </a:xfrm>
        </p:grpSpPr>
        <p:pic>
          <p:nvPicPr>
            <p:cNvPr id="10" name="Picture 9">
              <a:extLst>
                <a:ext uri="{FF2B5EF4-FFF2-40B4-BE49-F238E27FC236}">
                  <a16:creationId xmlns:a16="http://schemas.microsoft.com/office/drawing/2014/main" xmlns="" id="{B68A4516-E9D7-0541-973E-C52456B10274}"/>
                </a:ext>
              </a:extLst>
            </p:cNvPr>
            <p:cNvPicPr>
              <a:picLocks noChangeAspect="1"/>
            </p:cNvPicPr>
            <p:nvPr/>
          </p:nvPicPr>
          <p:blipFill>
            <a:blip r:embed="rId3"/>
            <a:stretch>
              <a:fillRect/>
            </a:stretch>
          </p:blipFill>
          <p:spPr>
            <a:xfrm>
              <a:off x="849553" y="2002280"/>
              <a:ext cx="2643348" cy="3925957"/>
            </a:xfrm>
            <a:prstGeom prst="rect">
              <a:avLst/>
            </a:prstGeom>
          </p:spPr>
        </p:pic>
        <p:sp>
          <p:nvSpPr>
            <p:cNvPr id="13" name="Rectangle 12">
              <a:extLst>
                <a:ext uri="{FF2B5EF4-FFF2-40B4-BE49-F238E27FC236}">
                  <a16:creationId xmlns:a16="http://schemas.microsoft.com/office/drawing/2014/main" xmlns="" id="{87C041C5-9D4C-1349-BD20-1168D3A7BAAD}"/>
                </a:ext>
              </a:extLst>
            </p:cNvPr>
            <p:cNvSpPr/>
            <p:nvPr/>
          </p:nvSpPr>
          <p:spPr>
            <a:xfrm>
              <a:off x="615279" y="2860687"/>
              <a:ext cx="3111896" cy="5586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s-ES" sz="3200" b="1">
                  <a:solidFill>
                    <a:schemeClr val="bg1"/>
                  </a:solidFill>
                  <a:latin typeface="Arial" panose="020B0604020202020204" pitchFamily="34" charset="0"/>
                  <a:cs typeface="Arial" panose="020B0604020202020204" pitchFamily="34" charset="0"/>
                </a:rPr>
                <a:t>Cirugía abierta</a:t>
              </a:r>
            </a:p>
          </p:txBody>
        </p:sp>
      </p:grpSp>
      <p:grpSp>
        <p:nvGrpSpPr>
          <p:cNvPr id="19" name="Group 18">
            <a:extLst>
              <a:ext uri="{FF2B5EF4-FFF2-40B4-BE49-F238E27FC236}">
                <a16:creationId xmlns:a16="http://schemas.microsoft.com/office/drawing/2014/main" xmlns="" id="{6C2CE479-8EC7-3343-9167-81080A14FF4B}"/>
              </a:ext>
            </a:extLst>
          </p:cNvPr>
          <p:cNvGrpSpPr/>
          <p:nvPr/>
        </p:nvGrpSpPr>
        <p:grpSpPr>
          <a:xfrm>
            <a:off x="4302696" y="2002280"/>
            <a:ext cx="3111896" cy="3925957"/>
            <a:chOff x="4302696" y="2002280"/>
            <a:chExt cx="3111896" cy="3925957"/>
          </a:xfrm>
        </p:grpSpPr>
        <p:pic>
          <p:nvPicPr>
            <p:cNvPr id="8" name="Picture 7">
              <a:extLst>
                <a:ext uri="{FF2B5EF4-FFF2-40B4-BE49-F238E27FC236}">
                  <a16:creationId xmlns:a16="http://schemas.microsoft.com/office/drawing/2014/main" xmlns="" id="{85E6E762-B8D5-004F-8DDF-F20430D9465C}"/>
                </a:ext>
              </a:extLst>
            </p:cNvPr>
            <p:cNvPicPr>
              <a:picLocks noChangeAspect="1"/>
            </p:cNvPicPr>
            <p:nvPr/>
          </p:nvPicPr>
          <p:blipFill>
            <a:blip r:embed="rId4"/>
            <a:stretch>
              <a:fillRect/>
            </a:stretch>
          </p:blipFill>
          <p:spPr>
            <a:xfrm>
              <a:off x="4599452" y="2002280"/>
              <a:ext cx="2643348" cy="3925957"/>
            </a:xfrm>
            <a:prstGeom prst="rect">
              <a:avLst/>
            </a:prstGeom>
            <a:effectLst>
              <a:softEdge rad="0"/>
            </a:effectLst>
          </p:spPr>
        </p:pic>
        <p:sp>
          <p:nvSpPr>
            <p:cNvPr id="16" name="Rectangle 15">
              <a:extLst>
                <a:ext uri="{FF2B5EF4-FFF2-40B4-BE49-F238E27FC236}">
                  <a16:creationId xmlns:a16="http://schemas.microsoft.com/office/drawing/2014/main" xmlns="" id="{E895DD5F-64BD-894B-A651-B7B7051A10B9}"/>
                </a:ext>
              </a:extLst>
            </p:cNvPr>
            <p:cNvSpPr/>
            <p:nvPr/>
          </p:nvSpPr>
          <p:spPr>
            <a:xfrm>
              <a:off x="4302696" y="2860687"/>
              <a:ext cx="3111896" cy="5586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s-ES" sz="3200" b="1">
                  <a:solidFill>
                    <a:schemeClr val="bg1"/>
                  </a:solidFill>
                  <a:latin typeface="Arial" panose="020B0604020202020204" pitchFamily="34" charset="0"/>
                  <a:cs typeface="Arial" panose="020B0604020202020204" pitchFamily="34" charset="0"/>
                </a:rPr>
                <a:t>Laparoscopia</a:t>
              </a:r>
            </a:p>
          </p:txBody>
        </p:sp>
      </p:grpSp>
      <p:grpSp>
        <p:nvGrpSpPr>
          <p:cNvPr id="18" name="Group 17">
            <a:extLst>
              <a:ext uri="{FF2B5EF4-FFF2-40B4-BE49-F238E27FC236}">
                <a16:creationId xmlns:a16="http://schemas.microsoft.com/office/drawing/2014/main" xmlns="" id="{3F3D713A-BC9E-D641-874B-76D2ADC738AB}"/>
              </a:ext>
            </a:extLst>
          </p:cNvPr>
          <p:cNvGrpSpPr/>
          <p:nvPr/>
        </p:nvGrpSpPr>
        <p:grpSpPr>
          <a:xfrm>
            <a:off x="7920540" y="2001919"/>
            <a:ext cx="3509460" cy="3925957"/>
            <a:chOff x="7920540" y="2001919"/>
            <a:chExt cx="3509460" cy="3925957"/>
          </a:xfrm>
        </p:grpSpPr>
        <p:pic>
          <p:nvPicPr>
            <p:cNvPr id="12" name="Picture 11">
              <a:extLst>
                <a:ext uri="{FF2B5EF4-FFF2-40B4-BE49-F238E27FC236}">
                  <a16:creationId xmlns:a16="http://schemas.microsoft.com/office/drawing/2014/main" xmlns="" id="{ABBD332E-E592-6E48-AD03-D608AABD094C}"/>
                </a:ext>
              </a:extLst>
            </p:cNvPr>
            <p:cNvPicPr>
              <a:picLocks noChangeAspect="1"/>
            </p:cNvPicPr>
            <p:nvPr/>
          </p:nvPicPr>
          <p:blipFill>
            <a:blip r:embed="rId5"/>
            <a:stretch>
              <a:fillRect/>
            </a:stretch>
          </p:blipFill>
          <p:spPr>
            <a:xfrm>
              <a:off x="8366848" y="2001919"/>
              <a:ext cx="2643348" cy="3925957"/>
            </a:xfrm>
            <a:prstGeom prst="rect">
              <a:avLst/>
            </a:prstGeom>
          </p:spPr>
        </p:pic>
        <p:sp>
          <p:nvSpPr>
            <p:cNvPr id="17" name="Rectangle 16">
              <a:extLst>
                <a:ext uri="{FF2B5EF4-FFF2-40B4-BE49-F238E27FC236}">
                  <a16:creationId xmlns:a16="http://schemas.microsoft.com/office/drawing/2014/main" xmlns="" id="{061D189A-EB13-6D48-9FAF-89CEF08D498A}"/>
                </a:ext>
              </a:extLst>
            </p:cNvPr>
            <p:cNvSpPr/>
            <p:nvPr/>
          </p:nvSpPr>
          <p:spPr>
            <a:xfrm>
              <a:off x="7920540" y="2860687"/>
              <a:ext cx="3509460" cy="5586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s-ES" sz="3200" b="1">
                  <a:solidFill>
                    <a:schemeClr val="bg1"/>
                  </a:solidFill>
                  <a:latin typeface="Arial" panose="020B0604020202020204" pitchFamily="34" charset="0"/>
                  <a:cs typeface="Arial" panose="020B0604020202020204" pitchFamily="34" charset="0"/>
                </a:rPr>
                <a:t>Cirugía robótica</a:t>
              </a:r>
            </a:p>
          </p:txBody>
        </p:sp>
      </p:grpSp>
    </p:spTree>
    <p:extLst>
      <p:ext uri="{BB962C8B-B14F-4D97-AF65-F5344CB8AC3E}">
        <p14:creationId xmlns:p14="http://schemas.microsoft.com/office/powerpoint/2010/main" val="361234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7CBD685C-C46F-5444-9358-F3F6A4F39BFB}"/>
              </a:ext>
            </a:extLst>
          </p:cNvPr>
          <p:cNvSpPr txBox="1"/>
          <p:nvPr/>
        </p:nvSpPr>
        <p:spPr>
          <a:xfrm>
            <a:off x="976392" y="1461387"/>
            <a:ext cx="7778882" cy="2246769"/>
          </a:xfrm>
          <a:prstGeom prst="rect">
            <a:avLst/>
          </a:prstGeom>
          <a:noFill/>
        </p:spPr>
        <p:txBody>
          <a:bodyPr wrap="square" rtlCol="0">
            <a:spAutoFit/>
          </a:bodyPr>
          <a:lstStyle/>
          <a:p>
            <a:pPr>
              <a:spcAft>
                <a:spcPts val="1200"/>
              </a:spcAft>
            </a:pPr>
            <a:r>
              <a:rPr lang="es-ES" sz="2800" dirty="0">
                <a:solidFill>
                  <a:schemeClr val="bg2">
                    <a:lumMod val="10000"/>
                  </a:schemeClr>
                </a:solidFill>
                <a:latin typeface="Arial" panose="020B0604020202020204" pitchFamily="34" charset="0"/>
                <a:cs typeface="Arial" panose="020B0604020202020204" pitchFamily="34" charset="0"/>
              </a:rPr>
              <a:t>Un procedimiento quirúrgico en el que se inserta un instrumento de fibra óptica a través del abdomen (un solo agujero o tres o cuatro incisiones) para ver los órganos y realizar el procedimiento</a:t>
            </a:r>
          </a:p>
        </p:txBody>
      </p:sp>
      <p:sp>
        <p:nvSpPr>
          <p:cNvPr id="23" name="TextBox 22">
            <a:extLst>
              <a:ext uri="{FF2B5EF4-FFF2-40B4-BE49-F238E27FC236}">
                <a16:creationId xmlns:a16="http://schemas.microsoft.com/office/drawing/2014/main" xmlns="" id="{75A8792F-EEF3-204B-B0FE-EECED92FE8B7}"/>
              </a:ext>
            </a:extLst>
          </p:cNvPr>
          <p:cNvSpPr txBox="1"/>
          <p:nvPr/>
        </p:nvSpPr>
        <p:spPr>
          <a:xfrm>
            <a:off x="976391" y="3729007"/>
            <a:ext cx="3749845" cy="2893100"/>
          </a:xfrm>
          <a:prstGeom prst="rect">
            <a:avLst/>
          </a:prstGeom>
          <a:noFill/>
        </p:spPr>
        <p:txBody>
          <a:bodyPr wrap="square" rtlCol="0">
            <a:spAutoFit/>
          </a:bodyPr>
          <a:lstStyle/>
          <a:p>
            <a:pPr>
              <a:spcAft>
                <a:spcPts val="1200"/>
              </a:spcAft>
            </a:pPr>
            <a:r>
              <a:rPr lang="es-ES" sz="3200" b="1" dirty="0">
                <a:latin typeface="Arial" panose="020B0604020202020204" pitchFamily="34" charset="0"/>
                <a:cs typeface="Arial" panose="020B0604020202020204" pitchFamily="34" charset="0"/>
              </a:rPr>
              <a:t>Beneficios:</a:t>
            </a:r>
          </a:p>
          <a:p>
            <a:pPr marL="457200" indent="-457200">
              <a:spcAft>
                <a:spcPts val="1200"/>
              </a:spcAft>
              <a:buFont typeface="Arial" panose="020B0604020202020204" pitchFamily="34" charset="0"/>
              <a:buChar char="•"/>
            </a:pPr>
            <a:r>
              <a:rPr lang="es-ES" sz="2000" dirty="0">
                <a:solidFill>
                  <a:schemeClr val="bg2">
                    <a:lumMod val="10000"/>
                  </a:schemeClr>
                </a:solidFill>
                <a:latin typeface="Arial" panose="020B0604020202020204" pitchFamily="34" charset="0"/>
                <a:cs typeface="Arial" panose="020B0604020202020204" pitchFamily="34" charset="0"/>
              </a:rPr>
              <a:t>Menos molestias postoperatorias</a:t>
            </a:r>
          </a:p>
          <a:p>
            <a:pPr marL="457200" indent="-457200">
              <a:spcAft>
                <a:spcPts val="1200"/>
              </a:spcAft>
              <a:buFont typeface="Arial" panose="020B0604020202020204" pitchFamily="34" charset="0"/>
              <a:buChar char="•"/>
            </a:pPr>
            <a:r>
              <a:rPr lang="es-ES" sz="2000" dirty="0">
                <a:solidFill>
                  <a:schemeClr val="bg2">
                    <a:lumMod val="10000"/>
                  </a:schemeClr>
                </a:solidFill>
                <a:latin typeface="Arial" panose="020B0604020202020204" pitchFamily="34" charset="0"/>
                <a:cs typeface="Arial" panose="020B0604020202020204" pitchFamily="34" charset="0"/>
              </a:rPr>
              <a:t>Tiempos de recuperación más rápidos</a:t>
            </a:r>
          </a:p>
          <a:p>
            <a:pPr marL="457200" indent="-457200">
              <a:spcAft>
                <a:spcPts val="1200"/>
              </a:spcAft>
              <a:buFont typeface="Arial" panose="020B0604020202020204" pitchFamily="34" charset="0"/>
              <a:buChar char="•"/>
            </a:pPr>
            <a:r>
              <a:rPr lang="es-ES" sz="2000" dirty="0">
                <a:solidFill>
                  <a:schemeClr val="bg2">
                    <a:lumMod val="10000"/>
                  </a:schemeClr>
                </a:solidFill>
                <a:latin typeface="Arial" panose="020B0604020202020204" pitchFamily="34" charset="0"/>
                <a:cs typeface="Arial" panose="020B0604020202020204" pitchFamily="34" charset="0"/>
              </a:rPr>
              <a:t>Estancias hospitalarias más cortas</a:t>
            </a:r>
          </a:p>
        </p:txBody>
      </p:sp>
      <p:grpSp>
        <p:nvGrpSpPr>
          <p:cNvPr id="27" name="Group 26">
            <a:extLst>
              <a:ext uri="{FF2B5EF4-FFF2-40B4-BE49-F238E27FC236}">
                <a16:creationId xmlns:a16="http://schemas.microsoft.com/office/drawing/2014/main" xmlns="" id="{EDF9C114-752D-4D4E-A147-739C50BC5E44}"/>
              </a:ext>
            </a:extLst>
          </p:cNvPr>
          <p:cNvGrpSpPr/>
          <p:nvPr/>
        </p:nvGrpSpPr>
        <p:grpSpPr>
          <a:xfrm>
            <a:off x="8458518" y="2002280"/>
            <a:ext cx="3111896" cy="3925957"/>
            <a:chOff x="4302696" y="2002280"/>
            <a:chExt cx="3111896" cy="3925957"/>
          </a:xfrm>
        </p:grpSpPr>
        <p:pic>
          <p:nvPicPr>
            <p:cNvPr id="28" name="Picture 27">
              <a:extLst>
                <a:ext uri="{FF2B5EF4-FFF2-40B4-BE49-F238E27FC236}">
                  <a16:creationId xmlns:a16="http://schemas.microsoft.com/office/drawing/2014/main" xmlns="" id="{35FE8225-B17A-EB4B-A6E1-30751DD09870}"/>
                </a:ext>
              </a:extLst>
            </p:cNvPr>
            <p:cNvPicPr>
              <a:picLocks noChangeAspect="1"/>
            </p:cNvPicPr>
            <p:nvPr/>
          </p:nvPicPr>
          <p:blipFill>
            <a:blip r:embed="rId3"/>
            <a:stretch>
              <a:fillRect/>
            </a:stretch>
          </p:blipFill>
          <p:spPr>
            <a:xfrm>
              <a:off x="4599452" y="2002280"/>
              <a:ext cx="2643348" cy="3925957"/>
            </a:xfrm>
            <a:prstGeom prst="rect">
              <a:avLst/>
            </a:prstGeom>
            <a:effectLst>
              <a:softEdge rad="0"/>
            </a:effectLst>
          </p:spPr>
        </p:pic>
        <p:sp>
          <p:nvSpPr>
            <p:cNvPr id="29" name="Rectangle 28">
              <a:extLst>
                <a:ext uri="{FF2B5EF4-FFF2-40B4-BE49-F238E27FC236}">
                  <a16:creationId xmlns:a16="http://schemas.microsoft.com/office/drawing/2014/main" xmlns="" id="{E8B55F61-BDC2-F141-B588-119569DCC829}"/>
                </a:ext>
              </a:extLst>
            </p:cNvPr>
            <p:cNvSpPr/>
            <p:nvPr/>
          </p:nvSpPr>
          <p:spPr>
            <a:xfrm>
              <a:off x="4302696" y="2435201"/>
              <a:ext cx="3111896" cy="5586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r>
                <a:rPr lang="es-ES" sz="3200" b="1">
                  <a:solidFill>
                    <a:schemeClr val="bg1"/>
                  </a:solidFill>
                  <a:latin typeface="Arial" panose="020B0604020202020204" pitchFamily="34" charset="0"/>
                  <a:cs typeface="Arial" panose="020B0604020202020204" pitchFamily="34" charset="0"/>
                </a:rPr>
                <a:t>Laparoscopia</a:t>
              </a:r>
            </a:p>
          </p:txBody>
        </p:sp>
      </p:grpSp>
      <p:sp>
        <p:nvSpPr>
          <p:cNvPr id="30" name="TextBox 29">
            <a:extLst>
              <a:ext uri="{FF2B5EF4-FFF2-40B4-BE49-F238E27FC236}">
                <a16:creationId xmlns:a16="http://schemas.microsoft.com/office/drawing/2014/main" xmlns="" id="{84398265-6C3C-F044-8763-1712B6355983}"/>
              </a:ext>
            </a:extLst>
          </p:cNvPr>
          <p:cNvSpPr txBox="1"/>
          <p:nvPr/>
        </p:nvSpPr>
        <p:spPr>
          <a:xfrm>
            <a:off x="4647633" y="4368067"/>
            <a:ext cx="3723940" cy="1938992"/>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s-ES" sz="2000" dirty="0">
                <a:solidFill>
                  <a:schemeClr val="bg2">
                    <a:lumMod val="10000"/>
                  </a:schemeClr>
                </a:solidFill>
                <a:latin typeface="Arial" panose="020B0604020202020204" pitchFamily="34" charset="0"/>
                <a:cs typeface="Arial" panose="020B0604020202020204" pitchFamily="34" charset="0"/>
              </a:rPr>
              <a:t>Regreso anticipado a las actividades completas</a:t>
            </a:r>
          </a:p>
          <a:p>
            <a:pPr marL="457200" indent="-457200">
              <a:spcAft>
                <a:spcPts val="1200"/>
              </a:spcAft>
              <a:buFont typeface="Arial" panose="020B0604020202020204" pitchFamily="34" charset="0"/>
              <a:buChar char="•"/>
            </a:pPr>
            <a:r>
              <a:rPr lang="es-ES" sz="2000" dirty="0">
                <a:solidFill>
                  <a:schemeClr val="bg2">
                    <a:lumMod val="10000"/>
                  </a:schemeClr>
                </a:solidFill>
                <a:latin typeface="Arial" panose="020B0604020202020204" pitchFamily="34" charset="0"/>
                <a:cs typeface="Arial" panose="020B0604020202020204" pitchFamily="34" charset="0"/>
              </a:rPr>
              <a:t>Cicatrices más pequeñas</a:t>
            </a:r>
          </a:p>
          <a:p>
            <a:pPr marL="457200" indent="-457200">
              <a:spcAft>
                <a:spcPts val="1200"/>
              </a:spcAft>
              <a:buFont typeface="Arial" panose="020B0604020202020204" pitchFamily="34" charset="0"/>
              <a:buChar char="•"/>
            </a:pPr>
            <a:r>
              <a:rPr lang="es-ES" sz="2000" dirty="0">
                <a:solidFill>
                  <a:schemeClr val="bg2">
                    <a:lumMod val="10000"/>
                  </a:schemeClr>
                </a:solidFill>
                <a:latin typeface="Arial" panose="020B0604020202020204" pitchFamily="34" charset="0"/>
                <a:cs typeface="Arial" panose="020B0604020202020204" pitchFamily="34" charset="0"/>
              </a:rPr>
              <a:t>Posiblemente menos cicatrices internas</a:t>
            </a:r>
          </a:p>
        </p:txBody>
      </p:sp>
      <p:sp>
        <p:nvSpPr>
          <p:cNvPr id="32" name="Title 1">
            <a:extLst>
              <a:ext uri="{FF2B5EF4-FFF2-40B4-BE49-F238E27FC236}">
                <a16:creationId xmlns:a16="http://schemas.microsoft.com/office/drawing/2014/main" xmlns="" id="{FAA7931E-9CB4-4D4E-9434-E2122A82446D}"/>
              </a:ext>
            </a:extLst>
          </p:cNvPr>
          <p:cNvSpPr txBox="1">
            <a:spLocks/>
          </p:cNvSpPr>
          <p:nvPr/>
        </p:nvSpPr>
        <p:spPr>
          <a:xfrm>
            <a:off x="976392" y="436563"/>
            <a:ext cx="8873286" cy="9461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6000" b="1">
                <a:latin typeface="Arial Rounded MT Bold" panose="020F0704030504030204" pitchFamily="34" charset="77"/>
                <a:cs typeface="Arial" panose="020B0604020202020204" pitchFamily="34" charset="0"/>
              </a:rPr>
              <a:t>Cirugía </a:t>
            </a:r>
            <a:r>
              <a:rPr lang="es-ES" sz="6000" b="1">
                <a:solidFill>
                  <a:schemeClr val="bg2">
                    <a:lumMod val="10000"/>
                  </a:schemeClr>
                </a:solidFill>
                <a:latin typeface="Arial Rounded MT Bold" panose="020F0704030504030204" pitchFamily="34" charset="77"/>
                <a:cs typeface="Arial" panose="020B0604020202020204" pitchFamily="34" charset="0"/>
              </a:rPr>
              <a:t>laparoscópica</a:t>
            </a:r>
            <a:r>
              <a:rPr lang="es-ES" sz="6000" b="1">
                <a:latin typeface="Arial Rounded MT Bold" panose="020F0704030504030204" pitchFamily="34" charset="77"/>
                <a:cs typeface="Arial" panose="020B0604020202020204" pitchFamily="34" charset="0"/>
              </a:rPr>
              <a:t>:</a:t>
            </a:r>
          </a:p>
        </p:txBody>
      </p:sp>
      <p:pic>
        <p:nvPicPr>
          <p:cNvPr id="4" name="Picture 3">
            <a:extLst>
              <a:ext uri="{FF2B5EF4-FFF2-40B4-BE49-F238E27FC236}">
                <a16:creationId xmlns:a16="http://schemas.microsoft.com/office/drawing/2014/main" xmlns="" id="{96E7839B-4E8B-C444-A8B7-C08067791FF6}"/>
              </a:ext>
            </a:extLst>
          </p:cNvPr>
          <p:cNvPicPr>
            <a:picLocks noChangeAspect="1"/>
          </p:cNvPicPr>
          <p:nvPr/>
        </p:nvPicPr>
        <p:blipFill>
          <a:blip r:embed="rId4"/>
          <a:stretch>
            <a:fillRect/>
          </a:stretch>
        </p:blipFill>
        <p:spPr>
          <a:xfrm>
            <a:off x="9027370" y="3419862"/>
            <a:ext cx="1076650" cy="969472"/>
          </a:xfrm>
          <a:prstGeom prst="rect">
            <a:avLst/>
          </a:prstGeom>
        </p:spPr>
      </p:pic>
      <p:pic>
        <p:nvPicPr>
          <p:cNvPr id="7" name="Picture 6">
            <a:extLst>
              <a:ext uri="{FF2B5EF4-FFF2-40B4-BE49-F238E27FC236}">
                <a16:creationId xmlns:a16="http://schemas.microsoft.com/office/drawing/2014/main" xmlns="" id="{E414D3DA-19B6-3349-B92A-39792A72D714}"/>
              </a:ext>
            </a:extLst>
          </p:cNvPr>
          <p:cNvPicPr>
            <a:picLocks noChangeAspect="1"/>
          </p:cNvPicPr>
          <p:nvPr/>
        </p:nvPicPr>
        <p:blipFill>
          <a:blip r:embed="rId5"/>
          <a:stretch>
            <a:fillRect/>
          </a:stretch>
        </p:blipFill>
        <p:spPr>
          <a:xfrm>
            <a:off x="8854172" y="4554690"/>
            <a:ext cx="901268" cy="1373824"/>
          </a:xfrm>
          <a:prstGeom prst="rect">
            <a:avLst/>
          </a:prstGeom>
        </p:spPr>
      </p:pic>
      <p:pic>
        <p:nvPicPr>
          <p:cNvPr id="11" name="Picture 10">
            <a:extLst>
              <a:ext uri="{FF2B5EF4-FFF2-40B4-BE49-F238E27FC236}">
                <a16:creationId xmlns:a16="http://schemas.microsoft.com/office/drawing/2014/main" xmlns="" id="{4AF16562-205B-5045-940D-CFBE9F6DAA36}"/>
              </a:ext>
            </a:extLst>
          </p:cNvPr>
          <p:cNvPicPr>
            <a:picLocks noChangeAspect="1"/>
          </p:cNvPicPr>
          <p:nvPr/>
        </p:nvPicPr>
        <p:blipFill>
          <a:blip r:embed="rId6"/>
          <a:stretch>
            <a:fillRect/>
          </a:stretch>
        </p:blipFill>
        <p:spPr>
          <a:xfrm>
            <a:off x="10462347" y="4549337"/>
            <a:ext cx="1032804" cy="1305620"/>
          </a:xfrm>
          <a:prstGeom prst="rect">
            <a:avLst/>
          </a:prstGeom>
        </p:spPr>
      </p:pic>
    </p:spTree>
    <p:extLst>
      <p:ext uri="{BB962C8B-B14F-4D97-AF65-F5344CB8AC3E}">
        <p14:creationId xmlns:p14="http://schemas.microsoft.com/office/powerpoint/2010/main" val="73974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3500"/>
                            </p:stCondLst>
                            <p:childTnLst>
                              <p:par>
                                <p:cTn id="10" presetID="2" presetClass="entr" presetSubtype="4" fill="hold" nodeType="after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4500"/>
                            </p:stCondLst>
                            <p:childTnLst>
                              <p:par>
                                <p:cTn id="15" presetID="2" presetClass="entr" presetSubtype="4" fill="hold" nodeType="afterEffect">
                                  <p:stCondLst>
                                    <p:cond delay="5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5500"/>
                            </p:stCondLst>
                            <p:childTnLst>
                              <p:par>
                                <p:cTn id="20" presetID="10" presetClass="entr" presetSubtype="0" fill="hold" grpId="0" nodeType="afterEffect">
                                  <p:stCondLst>
                                    <p:cond delay="100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par>
                          <p:cTn id="23" fill="hold">
                            <p:stCondLst>
                              <p:cond delay="7000"/>
                            </p:stCondLst>
                            <p:childTnLst>
                              <p:par>
                                <p:cTn id="24" presetID="10" presetClass="entr" presetSubtype="0" fill="hold" grpId="0" nodeType="afterEffect">
                                  <p:stCondLst>
                                    <p:cond delay="0"/>
                                  </p:stCondLst>
                                  <p:childTnLst>
                                    <p:set>
                                      <p:cBhvr>
                                        <p:cTn id="25" dur="1" fill="hold">
                                          <p:stCondLst>
                                            <p:cond delay="0"/>
                                          </p:stCondLst>
                                        </p:cTn>
                                        <p:tgtEl>
                                          <p:spTgt spid="23">
                                            <p:txEl>
                                              <p:pRg st="1" end="1"/>
                                            </p:txEl>
                                          </p:spTgt>
                                        </p:tgtEl>
                                        <p:attrNameLst>
                                          <p:attrName>style.visibility</p:attrName>
                                        </p:attrNameLst>
                                      </p:cBhvr>
                                      <p:to>
                                        <p:strVal val="visible"/>
                                      </p:to>
                                    </p:set>
                                    <p:animEffect transition="in" filter="fade">
                                      <p:cBhvr>
                                        <p:cTn id="26" dur="500"/>
                                        <p:tgtEl>
                                          <p:spTgt spid="23">
                                            <p:txEl>
                                              <p:pRg st="1" end="1"/>
                                            </p:txEl>
                                          </p:spTgt>
                                        </p:tgtEl>
                                      </p:cBhvr>
                                    </p:animEffect>
                                  </p:childTnLst>
                                </p:cTn>
                              </p:par>
                            </p:childTnLst>
                          </p:cTn>
                        </p:par>
                        <p:par>
                          <p:cTn id="27" fill="hold">
                            <p:stCondLst>
                              <p:cond delay="7500"/>
                            </p:stCondLst>
                            <p:childTnLst>
                              <p:par>
                                <p:cTn id="28" presetID="10" presetClass="entr" presetSubtype="0" fill="hold" grpId="0" nodeType="afterEffect">
                                  <p:stCondLst>
                                    <p:cond delay="0"/>
                                  </p:stCondLst>
                                  <p:childTnLst>
                                    <p:set>
                                      <p:cBhvr>
                                        <p:cTn id="29" dur="1" fill="hold">
                                          <p:stCondLst>
                                            <p:cond delay="0"/>
                                          </p:stCondLst>
                                        </p:cTn>
                                        <p:tgtEl>
                                          <p:spTgt spid="23">
                                            <p:txEl>
                                              <p:pRg st="2" end="2"/>
                                            </p:txEl>
                                          </p:spTgt>
                                        </p:tgtEl>
                                        <p:attrNameLst>
                                          <p:attrName>style.visibility</p:attrName>
                                        </p:attrNameLst>
                                      </p:cBhvr>
                                      <p:to>
                                        <p:strVal val="visible"/>
                                      </p:to>
                                    </p:set>
                                    <p:animEffect transition="in" filter="fade">
                                      <p:cBhvr>
                                        <p:cTn id="30" dur="500"/>
                                        <p:tgtEl>
                                          <p:spTgt spid="23">
                                            <p:txEl>
                                              <p:pRg st="2" end="2"/>
                                            </p:txEl>
                                          </p:spTgt>
                                        </p:tgtEl>
                                      </p:cBhvr>
                                    </p:animEffect>
                                  </p:childTnLst>
                                </p:cTn>
                              </p:par>
                            </p:childTnLst>
                          </p:cTn>
                        </p:par>
                        <p:par>
                          <p:cTn id="31" fill="hold">
                            <p:stCondLst>
                              <p:cond delay="8000"/>
                            </p:stCondLst>
                            <p:childTnLst>
                              <p:par>
                                <p:cTn id="32" presetID="10" presetClass="entr" presetSubtype="0" fill="hold" grpId="0" nodeType="afterEffect">
                                  <p:stCondLst>
                                    <p:cond delay="0"/>
                                  </p:stCondLst>
                                  <p:childTnLst>
                                    <p:set>
                                      <p:cBhvr>
                                        <p:cTn id="33" dur="1" fill="hold">
                                          <p:stCondLst>
                                            <p:cond delay="0"/>
                                          </p:stCondLst>
                                        </p:cTn>
                                        <p:tgtEl>
                                          <p:spTgt spid="23">
                                            <p:txEl>
                                              <p:pRg st="3" end="3"/>
                                            </p:txEl>
                                          </p:spTgt>
                                        </p:tgtEl>
                                        <p:attrNameLst>
                                          <p:attrName>style.visibility</p:attrName>
                                        </p:attrNameLst>
                                      </p:cBhvr>
                                      <p:to>
                                        <p:strVal val="visible"/>
                                      </p:to>
                                    </p:set>
                                    <p:animEffect transition="in" filter="fade">
                                      <p:cBhvr>
                                        <p:cTn id="34" dur="500"/>
                                        <p:tgtEl>
                                          <p:spTgt spid="23">
                                            <p:txEl>
                                              <p:pRg st="3" end="3"/>
                                            </p:txEl>
                                          </p:spTgt>
                                        </p:tgtEl>
                                      </p:cBhvr>
                                    </p:animEffect>
                                  </p:childTnLst>
                                </p:cTn>
                              </p:par>
                            </p:childTnLst>
                          </p:cTn>
                        </p:par>
                        <p:par>
                          <p:cTn id="35" fill="hold">
                            <p:stCondLst>
                              <p:cond delay="8500"/>
                            </p:stCondLst>
                            <p:childTnLst>
                              <p:par>
                                <p:cTn id="36" presetID="10" presetClass="entr" presetSubtype="0" fill="hold" grpId="0" nodeType="afterEffect">
                                  <p:stCondLst>
                                    <p:cond delay="0"/>
                                  </p:stCondLst>
                                  <p:childTnLst>
                                    <p:set>
                                      <p:cBhvr>
                                        <p:cTn id="37" dur="1" fill="hold">
                                          <p:stCondLst>
                                            <p:cond delay="0"/>
                                          </p:stCondLst>
                                        </p:cTn>
                                        <p:tgtEl>
                                          <p:spTgt spid="30">
                                            <p:txEl>
                                              <p:pRg st="0" end="0"/>
                                            </p:txEl>
                                          </p:spTgt>
                                        </p:tgtEl>
                                        <p:attrNameLst>
                                          <p:attrName>style.visibility</p:attrName>
                                        </p:attrNameLst>
                                      </p:cBhvr>
                                      <p:to>
                                        <p:strVal val="visible"/>
                                      </p:to>
                                    </p:set>
                                    <p:animEffect transition="in" filter="fade">
                                      <p:cBhvr>
                                        <p:cTn id="38" dur="500"/>
                                        <p:tgtEl>
                                          <p:spTgt spid="30">
                                            <p:txEl>
                                              <p:pRg st="0" end="0"/>
                                            </p:txEl>
                                          </p:spTgt>
                                        </p:tgtEl>
                                      </p:cBhvr>
                                    </p:animEffect>
                                  </p:childTnLst>
                                </p:cTn>
                              </p:par>
                            </p:childTnLst>
                          </p:cTn>
                        </p:par>
                        <p:par>
                          <p:cTn id="39" fill="hold">
                            <p:stCondLst>
                              <p:cond delay="9000"/>
                            </p:stCondLst>
                            <p:childTnLst>
                              <p:par>
                                <p:cTn id="40" presetID="10" presetClass="entr" presetSubtype="0" fill="hold" grpId="0" nodeType="afterEffect">
                                  <p:stCondLst>
                                    <p:cond delay="0"/>
                                  </p:stCondLst>
                                  <p:childTnLst>
                                    <p:set>
                                      <p:cBhvr>
                                        <p:cTn id="41" dur="1" fill="hold">
                                          <p:stCondLst>
                                            <p:cond delay="0"/>
                                          </p:stCondLst>
                                        </p:cTn>
                                        <p:tgtEl>
                                          <p:spTgt spid="30">
                                            <p:txEl>
                                              <p:pRg st="1" end="1"/>
                                            </p:txEl>
                                          </p:spTgt>
                                        </p:tgtEl>
                                        <p:attrNameLst>
                                          <p:attrName>style.visibility</p:attrName>
                                        </p:attrNameLst>
                                      </p:cBhvr>
                                      <p:to>
                                        <p:strVal val="visible"/>
                                      </p:to>
                                    </p:set>
                                    <p:animEffect transition="in" filter="fade">
                                      <p:cBhvr>
                                        <p:cTn id="42" dur="500"/>
                                        <p:tgtEl>
                                          <p:spTgt spid="30">
                                            <p:txEl>
                                              <p:pRg st="1" end="1"/>
                                            </p:txEl>
                                          </p:spTgt>
                                        </p:tgtEl>
                                      </p:cBhvr>
                                    </p:animEffect>
                                  </p:childTnLst>
                                </p:cTn>
                              </p:par>
                            </p:childTnLst>
                          </p:cTn>
                        </p:par>
                        <p:par>
                          <p:cTn id="43" fill="hold">
                            <p:stCondLst>
                              <p:cond delay="9500"/>
                            </p:stCondLst>
                            <p:childTnLst>
                              <p:par>
                                <p:cTn id="44" presetID="10" presetClass="entr" presetSubtype="0" fill="hold" grpId="0" nodeType="afterEffect">
                                  <p:stCondLst>
                                    <p:cond delay="0"/>
                                  </p:stCondLst>
                                  <p:childTnLst>
                                    <p:set>
                                      <p:cBhvr>
                                        <p:cTn id="45" dur="1" fill="hold">
                                          <p:stCondLst>
                                            <p:cond delay="0"/>
                                          </p:stCondLst>
                                        </p:cTn>
                                        <p:tgtEl>
                                          <p:spTgt spid="30">
                                            <p:txEl>
                                              <p:pRg st="2" end="2"/>
                                            </p:txEl>
                                          </p:spTgt>
                                        </p:tgtEl>
                                        <p:attrNameLst>
                                          <p:attrName>style.visibility</p:attrName>
                                        </p:attrNameLst>
                                      </p:cBhvr>
                                      <p:to>
                                        <p:strVal val="visible"/>
                                      </p:to>
                                    </p:set>
                                    <p:animEffect transition="in" filter="fade">
                                      <p:cBhvr>
                                        <p:cTn id="46"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3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D2F10E-4676-BE4A-94A5-652D645CA39D}"/>
              </a:ext>
            </a:extLst>
          </p:cNvPr>
          <p:cNvSpPr txBox="1">
            <a:spLocks/>
          </p:cNvSpPr>
          <p:nvPr/>
        </p:nvSpPr>
        <p:spPr>
          <a:xfrm>
            <a:off x="976392" y="436563"/>
            <a:ext cx="10846262" cy="2062088"/>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s-ES" sz="6000" b="1" dirty="0">
                <a:solidFill>
                  <a:schemeClr val="bg2">
                    <a:lumMod val="10000"/>
                  </a:schemeClr>
                </a:solidFill>
                <a:latin typeface="Arial Rounded MT Bold" panose="020F0704030504030204" pitchFamily="34" charset="77"/>
                <a:cs typeface="Arial" panose="020B0604020202020204" pitchFamily="34" charset="0"/>
              </a:rPr>
              <a:t>Ejemplos de dispositivos laparoscópicos </a:t>
            </a:r>
          </a:p>
          <a:p>
            <a:pPr>
              <a:lnSpc>
                <a:spcPct val="120000"/>
              </a:lnSpc>
            </a:pPr>
            <a:r>
              <a:rPr lang="es-ES" sz="6000" b="1" dirty="0">
                <a:latin typeface="Arial Rounded MT Bold" panose="020F0704030504030204" pitchFamily="34" charset="77"/>
                <a:cs typeface="Arial" panose="020B0604020202020204" pitchFamily="34" charset="0"/>
              </a:rPr>
              <a:t>Vendido por J&amp;J</a:t>
            </a:r>
          </a:p>
        </p:txBody>
      </p:sp>
      <p:grpSp>
        <p:nvGrpSpPr>
          <p:cNvPr id="5" name="Group 4">
            <a:extLst>
              <a:ext uri="{FF2B5EF4-FFF2-40B4-BE49-F238E27FC236}">
                <a16:creationId xmlns:a16="http://schemas.microsoft.com/office/drawing/2014/main" xmlns="" id="{D3B180FC-0539-7846-9B52-45482D3946FF}"/>
              </a:ext>
            </a:extLst>
          </p:cNvPr>
          <p:cNvGrpSpPr/>
          <p:nvPr/>
        </p:nvGrpSpPr>
        <p:grpSpPr>
          <a:xfrm>
            <a:off x="837242" y="2405631"/>
            <a:ext cx="3657600" cy="1737360"/>
            <a:chOff x="1097280" y="2377440"/>
            <a:chExt cx="3657600" cy="1737360"/>
          </a:xfrm>
        </p:grpSpPr>
        <p:pic>
          <p:nvPicPr>
            <p:cNvPr id="8" name="Picture 7">
              <a:extLst>
                <a:ext uri="{FF2B5EF4-FFF2-40B4-BE49-F238E27FC236}">
                  <a16:creationId xmlns:a16="http://schemas.microsoft.com/office/drawing/2014/main" xmlns="" id="{3511121C-B5A0-EF41-8F34-CE39321E168D}"/>
                </a:ext>
              </a:extLst>
            </p:cNvPr>
            <p:cNvPicPr>
              <a:picLocks noChangeAspect="1"/>
            </p:cNvPicPr>
            <p:nvPr/>
          </p:nvPicPr>
          <p:blipFill rotWithShape="1">
            <a:blip r:embed="rId3"/>
            <a:srcRect l="-2548" t="25201" r="2492" b="28016"/>
            <a:stretch/>
          </p:blipFill>
          <p:spPr>
            <a:xfrm>
              <a:off x="1097280" y="2377440"/>
              <a:ext cx="3657600" cy="1737360"/>
            </a:xfrm>
            <a:prstGeom prst="rect">
              <a:avLst/>
            </a:prstGeom>
          </p:spPr>
        </p:pic>
        <p:sp>
          <p:nvSpPr>
            <p:cNvPr id="15" name="TextBox 14">
              <a:extLst>
                <a:ext uri="{FF2B5EF4-FFF2-40B4-BE49-F238E27FC236}">
                  <a16:creationId xmlns:a16="http://schemas.microsoft.com/office/drawing/2014/main" xmlns="" id="{45FD3825-893F-8B4C-98D1-F9014D990EF8}"/>
                </a:ext>
              </a:extLst>
            </p:cNvPr>
            <p:cNvSpPr txBox="1"/>
            <p:nvPr/>
          </p:nvSpPr>
          <p:spPr>
            <a:xfrm>
              <a:off x="1997581" y="3224606"/>
              <a:ext cx="2459775" cy="307777"/>
            </a:xfrm>
            <a:prstGeom prst="rect">
              <a:avLst/>
            </a:prstGeom>
            <a:noFill/>
          </p:spPr>
          <p:txBody>
            <a:bodyPr wrap="square" rtlCol="0">
              <a:spAutoFit/>
            </a:bodyPr>
            <a:lstStyle/>
            <a:p>
              <a:r>
                <a:rPr lang="es-ES" sz="1400">
                  <a:latin typeface="Arial" panose="020B0604020202020204" pitchFamily="34" charset="0"/>
                  <a:cs typeface="Arial" panose="020B0604020202020204" pitchFamily="34" charset="0"/>
                </a:rPr>
                <a:t>Cizalla</a:t>
              </a:r>
            </a:p>
          </p:txBody>
        </p:sp>
      </p:grpSp>
      <p:grpSp>
        <p:nvGrpSpPr>
          <p:cNvPr id="3" name="Group 2">
            <a:extLst>
              <a:ext uri="{FF2B5EF4-FFF2-40B4-BE49-F238E27FC236}">
                <a16:creationId xmlns:a16="http://schemas.microsoft.com/office/drawing/2014/main" xmlns="" id="{E3A261AD-FBFE-A948-84F7-26FA8D1CB206}"/>
              </a:ext>
            </a:extLst>
          </p:cNvPr>
          <p:cNvGrpSpPr/>
          <p:nvPr/>
        </p:nvGrpSpPr>
        <p:grpSpPr>
          <a:xfrm>
            <a:off x="1378384" y="4408877"/>
            <a:ext cx="4595978" cy="2246855"/>
            <a:chOff x="1128752" y="4463545"/>
            <a:chExt cx="4595978" cy="2246855"/>
          </a:xfrm>
        </p:grpSpPr>
        <p:pic>
          <p:nvPicPr>
            <p:cNvPr id="4" name="Picture 3">
              <a:extLst>
                <a:ext uri="{FF2B5EF4-FFF2-40B4-BE49-F238E27FC236}">
                  <a16:creationId xmlns:a16="http://schemas.microsoft.com/office/drawing/2014/main" xmlns="" id="{1081475F-3C0C-F54A-85C6-8211E206DCD5}"/>
                </a:ext>
              </a:extLst>
            </p:cNvPr>
            <p:cNvPicPr>
              <a:picLocks noChangeAspect="1"/>
            </p:cNvPicPr>
            <p:nvPr/>
          </p:nvPicPr>
          <p:blipFill rotWithShape="1">
            <a:blip r:embed="rId4"/>
            <a:srcRect l="26157" t="3678" r="25085" b="3682"/>
            <a:stretch/>
          </p:blipFill>
          <p:spPr>
            <a:xfrm rot="2187611">
              <a:off x="1128752" y="4463545"/>
              <a:ext cx="1182555" cy="2246855"/>
            </a:xfrm>
            <a:prstGeom prst="rect">
              <a:avLst/>
            </a:prstGeom>
          </p:spPr>
        </p:pic>
        <p:pic>
          <p:nvPicPr>
            <p:cNvPr id="6" name="Picture 5">
              <a:extLst>
                <a:ext uri="{FF2B5EF4-FFF2-40B4-BE49-F238E27FC236}">
                  <a16:creationId xmlns:a16="http://schemas.microsoft.com/office/drawing/2014/main" xmlns="" id="{B626EBA7-FC49-7247-B7DC-04C3FA9417DA}"/>
                </a:ext>
              </a:extLst>
            </p:cNvPr>
            <p:cNvPicPr>
              <a:picLocks noChangeAspect="1"/>
            </p:cNvPicPr>
            <p:nvPr/>
          </p:nvPicPr>
          <p:blipFill rotWithShape="1">
            <a:blip r:embed="rId5"/>
            <a:srcRect l="13913" t="12746" r="25951" b="9242"/>
            <a:stretch/>
          </p:blipFill>
          <p:spPr>
            <a:xfrm rot="1514359">
              <a:off x="2273250" y="4688845"/>
              <a:ext cx="1458485" cy="1892089"/>
            </a:xfrm>
            <a:prstGeom prst="rect">
              <a:avLst/>
            </a:prstGeom>
          </p:spPr>
        </p:pic>
        <p:sp>
          <p:nvSpPr>
            <p:cNvPr id="16" name="TextBox 15">
              <a:extLst>
                <a:ext uri="{FF2B5EF4-FFF2-40B4-BE49-F238E27FC236}">
                  <a16:creationId xmlns:a16="http://schemas.microsoft.com/office/drawing/2014/main" xmlns="" id="{08D4D50A-3D61-F943-B602-EB0DE17B5913}"/>
                </a:ext>
              </a:extLst>
            </p:cNvPr>
            <p:cNvSpPr txBox="1"/>
            <p:nvPr/>
          </p:nvSpPr>
          <p:spPr>
            <a:xfrm>
              <a:off x="3264955" y="5940870"/>
              <a:ext cx="2459775" cy="307777"/>
            </a:xfrm>
            <a:prstGeom prst="rect">
              <a:avLst/>
            </a:prstGeom>
            <a:noFill/>
          </p:spPr>
          <p:txBody>
            <a:bodyPr wrap="square" rtlCol="0">
              <a:spAutoFit/>
            </a:bodyPr>
            <a:lstStyle/>
            <a:p>
              <a:r>
                <a:rPr lang="es-ES" sz="1400">
                  <a:latin typeface="Arial" panose="020B0604020202020204" pitchFamily="34" charset="0"/>
                  <a:cs typeface="Arial" panose="020B0604020202020204" pitchFamily="34" charset="0"/>
                </a:rPr>
                <a:t>Trócares</a:t>
              </a:r>
            </a:p>
          </p:txBody>
        </p:sp>
      </p:grpSp>
      <p:grpSp>
        <p:nvGrpSpPr>
          <p:cNvPr id="7" name="Group 6">
            <a:extLst>
              <a:ext uri="{FF2B5EF4-FFF2-40B4-BE49-F238E27FC236}">
                <a16:creationId xmlns:a16="http://schemas.microsoft.com/office/drawing/2014/main" xmlns="" id="{93D714AF-27D0-6B4D-994C-A1F725E37F45}"/>
              </a:ext>
            </a:extLst>
          </p:cNvPr>
          <p:cNvGrpSpPr/>
          <p:nvPr/>
        </p:nvGrpSpPr>
        <p:grpSpPr>
          <a:xfrm>
            <a:off x="5694884" y="1726870"/>
            <a:ext cx="6316458" cy="4441548"/>
            <a:chOff x="5561653" y="1726870"/>
            <a:chExt cx="6316458" cy="4441548"/>
          </a:xfrm>
        </p:grpSpPr>
        <p:pic>
          <p:nvPicPr>
            <p:cNvPr id="10" name="Picture 9">
              <a:extLst>
                <a:ext uri="{FF2B5EF4-FFF2-40B4-BE49-F238E27FC236}">
                  <a16:creationId xmlns:a16="http://schemas.microsoft.com/office/drawing/2014/main" xmlns="" id="{D08417DB-7795-1B46-9432-804D503C14F1}"/>
                </a:ext>
              </a:extLst>
            </p:cNvPr>
            <p:cNvPicPr>
              <a:picLocks noChangeAspect="1"/>
            </p:cNvPicPr>
            <p:nvPr/>
          </p:nvPicPr>
          <p:blipFill rotWithShape="1">
            <a:blip r:embed="rId6"/>
            <a:srcRect t="35218" r="858" b="35525"/>
            <a:stretch/>
          </p:blipFill>
          <p:spPr>
            <a:xfrm>
              <a:off x="5561653" y="1726870"/>
              <a:ext cx="5317587" cy="1569124"/>
            </a:xfrm>
            <a:prstGeom prst="rect">
              <a:avLst/>
            </a:prstGeom>
          </p:spPr>
        </p:pic>
        <p:pic>
          <p:nvPicPr>
            <p:cNvPr id="12" name="Picture 11">
              <a:extLst>
                <a:ext uri="{FF2B5EF4-FFF2-40B4-BE49-F238E27FC236}">
                  <a16:creationId xmlns:a16="http://schemas.microsoft.com/office/drawing/2014/main" xmlns="" id="{B43FC96A-B9B5-9041-9E0C-DA158CB4311F}"/>
                </a:ext>
              </a:extLst>
            </p:cNvPr>
            <p:cNvPicPr>
              <a:picLocks noChangeAspect="1"/>
            </p:cNvPicPr>
            <p:nvPr/>
          </p:nvPicPr>
          <p:blipFill rotWithShape="1">
            <a:blip r:embed="rId7"/>
            <a:srcRect l="-1" t="26020" r="-767" b="26848"/>
            <a:stretch/>
          </p:blipFill>
          <p:spPr>
            <a:xfrm>
              <a:off x="5706719" y="4010765"/>
              <a:ext cx="4612913" cy="2157653"/>
            </a:xfrm>
            <a:prstGeom prst="rect">
              <a:avLst/>
            </a:prstGeom>
          </p:spPr>
        </p:pic>
        <p:pic>
          <p:nvPicPr>
            <p:cNvPr id="14" name="Picture 13">
              <a:extLst>
                <a:ext uri="{FF2B5EF4-FFF2-40B4-BE49-F238E27FC236}">
                  <a16:creationId xmlns:a16="http://schemas.microsoft.com/office/drawing/2014/main" xmlns="" id="{456FBE64-9914-3941-939E-089F84664318}"/>
                </a:ext>
              </a:extLst>
            </p:cNvPr>
            <p:cNvPicPr>
              <a:picLocks noChangeAspect="1"/>
            </p:cNvPicPr>
            <p:nvPr/>
          </p:nvPicPr>
          <p:blipFill rotWithShape="1">
            <a:blip r:embed="rId8"/>
            <a:srcRect t="33949" b="33548"/>
            <a:stretch/>
          </p:blipFill>
          <p:spPr>
            <a:xfrm>
              <a:off x="6463725" y="3171582"/>
              <a:ext cx="5414386" cy="1759981"/>
            </a:xfrm>
            <a:prstGeom prst="rect">
              <a:avLst/>
            </a:prstGeom>
          </p:spPr>
        </p:pic>
        <p:sp>
          <p:nvSpPr>
            <p:cNvPr id="17" name="TextBox 16">
              <a:extLst>
                <a:ext uri="{FF2B5EF4-FFF2-40B4-BE49-F238E27FC236}">
                  <a16:creationId xmlns:a16="http://schemas.microsoft.com/office/drawing/2014/main" xmlns="" id="{CD214CC0-209A-F040-AAD7-7BC24615C1D4}"/>
                </a:ext>
              </a:extLst>
            </p:cNvPr>
            <p:cNvSpPr txBox="1"/>
            <p:nvPr/>
          </p:nvSpPr>
          <p:spPr>
            <a:xfrm>
              <a:off x="7181969" y="2498651"/>
              <a:ext cx="2040468" cy="307777"/>
            </a:xfrm>
            <a:prstGeom prst="rect">
              <a:avLst/>
            </a:prstGeom>
            <a:noFill/>
          </p:spPr>
          <p:txBody>
            <a:bodyPr wrap="square" rtlCol="0">
              <a:spAutoFit/>
            </a:bodyPr>
            <a:lstStyle/>
            <a:p>
              <a:r>
                <a:rPr lang="es-ES" sz="1400" dirty="0">
                  <a:latin typeface="Arial" panose="020B0604020202020204" pitchFamily="34" charset="0"/>
                  <a:cs typeface="Arial" panose="020B0604020202020204" pitchFamily="34" charset="0"/>
                </a:rPr>
                <a:t>Aplicadores de grapas</a:t>
              </a:r>
            </a:p>
          </p:txBody>
        </p:sp>
      </p:grpSp>
      <p:cxnSp>
        <p:nvCxnSpPr>
          <p:cNvPr id="11" name="Straight Connector 10">
            <a:extLst>
              <a:ext uri="{FF2B5EF4-FFF2-40B4-BE49-F238E27FC236}">
                <a16:creationId xmlns:a16="http://schemas.microsoft.com/office/drawing/2014/main" xmlns="" id="{C699AFBD-D087-F84C-A6AB-69EC654553A2}"/>
              </a:ext>
            </a:extLst>
          </p:cNvPr>
          <p:cNvCxnSpPr>
            <a:cxnSpLocks/>
          </p:cNvCxnSpPr>
          <p:nvPr/>
        </p:nvCxnSpPr>
        <p:spPr>
          <a:xfrm>
            <a:off x="606745" y="4408877"/>
            <a:ext cx="4399811" cy="0"/>
          </a:xfrm>
          <a:prstGeom prst="line">
            <a:avLst/>
          </a:prstGeom>
          <a:ln w="2540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51D9B1C1-7185-5A48-B71E-3D4A14715E7E}"/>
              </a:ext>
            </a:extLst>
          </p:cNvPr>
          <p:cNvCxnSpPr/>
          <p:nvPr/>
        </p:nvCxnSpPr>
        <p:spPr>
          <a:xfrm>
            <a:off x="5468045" y="1871133"/>
            <a:ext cx="0" cy="4487334"/>
          </a:xfrm>
          <a:prstGeom prst="line">
            <a:avLst/>
          </a:prstGeom>
          <a:ln w="25400">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5793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TEM^2D Theme v1">
      <a:dk1>
        <a:srgbClr val="009996"/>
      </a:dk1>
      <a:lt1>
        <a:srgbClr val="FFFFFF"/>
      </a:lt1>
      <a:dk2>
        <a:srgbClr val="555555"/>
      </a:dk2>
      <a:lt2>
        <a:srgbClr val="E7E6E6"/>
      </a:lt2>
      <a:accent1>
        <a:srgbClr val="71C7D6"/>
      </a:accent1>
      <a:accent2>
        <a:srgbClr val="F3D036"/>
      </a:accent2>
      <a:accent3>
        <a:srgbClr val="A5A5A5"/>
      </a:accent3>
      <a:accent4>
        <a:srgbClr val="F15922"/>
      </a:accent4>
      <a:accent5>
        <a:srgbClr val="E33C70"/>
      </a:accent5>
      <a:accent6>
        <a:srgbClr val="70AD47"/>
      </a:accent6>
      <a:hlink>
        <a:srgbClr val="3CC3E5"/>
      </a:hlink>
      <a:folHlink>
        <a:srgbClr val="A26BA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STEM^2D Theme v1">
      <a:dk1>
        <a:srgbClr val="009996"/>
      </a:dk1>
      <a:lt1>
        <a:srgbClr val="FFFFFF"/>
      </a:lt1>
      <a:dk2>
        <a:srgbClr val="555555"/>
      </a:dk2>
      <a:lt2>
        <a:srgbClr val="E7E6E6"/>
      </a:lt2>
      <a:accent1>
        <a:srgbClr val="71C7D6"/>
      </a:accent1>
      <a:accent2>
        <a:srgbClr val="F3D036"/>
      </a:accent2>
      <a:accent3>
        <a:srgbClr val="A5A5A5"/>
      </a:accent3>
      <a:accent4>
        <a:srgbClr val="F15922"/>
      </a:accent4>
      <a:accent5>
        <a:srgbClr val="E33C70"/>
      </a:accent5>
      <a:accent6>
        <a:srgbClr val="70AD47"/>
      </a:accent6>
      <a:hlink>
        <a:srgbClr val="3CC3E5"/>
      </a:hlink>
      <a:folHlink>
        <a:srgbClr val="A26BAA"/>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ocks 1">
  <a:themeElements>
    <a:clrScheme name="STEM^2D Theme v1">
      <a:dk1>
        <a:srgbClr val="009996"/>
      </a:dk1>
      <a:lt1>
        <a:srgbClr val="FFFFFF"/>
      </a:lt1>
      <a:dk2>
        <a:srgbClr val="555555"/>
      </a:dk2>
      <a:lt2>
        <a:srgbClr val="E7E6E6"/>
      </a:lt2>
      <a:accent1>
        <a:srgbClr val="71C7D6"/>
      </a:accent1>
      <a:accent2>
        <a:srgbClr val="F3D036"/>
      </a:accent2>
      <a:accent3>
        <a:srgbClr val="A5A5A5"/>
      </a:accent3>
      <a:accent4>
        <a:srgbClr val="F15922"/>
      </a:accent4>
      <a:accent5>
        <a:srgbClr val="E33C70"/>
      </a:accent5>
      <a:accent6>
        <a:srgbClr val="70AD47"/>
      </a:accent6>
      <a:hlink>
        <a:srgbClr val="3CC3E5"/>
      </a:hlink>
      <a:folHlink>
        <a:srgbClr val="A26B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9F8E7BC959D444B5EB974EB8E7CC82" ma:contentTypeVersion="18" ma:contentTypeDescription="Create a new document." ma:contentTypeScope="" ma:versionID="d9a83b7a09226e496c72957420046e5d">
  <xsd:schema xmlns:xsd="http://www.w3.org/2001/XMLSchema" xmlns:xs="http://www.w3.org/2001/XMLSchema" xmlns:p="http://schemas.microsoft.com/office/2006/metadata/properties" xmlns:ns2="db233ec2-66d3-4ef5-8807-a2c006e69374" xmlns:ns3="adc816b1-d756-4632-a449-b11038f588a1" targetNamespace="http://schemas.microsoft.com/office/2006/metadata/properties" ma:root="true" ma:fieldsID="8ef1d61839208a915daaaf2ffcbb9feb" ns2:_="" ns3:_="">
    <xsd:import namespace="db233ec2-66d3-4ef5-8807-a2c006e69374"/>
    <xsd:import namespace="adc816b1-d756-4632-a449-b11038f588a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33ec2-66d3-4ef5-8807-a2c006e693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2" nillable="true" ma:displayName="Taxonomy Catch All Column" ma:hidden="true" ma:list="{344dae29-85ca-4d34-a989-72f99e160290}" ma:internalName="TaxCatchAll" ma:showField="CatchAllData" ma:web="db233ec2-66d3-4ef5-8807-a2c006e6937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dc816b1-d756-4632-a449-b11038f588a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b233ec2-66d3-4ef5-8807-a2c006e69374" xsi:nil="true"/>
    <lcf76f155ced4ddcb4097134ff3c332f xmlns="adc816b1-d756-4632-a449-b11038f588a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1CCD9A7-BA30-4166-AC06-B31810ED1C62}"/>
</file>

<file path=customXml/itemProps2.xml><?xml version="1.0" encoding="utf-8"?>
<ds:datastoreItem xmlns:ds="http://schemas.openxmlformats.org/officeDocument/2006/customXml" ds:itemID="{0BB399E4-70FF-47ED-96C7-121ED0FA4FFB}"/>
</file>

<file path=customXml/itemProps3.xml><?xml version="1.0" encoding="utf-8"?>
<ds:datastoreItem xmlns:ds="http://schemas.openxmlformats.org/officeDocument/2006/customXml" ds:itemID="{2BCDB9BD-EBE8-4EEA-B9D9-2844F15B6A90}"/>
</file>

<file path=docProps/app.xml><?xml version="1.0" encoding="utf-8"?>
<Properties xmlns="http://schemas.openxmlformats.org/officeDocument/2006/extended-properties" xmlns:vt="http://schemas.openxmlformats.org/officeDocument/2006/docPropsVTypes">
  <TotalTime>10857</TotalTime>
  <Words>3083</Words>
  <Application>Microsoft Office PowerPoint</Application>
  <PresentationFormat>Widescreen</PresentationFormat>
  <Paragraphs>385</Paragraphs>
  <Slides>28</Slides>
  <Notes>27</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28</vt:i4>
      </vt:variant>
    </vt:vector>
  </HeadingPairs>
  <TitlesOfParts>
    <vt:vector size="34" baseType="lpstr">
      <vt:lpstr>Arial</vt:lpstr>
      <vt:lpstr>Arial Rounded MT Bold</vt:lpstr>
      <vt:lpstr>Calibri</vt:lpstr>
      <vt:lpstr>Office Theme</vt:lpstr>
      <vt:lpstr>1_Office Theme</vt:lpstr>
      <vt:lpstr>Blocks 1</vt:lpstr>
      <vt:lpstr>PowerPoint Presentation</vt:lpstr>
      <vt:lpstr>¿Qué es STEM2D?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Biomimicry in Structure Design Stem2D Topics: Science, Design, and Engineering</dc:title>
  <dc:creator>WIDBY, WILLIAM D</dc:creator>
  <cp:lastModifiedBy>anonymous</cp:lastModifiedBy>
  <cp:revision>458</cp:revision>
  <dcterms:created xsi:type="dcterms:W3CDTF">2018-05-07T14:41:30Z</dcterms:created>
  <dcterms:modified xsi:type="dcterms:W3CDTF">2020-10-02T14:57:07Z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0x010100919F8E7BC959D444B5EB974EB8E7CC82</vt:lpwstr>
  </property>
</Properties>
</file>