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entation.xml" ContentType="application/vnd.openxmlformats-officedocument.presentationml.presentation.main+xml"/>
  <Override PartName="/ppt/slideMasters/slideMaster2.xml" ContentType="application/vnd.openxmlformats-officedocument.presentationml.slideMaster+xml"/>
  <Override PartName="/ppt/notesSlides/notesSlide3.xml" ContentType="application/vnd.openxmlformats-officedocument.presentationml.notesSlide+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3.xml" ContentType="application/vnd.openxmlformats-officedocument.presentationml.slideMaster+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16.xml" ContentType="application/vnd.openxmlformats-officedocument.presentationml.notesSlid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657" r:id="rId3"/>
  </p:sldMasterIdLst>
  <p:notesMasterIdLst>
    <p:notesMasterId r:id="rId32"/>
  </p:notesMasterIdLst>
  <p:sldIdLst>
    <p:sldId id="298" r:id="rId4"/>
    <p:sldId id="299" r:id="rId5"/>
    <p:sldId id="258" r:id="rId6"/>
    <p:sldId id="263" r:id="rId7"/>
    <p:sldId id="300" r:id="rId8"/>
    <p:sldId id="288" r:id="rId9"/>
    <p:sldId id="289" r:id="rId10"/>
    <p:sldId id="305" r:id="rId11"/>
    <p:sldId id="306" r:id="rId12"/>
    <p:sldId id="304" r:id="rId13"/>
    <p:sldId id="308" r:id="rId14"/>
    <p:sldId id="271" r:id="rId15"/>
    <p:sldId id="312" r:id="rId16"/>
    <p:sldId id="292" r:id="rId17"/>
    <p:sldId id="309" r:id="rId18"/>
    <p:sldId id="274" r:id="rId19"/>
    <p:sldId id="313" r:id="rId20"/>
    <p:sldId id="316" r:id="rId21"/>
    <p:sldId id="314" r:id="rId22"/>
    <p:sldId id="315" r:id="rId23"/>
    <p:sldId id="276" r:id="rId24"/>
    <p:sldId id="294" r:id="rId25"/>
    <p:sldId id="310" r:id="rId26"/>
    <p:sldId id="311" r:id="rId27"/>
    <p:sldId id="287" r:id="rId28"/>
    <p:sldId id="302" r:id="rId29"/>
    <p:sldId id="295" r:id="rId30"/>
    <p:sldId id="30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McMahon" initials="AM"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84"/>
    <p:restoredTop sz="80780"/>
  </p:normalViewPr>
  <p:slideViewPr>
    <p:cSldViewPr snapToGrid="0" snapToObjects="1">
      <p:cViewPr varScale="1">
        <p:scale>
          <a:sx n="81" d="100"/>
          <a:sy n="81" d="100"/>
        </p:scale>
        <p:origin x="1448" y="488"/>
      </p:cViewPr>
      <p:guideLst/>
    </p:cSldViewPr>
  </p:slideViewPr>
  <p:notesTextViewPr>
    <p:cViewPr>
      <p:scale>
        <a:sx n="114" d="100"/>
        <a:sy n="114"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ustomXml" Target="../customXml/item2.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commentAuthors" Target="commentAuthors.xml"/><Relationship Id="rId38"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ableStyles" Target="tableStyles.xml"/><Relationship Id="rId40" Type="http://schemas.openxmlformats.org/officeDocument/2006/relationships/customXml" Target="../customXml/item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44E1F7-369E-754A-8EBF-6169AA7FC90F}" type="datetimeFigureOut">
              <a:rPr lang="en-US" smtClean="0"/>
              <a:t>1/27/26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4B0F42-7A2A-FD45-B1C0-1243E9912982}" type="slidenum">
              <a:rPr lang="en-US" smtClean="0"/>
              <a:t>‹#›</a:t>
            </a:fld>
            <a:endParaRPr lang="en-US"/>
          </a:p>
        </p:txBody>
      </p:sp>
    </p:spTree>
    <p:extLst>
      <p:ext uri="{BB962C8B-B14F-4D97-AF65-F5344CB8AC3E}">
        <p14:creationId xmlns:p14="http://schemas.microsoft.com/office/powerpoint/2010/main" val="1989033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gwocfmcKebc"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4B0F42-7A2A-FD45-B1C0-1243E9912982}" type="slidenum">
              <a:rPr lang="en-US" smtClean="0"/>
              <a:t>1</a:t>
            </a:fld>
            <a:endParaRPr lang="en-US"/>
          </a:p>
        </p:txBody>
      </p:sp>
    </p:spTree>
    <p:extLst>
      <p:ext uri="{BB962C8B-B14F-4D97-AF65-F5344CB8AC3E}">
        <p14:creationId xmlns:p14="http://schemas.microsoft.com/office/powerpoint/2010/main" val="2327344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Explain: A trocar device is a surgical instrument with a three-sided cutting point enclosed in a tube, used for withdrawing fluid from a body cavity. It is minimally invasive, which is extremely beneficial to the patient, as seen in the image.</a:t>
            </a:r>
          </a:p>
          <a:p>
            <a:pPr marL="457200" lvl="1" indent="0">
              <a:buFont typeface="+mj-lt"/>
              <a:buNone/>
            </a:pPr>
            <a:endParaRPr lang="en-US" sz="1200" kern="1200" dirty="0">
              <a:solidFill>
                <a:schemeClr val="tx1"/>
              </a:solidFill>
              <a:effectLst/>
              <a:latin typeface="+mn-lt"/>
              <a:ea typeface="+mn-ea"/>
              <a:cs typeface="+mn-cs"/>
            </a:endParaRPr>
          </a:p>
          <a:p>
            <a:pPr marL="0" lvl="0" indent="0">
              <a:buFont typeface="+mj-lt"/>
              <a:buNone/>
            </a:pPr>
            <a:r>
              <a:rPr lang="en-US" sz="1200" kern="1200" dirty="0">
                <a:solidFill>
                  <a:schemeClr val="tx1"/>
                </a:solidFill>
                <a:effectLst/>
                <a:latin typeface="+mn-lt"/>
                <a:ea typeface="+mn-ea"/>
                <a:cs typeface="+mn-cs"/>
              </a:rPr>
              <a:t>Photo: https://</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a:t>
            </a:r>
            <a:r>
              <a:rPr lang="en-US" sz="1200" kern="1200" dirty="0" err="1">
                <a:solidFill>
                  <a:schemeClr val="tx1"/>
                </a:solidFill>
                <a:effectLst/>
                <a:latin typeface="+mn-lt"/>
                <a:ea typeface="+mn-ea"/>
                <a:cs typeface="+mn-cs"/>
              </a:rPr>
              <a:t>Category:Laparoscopy</a:t>
            </a:r>
            <a:r>
              <a:rPr lang="en-US" sz="1200" kern="1200" dirty="0">
                <a:solidFill>
                  <a:schemeClr val="tx1"/>
                </a:solidFill>
                <a:effectLst/>
                <a:latin typeface="+mn-lt"/>
                <a:ea typeface="+mn-ea"/>
                <a:cs typeface="+mn-cs"/>
              </a:rPr>
              <a:t>#/media/File:US_Navy_081117-N-7526R-568_Cmdr._Thomas_Nelson_and_Lt._Robert_Roadfuss_discuss_proper_procedures_while_performing_a_laparoscopic_cholecystectomy_surgery.jpg</a:t>
            </a:r>
          </a:p>
          <a:p>
            <a:pPr marL="0" lvl="0" indent="0">
              <a:buFont typeface="+mj-lt"/>
              <a:buNone/>
            </a:pPr>
            <a:endParaRPr lang="en-US" sz="1200" kern="1200" dirty="0">
              <a:solidFill>
                <a:schemeClr val="tx1"/>
              </a:solidFill>
              <a:effectLst/>
              <a:latin typeface="+mn-lt"/>
              <a:ea typeface="+mn-ea"/>
              <a:cs typeface="+mn-cs"/>
            </a:endParaRPr>
          </a:p>
          <a:p>
            <a:pPr marL="0" lvl="0" indent="0">
              <a:buFont typeface="+mj-lt"/>
              <a:buNone/>
            </a:pPr>
            <a:r>
              <a:rPr lang="en-US" sz="1200" kern="1200" dirty="0">
                <a:solidFill>
                  <a:schemeClr val="tx1"/>
                </a:solidFill>
                <a:effectLst/>
                <a:latin typeface="+mn-lt"/>
                <a:ea typeface="+mn-ea"/>
                <a:cs typeface="+mn-cs"/>
              </a:rPr>
              <a:t>Credit: </a:t>
            </a:r>
            <a:r>
              <a:rPr lang="en-US" sz="1200" b="0" i="0" u="none" strike="noStrike" kern="1200" dirty="0">
                <a:solidFill>
                  <a:schemeClr val="tx1"/>
                </a:solidFill>
                <a:effectLst/>
                <a:latin typeface="+mn-lt"/>
                <a:ea typeface="+mn-ea"/>
                <a:cs typeface="+mn-cs"/>
              </a:rPr>
              <a:t>Mass Communication Specialist 2nd Class Marc Rockwell-Pate</a:t>
            </a:r>
            <a:r>
              <a:rPr lang="en-US" sz="1200" dirty="0"/>
              <a:t>, US Navy</a:t>
            </a:r>
          </a:p>
          <a:p>
            <a:pPr marL="0" lvl="0" indent="0">
              <a:buFont typeface="+mj-lt"/>
              <a:buNone/>
            </a:pPr>
            <a:endParaRPr lang="en-US" sz="1200"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DJIBOUTI CITY, Djibouti (Nov. 17, 2008) Cmdr. Thomas Nelson, a general surgeon, and Lt. Robert </a:t>
            </a:r>
            <a:r>
              <a:rPr lang="en-US" sz="1200" b="0" i="0" u="none" strike="noStrike" kern="1200" dirty="0" err="1">
                <a:solidFill>
                  <a:schemeClr val="tx1"/>
                </a:solidFill>
                <a:effectLst/>
                <a:latin typeface="+mn-lt"/>
                <a:ea typeface="+mn-ea"/>
                <a:cs typeface="+mn-cs"/>
              </a:rPr>
              <a:t>Roadfuss</a:t>
            </a:r>
            <a:r>
              <a:rPr lang="en-US" sz="1200" b="0" i="0" u="none" strike="noStrike" kern="1200" dirty="0">
                <a:solidFill>
                  <a:schemeClr val="tx1"/>
                </a:solidFill>
                <a:effectLst/>
                <a:latin typeface="+mn-lt"/>
                <a:ea typeface="+mn-ea"/>
                <a:cs typeface="+mn-cs"/>
              </a:rPr>
              <a:t>, an operating room nurse, both assigned to Camp Lemonier, discuss proper procedures while performing a laparoscopic cholecystectomy surgery at Peltier Hospital. Nelson, </a:t>
            </a:r>
            <a:r>
              <a:rPr lang="en-US" sz="1200" b="0" i="0" u="none" strike="noStrike" kern="1200" dirty="0" err="1">
                <a:solidFill>
                  <a:schemeClr val="tx1"/>
                </a:solidFill>
                <a:effectLst/>
                <a:latin typeface="+mn-lt"/>
                <a:ea typeface="+mn-ea"/>
                <a:cs typeface="+mn-cs"/>
              </a:rPr>
              <a:t>Roadfuss</a:t>
            </a:r>
            <a:r>
              <a:rPr lang="en-US" sz="1200" b="0" i="0" u="none" strike="noStrike" kern="1200" dirty="0">
                <a:solidFill>
                  <a:schemeClr val="tx1"/>
                </a:solidFill>
                <a:effectLst/>
                <a:latin typeface="+mn-lt"/>
                <a:ea typeface="+mn-ea"/>
                <a:cs typeface="+mn-cs"/>
              </a:rPr>
              <a:t> and other Camp Lemonier surgeons travel to Peltier three times a week to assist Djiboutian doctors with surgeries and other complex medical procedures. </a:t>
            </a:r>
            <a:endParaRPr lang="en-US" sz="1100" dirty="0">
              <a:effectLst/>
            </a:endParaRPr>
          </a:p>
        </p:txBody>
      </p:sp>
      <p:sp>
        <p:nvSpPr>
          <p:cNvPr id="4" name="Slide Number Placeholder 3"/>
          <p:cNvSpPr>
            <a:spLocks noGrp="1"/>
          </p:cNvSpPr>
          <p:nvPr>
            <p:ph type="sldNum" sz="quarter" idx="5"/>
          </p:nvPr>
        </p:nvSpPr>
        <p:spPr/>
        <p:txBody>
          <a:bodyPr/>
          <a:lstStyle/>
          <a:p>
            <a:fld id="{8A4B0F42-7A2A-FD45-B1C0-1243E9912982}" type="slidenum">
              <a:rPr lang="en-US" smtClean="0"/>
              <a:t>10</a:t>
            </a:fld>
            <a:endParaRPr lang="en-US"/>
          </a:p>
        </p:txBody>
      </p:sp>
    </p:spTree>
    <p:extLst>
      <p:ext uri="{BB962C8B-B14F-4D97-AF65-F5344CB8AC3E}">
        <p14:creationId xmlns:p14="http://schemas.microsoft.com/office/powerpoint/2010/main" val="3591412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 have time, you may want to show the following video: </a:t>
            </a:r>
          </a:p>
          <a:p>
            <a:r>
              <a:rPr lang="en-US" sz="1200" u="sng" kern="1200" dirty="0">
                <a:solidFill>
                  <a:schemeClr val="tx1"/>
                </a:solidFill>
                <a:effectLst/>
                <a:latin typeface="+mn-lt"/>
                <a:ea typeface="+mn-ea"/>
                <a:cs typeface="+mn-cs"/>
                <a:hlinkClick r:id="rId3"/>
              </a:rPr>
              <a:t>https://www.youtube.com/watch?v=gwocfmcKebc</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A4B0F42-7A2A-FD45-B1C0-1243E9912982}" type="slidenum">
              <a:rPr lang="en-US" smtClean="0"/>
              <a:t>11</a:t>
            </a:fld>
            <a:endParaRPr lang="en-US"/>
          </a:p>
        </p:txBody>
      </p:sp>
    </p:spTree>
    <p:extLst>
      <p:ext uri="{BB962C8B-B14F-4D97-AF65-F5344CB8AC3E}">
        <p14:creationId xmlns:p14="http://schemas.microsoft.com/office/powerpoint/2010/main" val="341784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sng" kern="1200" dirty="0">
                <a:solidFill>
                  <a:schemeClr val="tx1"/>
                </a:solidFill>
                <a:effectLst/>
                <a:latin typeface="+mn-lt"/>
                <a:ea typeface="+mn-ea"/>
                <a:cs typeface="+mn-cs"/>
              </a:rPr>
              <a:t>Phase 1: Design.</a:t>
            </a:r>
            <a:r>
              <a:rPr lang="en-US" sz="1200" kern="1200" dirty="0">
                <a:solidFill>
                  <a:schemeClr val="tx1"/>
                </a:solidFill>
                <a:effectLst/>
                <a:latin typeface="+mn-lt"/>
                <a:ea typeface="+mn-ea"/>
                <a:cs typeface="+mn-cs"/>
              </a:rPr>
              <a:t> Key steps during this phase include:</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Concept Design</a:t>
            </a:r>
            <a:r>
              <a:rPr lang="en-US" sz="1200" kern="1200" dirty="0">
                <a:solidFill>
                  <a:schemeClr val="tx1"/>
                </a:solidFill>
                <a:effectLst/>
                <a:latin typeface="+mn-lt"/>
                <a:ea typeface="+mn-ea"/>
                <a:cs typeface="+mn-cs"/>
              </a:rPr>
              <a:t>. This first step is critical; it includes analyzing and identifying what the customer wants or needs and creating a </a:t>
            </a:r>
            <a:r>
              <a:rPr lang="en-US" sz="1200" b="1" kern="1200" dirty="0">
                <a:solidFill>
                  <a:schemeClr val="tx1"/>
                </a:solidFill>
                <a:effectLst/>
                <a:latin typeface="+mn-lt"/>
                <a:ea typeface="+mn-ea"/>
                <a:cs typeface="+mn-cs"/>
              </a:rPr>
              <a:t>concept </a:t>
            </a:r>
            <a:r>
              <a:rPr lang="en-US" sz="1200" kern="1200" dirty="0">
                <a:solidFill>
                  <a:schemeClr val="tx1"/>
                </a:solidFill>
                <a:effectLst/>
                <a:latin typeface="+mn-lt"/>
                <a:ea typeface="+mn-ea"/>
                <a:cs typeface="+mn-cs"/>
              </a:rPr>
              <a:t>(idea or plan) based on those inputs.</a:t>
            </a:r>
            <a:endParaRPr lang="en-US" sz="1100" i="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Product Planning. </a:t>
            </a:r>
            <a:r>
              <a:rPr lang="en-US" sz="1200" kern="1200" dirty="0">
                <a:solidFill>
                  <a:schemeClr val="tx1"/>
                </a:solidFill>
                <a:effectLst/>
                <a:latin typeface="+mn-lt"/>
                <a:ea typeface="+mn-ea"/>
                <a:cs typeface="+mn-cs"/>
              </a:rPr>
              <a:t>This step lays out the reason the business should pursue the concept and provides a plan for how the concept will be achieved (what the design looks like, who will provide the parts, what the critical wants/needs are, and how long it will take to develop).</a:t>
            </a:r>
            <a:endParaRPr lang="en-US" sz="1100" kern="1200" dirty="0">
              <a:solidFill>
                <a:schemeClr val="tx1"/>
              </a:solidFill>
              <a:effectLst/>
              <a:latin typeface="+mn-lt"/>
              <a:ea typeface="+mn-ea"/>
              <a:cs typeface="+mn-cs"/>
            </a:endParaRPr>
          </a:p>
          <a:p>
            <a:pPr marL="0" lvl="0" indent="0">
              <a:buFont typeface="Arial" panose="020B0604020202020204" pitchFamily="34" charset="0"/>
              <a:buNone/>
            </a:pPr>
            <a:endParaRPr lang="en-US" sz="1200" u="sng" kern="1200" dirty="0">
              <a:solidFill>
                <a:schemeClr val="tx1"/>
              </a:solidFill>
              <a:effectLst/>
              <a:latin typeface="+mn-lt"/>
              <a:ea typeface="+mn-ea"/>
              <a:cs typeface="+mn-cs"/>
            </a:endParaRPr>
          </a:p>
          <a:p>
            <a:pPr marL="0" lvl="0" indent="0">
              <a:buFont typeface="Arial" panose="020B0604020202020204" pitchFamily="34" charset="0"/>
              <a:buNone/>
            </a:pPr>
            <a:r>
              <a:rPr lang="en-US" sz="1200" u="sng" kern="1200" dirty="0">
                <a:solidFill>
                  <a:schemeClr val="tx1"/>
                </a:solidFill>
                <a:effectLst/>
                <a:latin typeface="+mn-lt"/>
                <a:ea typeface="+mn-ea"/>
                <a:cs typeface="+mn-cs"/>
              </a:rPr>
              <a:t>Phase 2: Development</a:t>
            </a:r>
            <a:r>
              <a:rPr lang="en-US" sz="1200" kern="1200" dirty="0">
                <a:solidFill>
                  <a:schemeClr val="tx1"/>
                </a:solidFill>
                <a:effectLst/>
                <a:latin typeface="+mn-lt"/>
                <a:ea typeface="+mn-ea"/>
                <a:cs typeface="+mn-cs"/>
              </a:rPr>
              <a:t>. Steps include:</a:t>
            </a:r>
            <a:endParaRPr lang="en-US" sz="1100" i="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Prototype Building</a:t>
            </a:r>
            <a:r>
              <a:rPr lang="en-US" sz="1200" kern="1200" dirty="0">
                <a:solidFill>
                  <a:schemeClr val="tx1"/>
                </a:solidFill>
                <a:effectLst/>
                <a:latin typeface="+mn-lt"/>
                <a:ea typeface="+mn-ea"/>
                <a:cs typeface="+mn-cs"/>
              </a:rPr>
              <a:t>. This step involves creating the first fully functioning prototype (model) of the proposed product to showcase. This original prototype is not likely to be manufactured; the design is apt to change significantly along the way, based on testing in a controlled environment. Testing is conducted to see if the prototype produces the desired outcome. Redesign and rebuilding occur to perfect the working prototype. </a:t>
            </a:r>
            <a:endParaRPr lang="en-US" sz="1100" i="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Pilot Production. </a:t>
            </a:r>
            <a:r>
              <a:rPr lang="en-US" sz="1200" kern="1200" dirty="0">
                <a:solidFill>
                  <a:schemeClr val="tx1"/>
                </a:solidFill>
                <a:effectLst/>
                <a:latin typeface="+mn-lt"/>
                <a:ea typeface="+mn-ea"/>
                <a:cs typeface="+mn-cs"/>
              </a:rPr>
              <a:t>This step involves testing your manufacturing process to determine if you can create your final design consistently. During this phase packaging is also taken into account.</a:t>
            </a:r>
            <a:endParaRPr lang="en-US" sz="1100" kern="1200" dirty="0">
              <a:solidFill>
                <a:schemeClr val="tx1"/>
              </a:solidFill>
              <a:effectLst/>
              <a:latin typeface="+mn-lt"/>
              <a:ea typeface="+mn-ea"/>
              <a:cs typeface="+mn-cs"/>
            </a:endParaRPr>
          </a:p>
          <a:p>
            <a:pPr lvl="2"/>
            <a:endParaRPr lang="en-US" sz="1200" u="sng"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rPr>
              <a:t>Phase 3: Production</a:t>
            </a:r>
            <a:r>
              <a:rPr lang="en-US" sz="1200" kern="1200" dirty="0">
                <a:solidFill>
                  <a:schemeClr val="tx1"/>
                </a:solidFill>
                <a:effectLst/>
                <a:latin typeface="+mn-lt"/>
                <a:ea typeface="+mn-ea"/>
                <a:cs typeface="+mn-cs"/>
              </a:rPr>
              <a:t>. Steps include:</a:t>
            </a: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Mass Production</a:t>
            </a:r>
            <a:r>
              <a:rPr lang="en-US" sz="1200" kern="1200" dirty="0">
                <a:solidFill>
                  <a:schemeClr val="tx1"/>
                </a:solidFill>
                <a:effectLst/>
                <a:latin typeface="+mn-lt"/>
                <a:ea typeface="+mn-ea"/>
                <a:cs typeface="+mn-cs"/>
              </a:rPr>
              <a:t>. This step begins when you have demonstrated that you can create your final design consistently using the manufacturing process developed and can begin producing the product to sell to customers.</a:t>
            </a:r>
            <a:endParaRPr lang="en-US" sz="1100" i="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Sustained Support</a:t>
            </a:r>
            <a:r>
              <a:rPr lang="en-US" sz="1200" kern="1200" dirty="0">
                <a:solidFill>
                  <a:schemeClr val="tx1"/>
                </a:solidFill>
                <a:effectLst/>
                <a:latin typeface="+mn-lt"/>
                <a:ea typeface="+mn-ea"/>
                <a:cs typeface="+mn-cs"/>
              </a:rPr>
              <a:t>. This step begins after you launch the product to customers and does not end until the product is no longer sold. Activities can include technical support, customized marketing and sales, warranty and complaint support, and design improvements.</a:t>
            </a:r>
            <a:endParaRPr lang="en-US" sz="11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marL="0" lvl="0" indent="0">
              <a:buFont typeface="Arial" panose="020B0604020202020204" pitchFamily="34" charset="0"/>
              <a:buNone/>
            </a:pPr>
            <a:r>
              <a:rPr lang="en-US" sz="1100" b="1" i="0" kern="1200" dirty="0">
                <a:solidFill>
                  <a:schemeClr val="tx1"/>
                </a:solidFill>
                <a:effectLst/>
                <a:latin typeface="+mn-lt"/>
                <a:ea typeface="+mn-ea"/>
                <a:cs typeface="+mn-cs"/>
              </a:rPr>
              <a:t>THROUGHOUT:</a:t>
            </a:r>
            <a:endParaRPr lang="en-US" sz="1200" b="1"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kern="1200" dirty="0">
                <a:solidFill>
                  <a:schemeClr val="tx1"/>
                </a:solidFill>
                <a:effectLst/>
                <a:latin typeface="+mn-lt"/>
                <a:ea typeface="+mn-ea"/>
                <a:cs typeface="+mn-cs"/>
              </a:rPr>
              <a:t>Design Review. </a:t>
            </a:r>
            <a:r>
              <a:rPr lang="en-US" sz="1200" kern="1200" dirty="0">
                <a:solidFill>
                  <a:schemeClr val="tx1"/>
                </a:solidFill>
                <a:effectLst/>
                <a:latin typeface="+mn-lt"/>
                <a:ea typeface="+mn-ea"/>
                <a:cs typeface="+mn-cs"/>
              </a:rPr>
              <a:t>Indicate that throughout the engineering process—in every phase and in all steps—design review occurs. The entire team continuously evaluates the capability and performance of the design to meet requirements; if concerns or shortcomings are identified, the design is modified. </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A4B0F42-7A2A-FD45-B1C0-1243E9912982}" type="slidenum">
              <a:rPr lang="en-US" smtClean="0"/>
              <a:t>12</a:t>
            </a:fld>
            <a:endParaRPr lang="en-US"/>
          </a:p>
        </p:txBody>
      </p:sp>
    </p:spTree>
    <p:extLst>
      <p:ext uri="{BB962C8B-B14F-4D97-AF65-F5344CB8AC3E}">
        <p14:creationId xmlns:p14="http://schemas.microsoft.com/office/powerpoint/2010/main" val="388281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Explain: Many jobs are required to launch a new product – especially in the health or medical sectors.  These jobs include: </a:t>
            </a:r>
          </a:p>
          <a:p>
            <a:pPr lvl="0"/>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Biomedical Engineers: Specialize in the development and design of medical products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Industrial Design/Design Engineers: Design products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Labeling Specialists: Write instructions for use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Marketing and Sales Representatives: Promote or sell the product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Manufacturing Engineers: Establish the production line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Procurement Managers / Supply Chain Specialists: Obtain raw materials and determine logistics for bring the manufacturing product to the customer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Medical Affairs staff: Provide medical expertise regarding procedures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Packaging Engineers: Design product packaging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Pre-Clinical Scientists: Test products to ensure they work properly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Quality &amp; Testing Analysts: Responsible for product functionality, reliability, and patient safety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Regulatory Affairs staff: Work with Food and Drug Administration (FDA) to approve devices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Sterilization Scientists: Work on </a:t>
            </a:r>
            <a:r>
              <a:rPr lang="en-US" sz="1200" b="1" kern="1200" dirty="0">
                <a:solidFill>
                  <a:schemeClr val="tx1"/>
                </a:solidFill>
                <a:effectLst/>
                <a:latin typeface="+mn-lt"/>
                <a:ea typeface="+mn-ea"/>
                <a:cs typeface="+mn-cs"/>
              </a:rPr>
              <a:t>sterilization</a:t>
            </a:r>
            <a:r>
              <a:rPr lang="en-US" sz="1200" kern="1200" dirty="0">
                <a:solidFill>
                  <a:schemeClr val="tx1"/>
                </a:solidFill>
                <a:effectLst/>
                <a:latin typeface="+mn-lt"/>
                <a:ea typeface="+mn-ea"/>
                <a:cs typeface="+mn-cs"/>
              </a:rPr>
              <a:t> (the process of making something free from bacteria or other living microorganisms) processes to ensure devices are sterile when used</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8A4B0F42-7A2A-FD45-B1C0-1243E9912982}" type="slidenum">
              <a:rPr lang="en-US" smtClean="0"/>
              <a:t>13</a:t>
            </a:fld>
            <a:endParaRPr lang="en-US"/>
          </a:p>
        </p:txBody>
      </p:sp>
    </p:spTree>
    <p:extLst>
      <p:ext uri="{BB962C8B-B14F-4D97-AF65-F5344CB8AC3E}">
        <p14:creationId xmlns:p14="http://schemas.microsoft.com/office/powerpoint/2010/main" val="1155655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Ask the students if they have any questions about the challenge before getting started.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Answer questions posed by the students.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Remind students they will have </a:t>
            </a:r>
            <a:r>
              <a:rPr lang="en-US" sz="1200" b="1" kern="1200" dirty="0">
                <a:solidFill>
                  <a:schemeClr val="tx1"/>
                </a:solidFill>
                <a:effectLst/>
                <a:latin typeface="+mn-lt"/>
                <a:ea typeface="+mn-ea"/>
                <a:cs typeface="+mn-cs"/>
              </a:rPr>
              <a:t>50 minutes</a:t>
            </a:r>
            <a:r>
              <a:rPr lang="en-US" sz="1200" kern="1200" dirty="0">
                <a:solidFill>
                  <a:schemeClr val="tx1"/>
                </a:solidFill>
                <a:effectLst/>
                <a:latin typeface="+mn-lt"/>
                <a:ea typeface="+mn-ea"/>
                <a:cs typeface="+mn-cs"/>
              </a:rPr>
              <a:t> to design, build, and test their designs. </a:t>
            </a:r>
          </a:p>
          <a:p>
            <a:endParaRPr lang="en-US" dirty="0"/>
          </a:p>
        </p:txBody>
      </p:sp>
      <p:sp>
        <p:nvSpPr>
          <p:cNvPr id="4" name="Slide Number Placeholder 3"/>
          <p:cNvSpPr>
            <a:spLocks noGrp="1"/>
          </p:cNvSpPr>
          <p:nvPr>
            <p:ph type="sldNum" sz="quarter" idx="5"/>
          </p:nvPr>
        </p:nvSpPr>
        <p:spPr/>
        <p:txBody>
          <a:bodyPr/>
          <a:lstStyle/>
          <a:p>
            <a:fld id="{8A4B0F42-7A2A-FD45-B1C0-1243E9912982}" type="slidenum">
              <a:rPr lang="en-US" smtClean="0"/>
              <a:t>14</a:t>
            </a:fld>
            <a:endParaRPr lang="en-US"/>
          </a:p>
        </p:txBody>
      </p:sp>
    </p:spTree>
    <p:extLst>
      <p:ext uri="{BB962C8B-B14F-4D97-AF65-F5344CB8AC3E}">
        <p14:creationId xmlns:p14="http://schemas.microsoft.com/office/powerpoint/2010/main" val="715778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Beak the group into teams of five people per team. Instruct teams to sit together.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Distribute the student handouts and a ruler to each team.</a:t>
            </a:r>
          </a:p>
          <a:p>
            <a:endParaRPr lang="en-US" dirty="0"/>
          </a:p>
        </p:txBody>
      </p:sp>
      <p:sp>
        <p:nvSpPr>
          <p:cNvPr id="4" name="Slide Number Placeholder 3"/>
          <p:cNvSpPr>
            <a:spLocks noGrp="1"/>
          </p:cNvSpPr>
          <p:nvPr>
            <p:ph type="sldNum" sz="quarter" idx="5"/>
          </p:nvPr>
        </p:nvSpPr>
        <p:spPr/>
        <p:txBody>
          <a:bodyPr/>
          <a:lstStyle/>
          <a:p>
            <a:fld id="{8A4B0F42-7A2A-FD45-B1C0-1243E9912982}" type="slidenum">
              <a:rPr lang="en-US" smtClean="0"/>
              <a:t>15</a:t>
            </a:fld>
            <a:endParaRPr lang="en-US"/>
          </a:p>
        </p:txBody>
      </p:sp>
    </p:spTree>
    <p:extLst>
      <p:ext uri="{BB962C8B-B14F-4D97-AF65-F5344CB8AC3E}">
        <p14:creationId xmlns:p14="http://schemas.microsoft.com/office/powerpoint/2010/main" val="3092475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A4B0F42-7A2A-FD45-B1C0-1243E9912982}" type="slidenum">
              <a:rPr lang="en-US" smtClean="0"/>
              <a:t>16</a:t>
            </a:fld>
            <a:endParaRPr lang="en-US"/>
          </a:p>
        </p:txBody>
      </p:sp>
    </p:spTree>
    <p:extLst>
      <p:ext uri="{BB962C8B-B14F-4D97-AF65-F5344CB8AC3E}">
        <p14:creationId xmlns:p14="http://schemas.microsoft.com/office/powerpoint/2010/main" val="1915889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Review the main tasks:</a:t>
            </a:r>
            <a:endParaRPr lang="en-US" sz="11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Work as a team. Each member will assume a specific role.</a:t>
            </a:r>
            <a:endParaRPr lang="en-US" sz="11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Design a prototype of a medical device that meets all product requirements (customer needs, safety standards, and business constraints).</a:t>
            </a:r>
            <a:endParaRPr lang="en-US" sz="11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Build the prototype using only the materials available for purchase.</a:t>
            </a:r>
            <a:endParaRPr lang="en-US" sz="11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Determine the device name and product selling points.</a:t>
            </a:r>
            <a:endParaRPr lang="en-US" sz="11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Present the prototype.</a:t>
            </a:r>
            <a:endParaRPr lang="en-US" sz="11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Teams have 50 minutes to complete all tasks and three minutes to present to the judge.</a:t>
            </a:r>
            <a:endParaRPr lang="en-US" sz="1100" kern="1200" dirty="0">
              <a:solidFill>
                <a:schemeClr val="tx1"/>
              </a:solidFill>
              <a:effectLst/>
              <a:latin typeface="+mn-lt"/>
              <a:ea typeface="+mn-ea"/>
              <a:cs typeface="+mn-cs"/>
            </a:endParaRPr>
          </a:p>
          <a:p>
            <a:endParaRPr lang="en-US" dirty="0"/>
          </a:p>
          <a:p>
            <a:pPr lvl="0"/>
            <a:r>
              <a:rPr lang="en-US" sz="1200" kern="1200" dirty="0">
                <a:solidFill>
                  <a:schemeClr val="tx1"/>
                </a:solidFill>
                <a:effectLst/>
                <a:latin typeface="+mn-lt"/>
                <a:ea typeface="+mn-ea"/>
                <a:cs typeface="+mn-cs"/>
              </a:rPr>
              <a:t>Introduce the Judge (the volunteer assigned to this role). Indicate that the judge will hear the presentations and determine if each team meets the customer, safety standards, and business requirements.</a:t>
            </a:r>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A4B0F42-7A2A-FD45-B1C0-1243E9912982}" type="slidenum">
              <a:rPr lang="en-US" smtClean="0"/>
              <a:t>17</a:t>
            </a:fld>
            <a:endParaRPr lang="en-US"/>
          </a:p>
        </p:txBody>
      </p:sp>
    </p:spTree>
    <p:extLst>
      <p:ext uri="{BB962C8B-B14F-4D97-AF65-F5344CB8AC3E}">
        <p14:creationId xmlns:p14="http://schemas.microsoft.com/office/powerpoint/2010/main" val="2388199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Explain the roles and provide description of the main responsibilities for each.</a:t>
            </a:r>
            <a:r>
              <a:rPr lang="en-US" dirty="0">
                <a:effectLst/>
              </a:rPr>
              <a:t> </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A4B0F42-7A2A-FD45-B1C0-1243E9912982}" type="slidenum">
              <a:rPr lang="en-US" smtClean="0"/>
              <a:t>18</a:t>
            </a:fld>
            <a:endParaRPr lang="en-US"/>
          </a:p>
        </p:txBody>
      </p:sp>
    </p:spTree>
    <p:extLst>
      <p:ext uri="{BB962C8B-B14F-4D97-AF65-F5344CB8AC3E}">
        <p14:creationId xmlns:p14="http://schemas.microsoft.com/office/powerpoint/2010/main" val="3666438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Explain: Your customers have specific needs for the medical device you will be designing.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Review what the panel of surgeons want in a device.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Stress: It must be easy/natural to use (i.e., by left or right hand).</a:t>
            </a:r>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A4B0F42-7A2A-FD45-B1C0-1243E9912982}" type="slidenum">
              <a:rPr lang="en-US" smtClean="0"/>
              <a:t>19</a:t>
            </a:fld>
            <a:endParaRPr lang="en-US"/>
          </a:p>
        </p:txBody>
      </p:sp>
    </p:spTree>
    <p:extLst>
      <p:ext uri="{BB962C8B-B14F-4D97-AF65-F5344CB8AC3E}">
        <p14:creationId xmlns:p14="http://schemas.microsoft.com/office/powerpoint/2010/main" val="2443073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Explain that STEM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D refers to: Science, Technology, Engineering, Math, Manufacturing, and Design. </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Ask students and other volunteers to introduce themselves and state their favorite areas of STEM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D (Science, Technology, Engineering, Math, Manufacturing, and Design).</a:t>
            </a:r>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A4B0F42-7A2A-FD45-B1C0-1243E9912982}" type="slidenum">
              <a:rPr lang="en-US" smtClean="0"/>
              <a:t>2</a:t>
            </a:fld>
            <a:endParaRPr lang="en-US"/>
          </a:p>
        </p:txBody>
      </p:sp>
    </p:spTree>
    <p:extLst>
      <p:ext uri="{BB962C8B-B14F-4D97-AF65-F5344CB8AC3E}">
        <p14:creationId xmlns:p14="http://schemas.microsoft.com/office/powerpoint/2010/main" val="1575584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Explain: There are safety standards and business constraints/requirements that must be met.</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A4B0F42-7A2A-FD45-B1C0-1243E9912982}" type="slidenum">
              <a:rPr lang="en-US" smtClean="0"/>
              <a:t>20</a:t>
            </a:fld>
            <a:endParaRPr lang="en-US"/>
          </a:p>
        </p:txBody>
      </p:sp>
    </p:spTree>
    <p:extLst>
      <p:ext uri="{BB962C8B-B14F-4D97-AF65-F5344CB8AC3E}">
        <p14:creationId xmlns:p14="http://schemas.microsoft.com/office/powerpoint/2010/main" val="4141504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Every product starts out as a concept (a general idea or plan) before being sold to a customer. In many instances the original concept is developed into an initial prototype using basic materials to help visualize what the final design might look like.</a:t>
            </a:r>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A4B0F42-7A2A-FD45-B1C0-1243E9912982}" type="slidenum">
              <a:rPr lang="en-US" smtClean="0"/>
              <a:t>21</a:t>
            </a:fld>
            <a:endParaRPr lang="en-US"/>
          </a:p>
        </p:txBody>
      </p:sp>
    </p:spTree>
    <p:extLst>
      <p:ext uri="{BB962C8B-B14F-4D97-AF65-F5344CB8AC3E}">
        <p14:creationId xmlns:p14="http://schemas.microsoft.com/office/powerpoint/2010/main" val="13286724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Explain: The medical device will sell for $20. The costs of materials are shown on the slide. Total materials costs must be less than 20% of sales price. </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Introduce the Supplier (the volunteer assigned with this task).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Explain: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will purchase your materials from the  Supplier at the materials store. You must record the cost of the materials you purchased (and used) on the Cost of Materials form.  Any unused materials must be returned to the materials store. Remember that your cost of materials must be less than 20% of the sales price. </a:t>
            </a:r>
          </a:p>
          <a:p>
            <a:endParaRPr lang="en-US" dirty="0"/>
          </a:p>
        </p:txBody>
      </p:sp>
      <p:sp>
        <p:nvSpPr>
          <p:cNvPr id="4" name="Slide Number Placeholder 3"/>
          <p:cNvSpPr>
            <a:spLocks noGrp="1"/>
          </p:cNvSpPr>
          <p:nvPr>
            <p:ph type="sldNum" sz="quarter" idx="5"/>
          </p:nvPr>
        </p:nvSpPr>
        <p:spPr/>
        <p:txBody>
          <a:bodyPr/>
          <a:lstStyle/>
          <a:p>
            <a:fld id="{8A4B0F42-7A2A-FD45-B1C0-1243E9912982}" type="slidenum">
              <a:rPr lang="en-US" smtClean="0"/>
              <a:t>22</a:t>
            </a:fld>
            <a:endParaRPr lang="en-US"/>
          </a:p>
        </p:txBody>
      </p:sp>
    </p:spTree>
    <p:extLst>
      <p:ext uri="{BB962C8B-B14F-4D97-AF65-F5344CB8AC3E}">
        <p14:creationId xmlns:p14="http://schemas.microsoft.com/office/powerpoint/2010/main" val="24849896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Ask the students if they have any questions about the challenge before getting started.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Answer questions posed by the students.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Remind students they will have </a:t>
            </a:r>
            <a:r>
              <a:rPr lang="en-US" sz="1200" b="1" kern="1200" dirty="0">
                <a:solidFill>
                  <a:schemeClr val="tx1"/>
                </a:solidFill>
                <a:effectLst/>
                <a:latin typeface="+mn-lt"/>
                <a:ea typeface="+mn-ea"/>
                <a:cs typeface="+mn-cs"/>
              </a:rPr>
              <a:t>50 minutes</a:t>
            </a:r>
            <a:r>
              <a:rPr lang="en-US" sz="1200" kern="1200" dirty="0">
                <a:solidFill>
                  <a:schemeClr val="tx1"/>
                </a:solidFill>
                <a:effectLst/>
                <a:latin typeface="+mn-lt"/>
                <a:ea typeface="+mn-ea"/>
                <a:cs typeface="+mn-cs"/>
              </a:rPr>
              <a:t> to design, build, and test their designs. </a:t>
            </a:r>
          </a:p>
          <a:p>
            <a:endParaRPr lang="en-US" dirty="0"/>
          </a:p>
        </p:txBody>
      </p:sp>
      <p:sp>
        <p:nvSpPr>
          <p:cNvPr id="4" name="Slide Number Placeholder 3"/>
          <p:cNvSpPr>
            <a:spLocks noGrp="1"/>
          </p:cNvSpPr>
          <p:nvPr>
            <p:ph type="sldNum" sz="quarter" idx="5"/>
          </p:nvPr>
        </p:nvSpPr>
        <p:spPr/>
        <p:txBody>
          <a:bodyPr/>
          <a:lstStyle/>
          <a:p>
            <a:fld id="{8A4B0F42-7A2A-FD45-B1C0-1243E9912982}" type="slidenum">
              <a:rPr lang="en-US" smtClean="0"/>
              <a:t>23</a:t>
            </a:fld>
            <a:endParaRPr lang="en-US"/>
          </a:p>
        </p:txBody>
      </p:sp>
    </p:spTree>
    <p:extLst>
      <p:ext uri="{BB962C8B-B14F-4D97-AF65-F5344CB8AC3E}">
        <p14:creationId xmlns:p14="http://schemas.microsoft.com/office/powerpoint/2010/main" val="1064715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800" kern="1200" dirty="0">
                <a:solidFill>
                  <a:schemeClr val="tx1"/>
                </a:solidFill>
                <a:effectLst/>
                <a:latin typeface="+mn-lt"/>
                <a:ea typeface="+mn-ea"/>
                <a:cs typeface="+mn-cs"/>
              </a:rPr>
              <a:t>Re-introduce the Judge (the volunteer assigned with this task). </a:t>
            </a:r>
          </a:p>
          <a:p>
            <a:pPr lvl="0"/>
            <a:endParaRPr lang="en-US" sz="2800" kern="1200" dirty="0">
              <a:solidFill>
                <a:schemeClr val="tx1"/>
              </a:solidFill>
              <a:effectLst/>
              <a:latin typeface="+mn-lt"/>
              <a:ea typeface="+mn-ea"/>
              <a:cs typeface="+mn-cs"/>
            </a:endParaRPr>
          </a:p>
          <a:p>
            <a:pPr lvl="0"/>
            <a:r>
              <a:rPr lang="en-US" sz="2800" kern="1200" dirty="0">
                <a:solidFill>
                  <a:schemeClr val="tx1"/>
                </a:solidFill>
                <a:effectLst/>
                <a:latin typeface="+mn-lt"/>
                <a:ea typeface="+mn-ea"/>
                <a:cs typeface="+mn-cs"/>
              </a:rPr>
              <a:t>Explain: The Judge will verify each team’s cost of materials and score the protype based on the product requirements. Refer to the checklist on the slide.</a:t>
            </a:r>
            <a:endParaRPr lang="en-US" sz="24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A4B0F42-7A2A-FD45-B1C0-1243E9912982}" type="slidenum">
              <a:rPr lang="en-US" smtClean="0"/>
              <a:t>25</a:t>
            </a:fld>
            <a:endParaRPr lang="en-US"/>
          </a:p>
        </p:txBody>
      </p:sp>
    </p:spTree>
    <p:extLst>
      <p:ext uri="{BB962C8B-B14F-4D97-AF65-F5344CB8AC3E}">
        <p14:creationId xmlns:p14="http://schemas.microsoft.com/office/powerpoint/2010/main" val="42819531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Explain:  Now it is time to present and test the devices in front of the whole group. We’ll do this one team at a time. </a:t>
            </a:r>
          </a:p>
          <a:p>
            <a:r>
              <a:rPr lang="en-US" sz="1200" kern="1200" dirty="0">
                <a:solidFill>
                  <a:schemeClr val="tx1"/>
                </a:solidFill>
                <a:effectLst/>
                <a:latin typeface="+mn-lt"/>
                <a:ea typeface="+mn-ea"/>
                <a:cs typeface="+mn-cs"/>
              </a:rPr>
              <a:t>The team’s Marketing Manager will make the 3-minute presentation. After the presentation, I will test the device with the Quality Engineer.</a:t>
            </a:r>
            <a:r>
              <a:rPr lang="en-US" dirty="0">
                <a:effectLst/>
              </a:rPr>
              <a:t> </a:t>
            </a:r>
          </a:p>
          <a:p>
            <a:endParaRPr lang="en-US" dirty="0">
              <a:effectLst/>
            </a:endParaRPr>
          </a:p>
          <a:p>
            <a:r>
              <a:rPr lang="en-US" dirty="0">
                <a:effectLst/>
              </a:rPr>
              <a:t>Test each device:</a:t>
            </a:r>
          </a:p>
          <a:p>
            <a:pPr marL="685800" lvl="1" indent="-228600">
              <a:buFont typeface="+mj-lt"/>
              <a:buAutoNum type="arabicPeriod"/>
            </a:pPr>
            <a:r>
              <a:rPr lang="en-US" sz="1200" kern="1200" dirty="0">
                <a:solidFill>
                  <a:schemeClr val="tx1"/>
                </a:solidFill>
                <a:effectLst/>
                <a:latin typeface="+mn-lt"/>
                <a:ea typeface="+mn-ea"/>
                <a:cs typeface="+mn-cs"/>
              </a:rPr>
              <a:t>Place the device through the 18 mm trocar.</a:t>
            </a:r>
            <a:endParaRPr lang="en-US" sz="1100" kern="1200" dirty="0">
              <a:solidFill>
                <a:schemeClr val="tx1"/>
              </a:solidFill>
              <a:effectLst/>
              <a:latin typeface="+mn-lt"/>
              <a:ea typeface="+mn-ea"/>
              <a:cs typeface="+mn-cs"/>
            </a:endParaRPr>
          </a:p>
          <a:p>
            <a:pPr marL="685800" lvl="1" indent="-228600">
              <a:buFont typeface="+mj-lt"/>
              <a:buAutoNum type="arabicPeriod"/>
            </a:pPr>
            <a:r>
              <a:rPr lang="en-US" sz="1200" kern="1200" dirty="0">
                <a:solidFill>
                  <a:schemeClr val="tx1"/>
                </a:solidFill>
                <a:effectLst/>
                <a:latin typeface="+mn-lt"/>
                <a:ea typeface="+mn-ea"/>
                <a:cs typeface="+mn-cs"/>
              </a:rPr>
              <a:t>Measure the device using the metric ruler to verify the device is longer than 15 cm.</a:t>
            </a:r>
            <a:endParaRPr lang="en-US" sz="1100" kern="1200" dirty="0">
              <a:solidFill>
                <a:schemeClr val="tx1"/>
              </a:solidFill>
              <a:effectLst/>
              <a:latin typeface="+mn-lt"/>
              <a:ea typeface="+mn-ea"/>
              <a:cs typeface="+mn-cs"/>
            </a:endParaRPr>
          </a:p>
          <a:p>
            <a:pPr marL="685800" lvl="1" indent="-228600">
              <a:buFont typeface="+mj-lt"/>
              <a:buAutoNum type="arabicPeriod"/>
            </a:pPr>
            <a:r>
              <a:rPr lang="en-US" sz="1200" kern="1200" dirty="0">
                <a:solidFill>
                  <a:schemeClr val="tx1"/>
                </a:solidFill>
                <a:effectLst/>
                <a:latin typeface="+mn-lt"/>
                <a:ea typeface="+mn-ea"/>
                <a:cs typeface="+mn-cs"/>
              </a:rPr>
              <a:t>Use the device to push a water balloon a distance of 6 inches inside the water-filled bin.</a:t>
            </a:r>
            <a:endParaRPr lang="en-US" sz="1100" kern="1200" dirty="0">
              <a:solidFill>
                <a:schemeClr val="tx1"/>
              </a:solidFill>
              <a:effectLst/>
              <a:latin typeface="+mn-lt"/>
              <a:ea typeface="+mn-ea"/>
              <a:cs typeface="+mn-cs"/>
            </a:endParaRPr>
          </a:p>
          <a:p>
            <a:pPr marL="685800" lvl="1" indent="-228600">
              <a:buFont typeface="+mj-lt"/>
              <a:buAutoNum type="arabicPeriod"/>
            </a:pPr>
            <a:r>
              <a:rPr lang="en-US" sz="1200" kern="1200" dirty="0">
                <a:solidFill>
                  <a:schemeClr val="tx1"/>
                </a:solidFill>
                <a:effectLst/>
                <a:latin typeface="+mn-lt"/>
                <a:ea typeface="+mn-ea"/>
                <a:cs typeface="+mn-cs"/>
              </a:rPr>
              <a:t>Fully submerge the device in the water-filled bin for one minute. (Ask the Judge to use the timer.)</a:t>
            </a:r>
          </a:p>
          <a:p>
            <a:pPr marL="685800" lvl="1" indent="-228600">
              <a:buFont typeface="+mj-lt"/>
              <a:buAutoNum type="arabicPeriod"/>
            </a:pPr>
            <a:endParaRPr lang="en-US" sz="1200" kern="1200" dirty="0">
              <a:solidFill>
                <a:schemeClr val="tx1"/>
              </a:solidFill>
              <a:effectLst/>
              <a:latin typeface="+mn-lt"/>
              <a:ea typeface="+mn-ea"/>
              <a:cs typeface="+mn-cs"/>
            </a:endParaRPr>
          </a:p>
          <a:p>
            <a:pPr marL="0" lvl="0" indent="0">
              <a:buFont typeface="+mj-lt"/>
              <a:buNone/>
            </a:pPr>
            <a:r>
              <a:rPr lang="en-US" sz="1200" kern="1200" dirty="0">
                <a:solidFill>
                  <a:schemeClr val="tx1"/>
                </a:solidFill>
                <a:effectLst/>
                <a:latin typeface="+mn-lt"/>
                <a:ea typeface="+mn-ea"/>
                <a:cs typeface="+mn-cs"/>
              </a:rPr>
              <a:t>Photo: https://</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a:t>
            </a:r>
            <a:r>
              <a:rPr lang="en-US" sz="1200" kern="1200" dirty="0" err="1">
                <a:solidFill>
                  <a:schemeClr val="tx1"/>
                </a:solidFill>
                <a:effectLst/>
                <a:latin typeface="+mn-lt"/>
                <a:ea typeface="+mn-ea"/>
                <a:cs typeface="+mn-cs"/>
              </a:rPr>
              <a:t>File:Laparoscopic_stomach_surgery.jpg</a:t>
            </a:r>
            <a:endParaRPr lang="en-US" sz="1200" kern="1200" dirty="0">
              <a:solidFill>
                <a:schemeClr val="tx1"/>
              </a:solidFill>
              <a:effectLst/>
              <a:latin typeface="+mn-lt"/>
              <a:ea typeface="+mn-ea"/>
              <a:cs typeface="+mn-cs"/>
            </a:endParaRPr>
          </a:p>
          <a:p>
            <a:pPr marL="0" lvl="0" indent="0">
              <a:buFont typeface="+mj-lt"/>
              <a:buNone/>
            </a:pPr>
            <a:r>
              <a:rPr lang="en-US" sz="1200" kern="1200" dirty="0">
                <a:solidFill>
                  <a:schemeClr val="tx1"/>
                </a:solidFill>
                <a:effectLst/>
                <a:latin typeface="+mn-lt"/>
                <a:ea typeface="+mn-ea"/>
                <a:cs typeface="+mn-cs"/>
              </a:rPr>
              <a:t>Credit: </a:t>
            </a:r>
            <a:r>
              <a:rPr lang="en-US" sz="1200" dirty="0"/>
              <a:t>Samuel </a:t>
            </a:r>
            <a:r>
              <a:rPr lang="en-US" sz="1200" dirty="0" err="1"/>
              <a:t>Bendet</a:t>
            </a:r>
            <a:r>
              <a:rPr lang="en-US" sz="1200" dirty="0"/>
              <a:t>, US Air Force</a:t>
            </a:r>
            <a:endParaRPr lang="en-US" sz="1200" kern="1200" dirty="0">
              <a:solidFill>
                <a:schemeClr val="tx1"/>
              </a:solidFill>
              <a:effectLst/>
              <a:latin typeface="+mn-lt"/>
              <a:ea typeface="+mn-ea"/>
              <a:cs typeface="+mn-cs"/>
            </a:endParaRPr>
          </a:p>
          <a:p>
            <a:pPr rtl="0"/>
            <a:r>
              <a:rPr lang="en-US" sz="1100" dirty="0">
                <a:effectLst/>
              </a:rPr>
              <a:t>Physicians perform laparoscopic stomach surgery. The surgery will involve the removal of the gall bladder to help alleviate acid reflux disease.</a:t>
            </a:r>
          </a:p>
        </p:txBody>
      </p:sp>
      <p:sp>
        <p:nvSpPr>
          <p:cNvPr id="4" name="Slide Number Placeholder 3"/>
          <p:cNvSpPr>
            <a:spLocks noGrp="1"/>
          </p:cNvSpPr>
          <p:nvPr>
            <p:ph type="sldNum" sz="quarter" idx="5"/>
          </p:nvPr>
        </p:nvSpPr>
        <p:spPr/>
        <p:txBody>
          <a:bodyPr/>
          <a:lstStyle/>
          <a:p>
            <a:fld id="{8A4B0F42-7A2A-FD45-B1C0-1243E9912982}" type="slidenum">
              <a:rPr lang="en-US" smtClean="0"/>
              <a:t>26</a:t>
            </a:fld>
            <a:endParaRPr lang="en-US"/>
          </a:p>
        </p:txBody>
      </p:sp>
    </p:spTree>
    <p:extLst>
      <p:ext uri="{BB962C8B-B14F-4D97-AF65-F5344CB8AC3E}">
        <p14:creationId xmlns:p14="http://schemas.microsoft.com/office/powerpoint/2010/main" val="3182276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Ask students to reflect on the activity. Have students spend a few minutes thinking about the following questions and then ask some of the following:</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was the most critical decision your team made during the design process?</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did you learn about working in a team?</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was the most critical decision your team made during the manufacturing process?</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was difficult about designing and building your medical device?</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would you change about your design if you were to do it again?</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A4B0F42-7A2A-FD45-B1C0-1243E9912982}" type="slidenum">
              <a:rPr lang="en-US" smtClean="0"/>
              <a:t>27</a:t>
            </a:fld>
            <a:endParaRPr lang="en-US"/>
          </a:p>
        </p:txBody>
      </p:sp>
    </p:spTree>
    <p:extLst>
      <p:ext uri="{BB962C8B-B14F-4D97-AF65-F5344CB8AC3E}">
        <p14:creationId xmlns:p14="http://schemas.microsoft.com/office/powerpoint/2010/main" val="30586087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did you learn about Engineering? </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do you think this activity relates to a career in Engineering and/or working at Johnson &amp; Johnson?</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Can you see yourself as a STEM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D professional? In what role? Why or why not?</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would you need to do to make that happen? </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is one thing you learned that you did not know coming into today?</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A4B0F42-7A2A-FD45-B1C0-1243E9912982}" type="slidenum">
              <a:rPr lang="en-US" smtClean="0"/>
              <a:t>28</a:t>
            </a:fld>
            <a:endParaRPr lang="en-US"/>
          </a:p>
        </p:txBody>
      </p:sp>
    </p:spTree>
    <p:extLst>
      <p:ext uri="{BB962C8B-B14F-4D97-AF65-F5344CB8AC3E}">
        <p14:creationId xmlns:p14="http://schemas.microsoft.com/office/powerpoint/2010/main" val="1261302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Review the agenda. Explain that today students will design, build, and test a medical device that meets a customer’s needs. </a:t>
            </a:r>
            <a:endParaRPr lang="en-US" dirty="0"/>
          </a:p>
        </p:txBody>
      </p:sp>
      <p:sp>
        <p:nvSpPr>
          <p:cNvPr id="4" name="Slide Number Placeholder 3"/>
          <p:cNvSpPr>
            <a:spLocks noGrp="1"/>
          </p:cNvSpPr>
          <p:nvPr>
            <p:ph type="sldNum" sz="quarter" idx="5"/>
          </p:nvPr>
        </p:nvSpPr>
        <p:spPr/>
        <p:txBody>
          <a:bodyPr/>
          <a:lstStyle/>
          <a:p>
            <a:fld id="{8A4B0F42-7A2A-FD45-B1C0-1243E9912982}" type="slidenum">
              <a:rPr lang="en-US" smtClean="0"/>
              <a:t>3</a:t>
            </a:fld>
            <a:endParaRPr lang="en-US"/>
          </a:p>
        </p:txBody>
      </p:sp>
    </p:spTree>
    <p:extLst>
      <p:ext uri="{BB962C8B-B14F-4D97-AF65-F5344CB8AC3E}">
        <p14:creationId xmlns:p14="http://schemas.microsoft.com/office/powerpoint/2010/main" val="1305427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a:t>Share that STEM</a:t>
            </a:r>
            <a:r>
              <a:rPr lang="en-US" sz="1200" baseline="30000" dirty="0"/>
              <a:t>2</a:t>
            </a:r>
            <a:r>
              <a:rPr lang="en-US" sz="1200" dirty="0"/>
              <a:t>D careers are </a:t>
            </a:r>
            <a:r>
              <a:rPr lang="en-US" sz="1200" b="0" dirty="0"/>
              <a:t>high-demand, high-growth careers.</a:t>
            </a:r>
          </a:p>
          <a:p>
            <a:pPr lvl="0"/>
            <a:endParaRPr lang="en-US" sz="1200" b="0" baseline="0" dirty="0"/>
          </a:p>
          <a:p>
            <a:pPr lvl="0"/>
            <a:r>
              <a:rPr lang="en-US" sz="1200" kern="1200" dirty="0">
                <a:solidFill>
                  <a:schemeClr val="tx1"/>
                </a:solidFill>
                <a:effectLst/>
                <a:latin typeface="+mn-lt"/>
                <a:ea typeface="+mn-ea"/>
                <a:cs typeface="+mn-cs"/>
              </a:rPr>
              <a:t>Initiate an opening discussion and brainstorming activity. Consider asking:</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do you think design and engineering are used every day in the workplace? </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kinds of careers do you think people with an interest, aptitude for, or degree in design or engineering would have?</a:t>
            </a:r>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A4B0F42-7A2A-FD45-B1C0-1243E9912982}" type="slidenum">
              <a:rPr lang="en-US" smtClean="0"/>
              <a:t>4</a:t>
            </a:fld>
            <a:endParaRPr lang="en-US"/>
          </a:p>
        </p:txBody>
      </p:sp>
    </p:spTree>
    <p:extLst>
      <p:ext uri="{BB962C8B-B14F-4D97-AF65-F5344CB8AC3E}">
        <p14:creationId xmlns:p14="http://schemas.microsoft.com/office/powerpoint/2010/main" val="94228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Talk about your educational and career path. Use the “Tell My Story” form as the basis for your remarks. Be prepared to describe your job or a typical day, and provide information about your background including:</a:t>
            </a:r>
            <a:endParaRPr lang="en-US" sz="11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When/why you developed an interest in engineering.</a:t>
            </a:r>
            <a:endParaRPr lang="en-US" sz="11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The classes/courses you took in secondary school.</a:t>
            </a:r>
            <a:endParaRPr lang="en-US" sz="11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Your post-secondary path, including the institution you attended and your degree. </a:t>
            </a:r>
            <a:r>
              <a:rPr lang="en-US" sz="1200" i="1" kern="1200" dirty="0">
                <a:solidFill>
                  <a:schemeClr val="tx1"/>
                </a:solidFill>
                <a:effectLst/>
                <a:latin typeface="+mn-lt"/>
                <a:ea typeface="+mn-ea"/>
                <a:cs typeface="+mn-cs"/>
              </a:rPr>
              <a:t>If you switched disciplines, make sure you explain why to the students. </a:t>
            </a:r>
            <a:endParaRPr lang="en-US" sz="11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What your current position entails. </a:t>
            </a:r>
            <a:r>
              <a:rPr lang="en-US" sz="1200" i="1" kern="1200" dirty="0">
                <a:solidFill>
                  <a:schemeClr val="tx1"/>
                </a:solidFill>
                <a:effectLst/>
                <a:latin typeface="+mn-lt"/>
                <a:ea typeface="+mn-ea"/>
                <a:cs typeface="+mn-cs"/>
              </a:rPr>
              <a:t>Be sure to include how you use design and manufacturing and what you do on a typical work day.</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Weave in facts about engineering and </a:t>
            </a:r>
            <a:r>
              <a:rPr lang="en-US" sz="1200" b="0" kern="1200" dirty="0">
                <a:solidFill>
                  <a:schemeClr val="tx1"/>
                </a:solidFill>
                <a:effectLst/>
                <a:latin typeface="+mn-lt"/>
                <a:ea typeface="+mn-ea"/>
                <a:cs typeface="+mn-cs"/>
              </a:rPr>
              <a:t>STEM</a:t>
            </a:r>
            <a:r>
              <a:rPr lang="en-US" sz="1200" b="0" kern="1200" baseline="30000" dirty="0">
                <a:solidFill>
                  <a:schemeClr val="tx1"/>
                </a:solidFill>
                <a:effectLst/>
                <a:latin typeface="+mn-lt"/>
                <a:ea typeface="+mn-ea"/>
                <a:cs typeface="+mn-cs"/>
              </a:rPr>
              <a:t>2</a:t>
            </a:r>
            <a:r>
              <a:rPr lang="en-US" sz="1200" b="0" kern="1200" dirty="0">
                <a:solidFill>
                  <a:schemeClr val="tx1"/>
                </a:solidFill>
                <a:effectLst/>
                <a:latin typeface="+mn-lt"/>
                <a:ea typeface="+mn-ea"/>
                <a:cs typeface="+mn-cs"/>
              </a:rPr>
              <a:t>D careers:  </a:t>
            </a:r>
            <a:endParaRPr lang="en-US" sz="1100" b="0" kern="1200" dirty="0">
              <a:solidFill>
                <a:schemeClr val="tx1"/>
              </a:solidFill>
              <a:effectLst/>
              <a:latin typeface="+mn-lt"/>
              <a:ea typeface="+mn-ea"/>
              <a:cs typeface="+mn-cs"/>
            </a:endParaRPr>
          </a:p>
          <a:p>
            <a:pPr lvl="2"/>
            <a:r>
              <a:rPr lang="en-US" sz="1200" b="0" kern="1200" dirty="0">
                <a:solidFill>
                  <a:schemeClr val="tx1"/>
                </a:solidFill>
                <a:effectLst/>
                <a:latin typeface="+mn-lt"/>
                <a:ea typeface="+mn-ea"/>
                <a:cs typeface="+mn-cs"/>
              </a:rPr>
              <a:t>Tell the students that your career is only one of the many careers available in the STEM</a:t>
            </a:r>
            <a:r>
              <a:rPr lang="en-US" sz="1200" b="0" kern="1200" baseline="30000" dirty="0">
                <a:solidFill>
                  <a:schemeClr val="tx1"/>
                </a:solidFill>
                <a:effectLst/>
                <a:latin typeface="+mn-lt"/>
                <a:ea typeface="+mn-ea"/>
                <a:cs typeface="+mn-cs"/>
              </a:rPr>
              <a:t>2</a:t>
            </a:r>
            <a:r>
              <a:rPr lang="en-US" sz="1200" b="0" kern="1200" dirty="0">
                <a:solidFill>
                  <a:schemeClr val="tx1"/>
                </a:solidFill>
                <a:effectLst/>
                <a:latin typeface="+mn-lt"/>
                <a:ea typeface="+mn-ea"/>
                <a:cs typeface="+mn-cs"/>
              </a:rPr>
              <a:t>D disciplines—science, technology, engineering, math, manufacturing, and design.  </a:t>
            </a:r>
            <a:endParaRPr lang="en-US" sz="1100" b="0" kern="1200" dirty="0">
              <a:solidFill>
                <a:schemeClr val="tx1"/>
              </a:solidFill>
              <a:effectLst/>
              <a:latin typeface="+mn-lt"/>
              <a:ea typeface="+mn-ea"/>
              <a:cs typeface="+mn-cs"/>
            </a:endParaRPr>
          </a:p>
          <a:p>
            <a:pPr lvl="2"/>
            <a:r>
              <a:rPr lang="en-US" sz="1200" b="0" kern="1200" dirty="0">
                <a:solidFill>
                  <a:schemeClr val="tx1"/>
                </a:solidFill>
                <a:effectLst/>
                <a:latin typeface="+mn-lt"/>
                <a:ea typeface="+mn-ea"/>
                <a:cs typeface="+mn-cs"/>
              </a:rPr>
              <a:t>Explain that STEM</a:t>
            </a:r>
            <a:r>
              <a:rPr lang="en-US" sz="1200" b="0" kern="1200" baseline="30000" dirty="0">
                <a:solidFill>
                  <a:schemeClr val="tx1"/>
                </a:solidFill>
                <a:effectLst/>
                <a:latin typeface="+mn-lt"/>
                <a:ea typeface="+mn-ea"/>
                <a:cs typeface="+mn-cs"/>
              </a:rPr>
              <a:t>2</a:t>
            </a:r>
            <a:r>
              <a:rPr lang="en-US" sz="1200" b="0" kern="1200" dirty="0">
                <a:solidFill>
                  <a:schemeClr val="tx1"/>
                </a:solidFill>
                <a:effectLst/>
                <a:latin typeface="+mn-lt"/>
                <a:ea typeface="+mn-ea"/>
                <a:cs typeface="+mn-cs"/>
              </a:rPr>
              <a:t>D careers are high-demand, high-growth careers and are predicted to remain in demand over the next ten years. </a:t>
            </a:r>
            <a:endParaRPr lang="en-US" sz="1100" b="0" kern="1200" dirty="0">
              <a:solidFill>
                <a:schemeClr val="tx1"/>
              </a:solidFill>
              <a:effectLst/>
              <a:latin typeface="+mn-lt"/>
              <a:ea typeface="+mn-ea"/>
              <a:cs typeface="+mn-cs"/>
            </a:endParaRPr>
          </a:p>
          <a:p>
            <a:pPr lvl="2"/>
            <a:r>
              <a:rPr lang="en-US" sz="1200" b="0" kern="1200" dirty="0">
                <a:solidFill>
                  <a:schemeClr val="tx1"/>
                </a:solidFill>
                <a:effectLst/>
                <a:latin typeface="+mn-lt"/>
                <a:ea typeface="+mn-ea"/>
                <a:cs typeface="+mn-cs"/>
              </a:rPr>
              <a:t>Share a few Johnson &amp; Johnson job titles and careers that may align with this activity.</a:t>
            </a:r>
            <a:endParaRPr lang="en-US" sz="11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A4B0F42-7A2A-FD45-B1C0-1243E9912982}" type="slidenum">
              <a:rPr lang="en-US" smtClean="0"/>
              <a:t>5</a:t>
            </a:fld>
            <a:endParaRPr lang="en-US"/>
          </a:p>
        </p:txBody>
      </p:sp>
    </p:spTree>
    <p:extLst>
      <p:ext uri="{BB962C8B-B14F-4D97-AF65-F5344CB8AC3E}">
        <p14:creationId xmlns:p14="http://schemas.microsoft.com/office/powerpoint/2010/main" val="1468850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4B0F42-7A2A-FD45-B1C0-1243E9912982}" type="slidenum">
              <a:rPr lang="en-US" smtClean="0"/>
              <a:t>6</a:t>
            </a:fld>
            <a:endParaRPr lang="en-US"/>
          </a:p>
        </p:txBody>
      </p:sp>
    </p:spTree>
    <p:extLst>
      <p:ext uri="{BB962C8B-B14F-4D97-AF65-F5344CB8AC3E}">
        <p14:creationId xmlns:p14="http://schemas.microsoft.com/office/powerpoint/2010/main" val="2681045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State that engineering has led to significant improvements in surgery. For example:</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Surgeons used to make large incisions to access muscles, organs, bones, etc.</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Today, surgeons are able to access these areas through three to four small incisions (laparoscopy). </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Robotic systems are also being used now to access the same areas with single incisions or a single small hole, to achieve the same surgical results.</a:t>
            </a:r>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A4B0F42-7A2A-FD45-B1C0-1243E9912982}" type="slidenum">
              <a:rPr lang="en-US" smtClean="0"/>
              <a:t>7</a:t>
            </a:fld>
            <a:endParaRPr lang="en-US"/>
          </a:p>
        </p:txBody>
      </p:sp>
    </p:spTree>
    <p:extLst>
      <p:ext uri="{BB962C8B-B14F-4D97-AF65-F5344CB8AC3E}">
        <p14:creationId xmlns:p14="http://schemas.microsoft.com/office/powerpoint/2010/main" val="355824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Benefits of Laparoscopic Surgery:</a:t>
            </a:r>
          </a:p>
          <a:p>
            <a:pPr marL="171450" indent="-171450">
              <a:buFont typeface="Arial" panose="020B0604020202020204" pitchFamily="34" charset="0"/>
              <a:buChar char="•"/>
            </a:pPr>
            <a:r>
              <a:rPr lang="en-US" sz="1200" b="0" dirty="0"/>
              <a:t>Less post-operative discomfort </a:t>
            </a:r>
          </a:p>
          <a:p>
            <a:pPr marL="171450" indent="-171450">
              <a:buFont typeface="Arial" panose="020B0604020202020204" pitchFamily="34" charset="0"/>
              <a:buChar char="•"/>
            </a:pPr>
            <a:r>
              <a:rPr lang="en-US" sz="1200" b="0" dirty="0"/>
              <a:t>Quicker recovery times</a:t>
            </a:r>
          </a:p>
          <a:p>
            <a:pPr marL="171450" indent="-171450">
              <a:buFont typeface="Arial" panose="020B0604020202020204" pitchFamily="34" charset="0"/>
              <a:buChar char="•"/>
            </a:pPr>
            <a:r>
              <a:rPr lang="en-US" sz="1200" b="0" dirty="0"/>
              <a:t>Shorter hospital stays</a:t>
            </a:r>
          </a:p>
          <a:p>
            <a:pPr marL="171450" indent="-171450">
              <a:buFont typeface="Arial" panose="020B0604020202020204" pitchFamily="34" charset="0"/>
              <a:buChar char="•"/>
            </a:pPr>
            <a:r>
              <a:rPr lang="en-US" sz="1200" b="0" dirty="0"/>
              <a:t>Earlier return to full activities</a:t>
            </a:r>
          </a:p>
          <a:p>
            <a:pPr marL="171450" indent="-171450">
              <a:buFont typeface="Arial" panose="020B0604020202020204" pitchFamily="34" charset="0"/>
              <a:buChar char="•"/>
            </a:pPr>
            <a:r>
              <a:rPr lang="en-US" sz="1200" b="0" dirty="0"/>
              <a:t>Smaller scars</a:t>
            </a:r>
          </a:p>
          <a:p>
            <a:pPr marL="171450" indent="-171450">
              <a:buFont typeface="Arial" panose="020B0604020202020204" pitchFamily="34" charset="0"/>
              <a:buChar char="•"/>
            </a:pPr>
            <a:r>
              <a:rPr lang="en-US" sz="1200" b="0" dirty="0"/>
              <a:t>Possibly less internal scarring</a:t>
            </a:r>
          </a:p>
          <a:p>
            <a:pPr marL="171450" indent="-171450">
              <a:buFont typeface="Arial" panose="020B0604020202020204" pitchFamily="34" charset="0"/>
              <a:buChar char="•"/>
            </a:pPr>
            <a:endParaRPr lang="en-US" sz="1200" b="0" dirty="0"/>
          </a:p>
          <a:p>
            <a:pPr marL="171450" indent="-171450">
              <a:buFont typeface="Arial" panose="020B0604020202020204" pitchFamily="34" charset="0"/>
              <a:buChar char="•"/>
            </a:pPr>
            <a:r>
              <a:rPr lang="en-US" sz="1200" kern="1200" dirty="0">
                <a:solidFill>
                  <a:schemeClr val="tx1"/>
                </a:solidFill>
                <a:effectLst/>
                <a:latin typeface="+mn-lt"/>
                <a:ea typeface="+mn-ea"/>
                <a:cs typeface="+mn-cs"/>
              </a:rPr>
              <a:t>Explain: Laparoscopy is a surgical procedure in which a fiber-optic instrument is inserted through the abdomen to view the organs and perform the procedure. There are many benefits compared to traditional open surgery, including those listed on the slide.</a:t>
            </a:r>
            <a:r>
              <a:rPr lang="en-US" dirty="0">
                <a:effectLst/>
              </a:rPr>
              <a:t> </a:t>
            </a:r>
            <a:endParaRPr lang="en-US" dirty="0"/>
          </a:p>
        </p:txBody>
      </p:sp>
      <p:sp>
        <p:nvSpPr>
          <p:cNvPr id="4" name="Slide Number Placeholder 3"/>
          <p:cNvSpPr>
            <a:spLocks noGrp="1"/>
          </p:cNvSpPr>
          <p:nvPr>
            <p:ph type="sldNum" sz="quarter" idx="5"/>
          </p:nvPr>
        </p:nvSpPr>
        <p:spPr/>
        <p:txBody>
          <a:bodyPr/>
          <a:lstStyle/>
          <a:p>
            <a:fld id="{8A4B0F42-7A2A-FD45-B1C0-1243E9912982}" type="slidenum">
              <a:rPr lang="en-US" smtClean="0"/>
              <a:t>8</a:t>
            </a:fld>
            <a:endParaRPr lang="en-US"/>
          </a:p>
        </p:txBody>
      </p:sp>
    </p:spTree>
    <p:extLst>
      <p:ext uri="{BB962C8B-B14F-4D97-AF65-F5344CB8AC3E}">
        <p14:creationId xmlns:p14="http://schemas.microsoft.com/office/powerpoint/2010/main" val="3742508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Explain: J&amp;J Medical Devices (ETHICON), a division of Johnson &amp; Johnson, develops laparoscopic devices and has contributed to many advances in the field of laparoscopy, such as vessel-sealing devices, cutting devices, stapling devices, ligation devices, and many more!</a:t>
            </a:r>
          </a:p>
        </p:txBody>
      </p:sp>
      <p:sp>
        <p:nvSpPr>
          <p:cNvPr id="4" name="Slide Number Placeholder 3"/>
          <p:cNvSpPr>
            <a:spLocks noGrp="1"/>
          </p:cNvSpPr>
          <p:nvPr>
            <p:ph type="sldNum" sz="quarter" idx="5"/>
          </p:nvPr>
        </p:nvSpPr>
        <p:spPr/>
        <p:txBody>
          <a:bodyPr/>
          <a:lstStyle/>
          <a:p>
            <a:fld id="{8A4B0F42-7A2A-FD45-B1C0-1243E9912982}" type="slidenum">
              <a:rPr lang="en-US" smtClean="0"/>
              <a:t>9</a:t>
            </a:fld>
            <a:endParaRPr lang="en-US"/>
          </a:p>
        </p:txBody>
      </p:sp>
    </p:spTree>
    <p:extLst>
      <p:ext uri="{BB962C8B-B14F-4D97-AF65-F5344CB8AC3E}">
        <p14:creationId xmlns:p14="http://schemas.microsoft.com/office/powerpoint/2010/main" val="337380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354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FCE822-470E-DE46-893F-AC6F9FA316A4}"/>
              </a:ext>
            </a:extLst>
          </p:cNvPr>
          <p:cNvPicPr>
            <a:picLocks noChangeAspect="1"/>
          </p:cNvPicPr>
          <p:nvPr userDrawn="1"/>
        </p:nvPicPr>
        <p:blipFill rotWithShape="1">
          <a:blip r:embed="rId2">
            <a:alphaModFix amt="25000"/>
          </a:blip>
          <a:srcRect l="40566" t="48970" r="-1429" b="-455"/>
          <a:stretch/>
        </p:blipFill>
        <p:spPr>
          <a:xfrm>
            <a:off x="0" y="0"/>
            <a:ext cx="12192000" cy="6858000"/>
          </a:xfrm>
          <a:prstGeom prst="rect">
            <a:avLst/>
          </a:prstGeom>
        </p:spPr>
      </p:pic>
    </p:spTree>
    <p:extLst>
      <p:ext uri="{BB962C8B-B14F-4D97-AF65-F5344CB8AC3E}">
        <p14:creationId xmlns:p14="http://schemas.microsoft.com/office/powerpoint/2010/main" val="751599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ocks 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D62317-2E28-1241-9401-40A2DFBD5721}"/>
              </a:ext>
            </a:extLst>
          </p:cNvPr>
          <p:cNvPicPr>
            <a:picLocks noChangeAspect="1"/>
          </p:cNvPicPr>
          <p:nvPr userDrawn="1"/>
        </p:nvPicPr>
        <p:blipFill rotWithShape="1">
          <a:blip r:embed="rId2">
            <a:alphaModFix amt="10000"/>
          </a:blip>
          <a:srcRect l="-13" t="1373" r="39150" b="47140"/>
          <a:stretch/>
        </p:blipFill>
        <p:spPr>
          <a:xfrm>
            <a:off x="396240" y="0"/>
            <a:ext cx="11795760" cy="6858000"/>
          </a:xfrm>
          <a:prstGeom prst="rect">
            <a:avLst/>
          </a:prstGeom>
        </p:spPr>
      </p:pic>
    </p:spTree>
    <p:extLst>
      <p:ext uri="{BB962C8B-B14F-4D97-AF65-F5344CB8AC3E}">
        <p14:creationId xmlns:p14="http://schemas.microsoft.com/office/powerpoint/2010/main" val="3807194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ank Blocks - whit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FCE822-470E-DE46-893F-AC6F9FA316A4}"/>
              </a:ext>
            </a:extLst>
          </p:cNvPr>
          <p:cNvPicPr>
            <a:picLocks noChangeAspect="1"/>
          </p:cNvPicPr>
          <p:nvPr userDrawn="1"/>
        </p:nvPicPr>
        <p:blipFill rotWithShape="1">
          <a:blip r:embed="rId2">
            <a:alphaModFix amt="25000"/>
          </a:blip>
          <a:srcRect l="40566" t="48970" r="-1429" b="-455"/>
          <a:stretch/>
        </p:blipFill>
        <p:spPr>
          <a:xfrm>
            <a:off x="0" y="0"/>
            <a:ext cx="12192000" cy="6858000"/>
          </a:xfrm>
          <a:prstGeom prst="rect">
            <a:avLst/>
          </a:prstGeom>
        </p:spPr>
      </p:pic>
    </p:spTree>
    <p:extLst>
      <p:ext uri="{BB962C8B-B14F-4D97-AF65-F5344CB8AC3E}">
        <p14:creationId xmlns:p14="http://schemas.microsoft.com/office/powerpoint/2010/main" val="1963728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ocks yellow">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44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ocks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67218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6136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1" r:id="rId3"/>
    <p:sldLayoutId id="214748367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7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72F886-2A6D-4A4A-A727-806645D7365A}"/>
              </a:ext>
            </a:extLst>
          </p:cNvPr>
          <p:cNvPicPr>
            <a:picLocks noChangeAspect="1"/>
          </p:cNvPicPr>
          <p:nvPr userDrawn="1"/>
        </p:nvPicPr>
        <p:blipFill rotWithShape="1">
          <a:blip r:embed="rId3">
            <a:alphaModFix amt="25000"/>
          </a:blip>
          <a:srcRect l="1" t="41332" r="22506" b="-2975"/>
          <a:stretch/>
        </p:blipFill>
        <p:spPr>
          <a:xfrm>
            <a:off x="1493520" y="0"/>
            <a:ext cx="10698480" cy="5852160"/>
          </a:xfrm>
          <a:prstGeom prst="rect">
            <a:avLst/>
          </a:prstGeom>
        </p:spPr>
      </p:pic>
    </p:spTree>
    <p:extLst>
      <p:ext uri="{BB962C8B-B14F-4D97-AF65-F5344CB8AC3E}">
        <p14:creationId xmlns:p14="http://schemas.microsoft.com/office/powerpoint/2010/main" val="2634715784"/>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8C09EB-8484-6744-B73F-C7C485F9C44C}"/>
              </a:ext>
            </a:extLst>
          </p:cNvPr>
          <p:cNvPicPr>
            <a:picLocks noChangeAspect="1"/>
          </p:cNvPicPr>
          <p:nvPr userDrawn="1"/>
        </p:nvPicPr>
        <p:blipFill rotWithShape="1">
          <a:blip r:embed="rId3">
            <a:alphaModFix amt="25000"/>
          </a:blip>
          <a:srcRect l="40566" t="48970" r="-1429" b="-455"/>
          <a:stretch/>
        </p:blipFill>
        <p:spPr>
          <a:xfrm>
            <a:off x="0" y="0"/>
            <a:ext cx="12192000" cy="6858000"/>
          </a:xfrm>
          <a:prstGeom prst="rect">
            <a:avLst/>
          </a:prstGeom>
        </p:spPr>
      </p:pic>
    </p:spTree>
    <p:extLst>
      <p:ext uri="{BB962C8B-B14F-4D97-AF65-F5344CB8AC3E}">
        <p14:creationId xmlns:p14="http://schemas.microsoft.com/office/powerpoint/2010/main" val="979911411"/>
      </p:ext>
    </p:extLst>
  </p:cSld>
  <p:clrMap bg1="lt1" tx1="dk1" bg2="lt2" tx2="dk2" accent1="accent1" accent2="accent2" accent3="accent3" accent4="accent4" accent5="accent5" accent6="accent6" hlink="hlink" folHlink="folHlink"/>
  <p:sldLayoutIdLst>
    <p:sldLayoutId id="214748365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gwocfmcKebc"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1.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40A92E-424D-8041-9492-623B336AFCEB}"/>
              </a:ext>
            </a:extLst>
          </p:cNvPr>
          <p:cNvSpPr/>
          <p:nvPr/>
        </p:nvSpPr>
        <p:spPr>
          <a:xfrm>
            <a:off x="9228667" y="0"/>
            <a:ext cx="1484726" cy="1484726"/>
          </a:xfrm>
          <a:prstGeom prst="rect">
            <a:avLst/>
          </a:prstGeom>
          <a:solidFill>
            <a:schemeClr val="tx1">
              <a:lumMod val="60000"/>
              <a:lumOff val="40000"/>
              <a:alpha val="24000"/>
            </a:schemeClr>
          </a:solidFill>
          <a:ln>
            <a:noFill/>
          </a:ln>
          <a:effectLst>
            <a:reflection blurRad="6350" stA="50000" endA="295" endPos="92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DB8725F-4ACC-5E4C-8740-10648D3E5FA7}"/>
              </a:ext>
            </a:extLst>
          </p:cNvPr>
          <p:cNvSpPr/>
          <p:nvPr/>
        </p:nvSpPr>
        <p:spPr>
          <a:xfrm>
            <a:off x="7743941" y="0"/>
            <a:ext cx="1484726" cy="1484726"/>
          </a:xfrm>
          <a:prstGeom prst="rect">
            <a:avLst/>
          </a:prstGeom>
          <a:solidFill>
            <a:schemeClr val="tx1">
              <a:lumMod val="75000"/>
            </a:schemeClr>
          </a:solidFill>
          <a:ln>
            <a:noFill/>
          </a:ln>
          <a:effectLst>
            <a:reflection blurRad="6350" stA="50000" endA="295" endPos="92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F0A73B6C-9F40-D843-BD13-15F108578446}"/>
              </a:ext>
            </a:extLst>
          </p:cNvPr>
          <p:cNvSpPr txBox="1">
            <a:spLocks/>
          </p:cNvSpPr>
          <p:nvPr/>
        </p:nvSpPr>
        <p:spPr>
          <a:xfrm>
            <a:off x="623473" y="1264624"/>
            <a:ext cx="6943517" cy="1967188"/>
          </a:xfrm>
          <a:prstGeom prst="rect">
            <a:avLst/>
          </a:prstGeom>
        </p:spPr>
        <p:txBody>
          <a:bodyPr wrap="none">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7200" b="1" dirty="0">
                <a:solidFill>
                  <a:schemeClr val="bg1"/>
                </a:solidFill>
                <a:latin typeface="Arial Rounded MT Bold" panose="020F0704030504030204" pitchFamily="34" charset="77"/>
                <a:cs typeface="Arial" panose="020B0604020202020204" pitchFamily="34" charset="0"/>
              </a:rPr>
              <a:t>Building a</a:t>
            </a:r>
          </a:p>
          <a:p>
            <a:pPr>
              <a:lnSpc>
                <a:spcPct val="80000"/>
              </a:lnSpc>
            </a:pPr>
            <a:r>
              <a:rPr lang="en-US" sz="7200" b="1" dirty="0">
                <a:solidFill>
                  <a:schemeClr val="accent2"/>
                </a:solidFill>
                <a:latin typeface="Arial Rounded MT Bold" panose="020F0704030504030204" pitchFamily="34" charset="77"/>
                <a:cs typeface="Arial" panose="020B0604020202020204" pitchFamily="34" charset="0"/>
              </a:rPr>
              <a:t>Medical Device</a:t>
            </a:r>
            <a:endParaRPr lang="en-US" sz="4800" dirty="0">
              <a:solidFill>
                <a:schemeClr val="bg2">
                  <a:lumMod val="10000"/>
                </a:schemeClr>
              </a:solidFill>
              <a:latin typeface="Arial Rounded MT Bold" panose="020F0704030504030204" pitchFamily="34" charset="77"/>
              <a:cs typeface="Arial" panose="020B0604020202020204" pitchFamily="34" charset="0"/>
            </a:endParaRPr>
          </a:p>
        </p:txBody>
      </p:sp>
      <p:sp>
        <p:nvSpPr>
          <p:cNvPr id="8" name="Subtitle 2">
            <a:extLst>
              <a:ext uri="{FF2B5EF4-FFF2-40B4-BE49-F238E27FC236}">
                <a16:creationId xmlns:a16="http://schemas.microsoft.com/office/drawing/2014/main" id="{8B6826C0-6721-3248-9541-E34A8D41B401}"/>
              </a:ext>
            </a:extLst>
          </p:cNvPr>
          <p:cNvSpPr txBox="1">
            <a:spLocks/>
          </p:cNvSpPr>
          <p:nvPr/>
        </p:nvSpPr>
        <p:spPr>
          <a:xfrm>
            <a:off x="623474" y="4603501"/>
            <a:ext cx="9144000" cy="165576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dirty="0">
                <a:solidFill>
                  <a:schemeClr val="bg1"/>
                </a:solidFill>
                <a:latin typeface="Arial" panose="020B0604020202020204" pitchFamily="34" charset="0"/>
                <a:cs typeface="Arial" panose="020B0604020202020204" pitchFamily="34" charset="0"/>
              </a:rPr>
              <a:t>[Presenter Name]</a:t>
            </a:r>
          </a:p>
          <a:p>
            <a:pPr marL="0" indent="0">
              <a:buNone/>
            </a:pPr>
            <a:r>
              <a:rPr lang="en-US" sz="2400" dirty="0">
                <a:solidFill>
                  <a:schemeClr val="bg1"/>
                </a:solidFill>
                <a:latin typeface="Arial" panose="020B0604020202020204" pitchFamily="34" charset="0"/>
                <a:cs typeface="Arial" panose="020B0604020202020204" pitchFamily="34" charset="0"/>
              </a:rPr>
              <a:t>[Presenter Organization]</a:t>
            </a:r>
          </a:p>
          <a:p>
            <a:pPr marL="0" indent="0">
              <a:buNone/>
            </a:pPr>
            <a:r>
              <a:rPr lang="en-US" sz="2400" dirty="0">
                <a:solidFill>
                  <a:schemeClr val="bg1"/>
                </a:solidFill>
                <a:latin typeface="Arial" panose="020B0604020202020204" pitchFamily="34" charset="0"/>
                <a:cs typeface="Arial" panose="020B0604020202020204" pitchFamily="34" charset="0"/>
              </a:rPr>
              <a:t>[Date]</a:t>
            </a:r>
          </a:p>
        </p:txBody>
      </p:sp>
      <p:sp>
        <p:nvSpPr>
          <p:cNvPr id="10" name="Rectangle 9">
            <a:extLst>
              <a:ext uri="{FF2B5EF4-FFF2-40B4-BE49-F238E27FC236}">
                <a16:creationId xmlns:a16="http://schemas.microsoft.com/office/drawing/2014/main" id="{9F376AE1-A426-2344-A3DD-28B31568E192}"/>
              </a:ext>
            </a:extLst>
          </p:cNvPr>
          <p:cNvSpPr/>
          <p:nvPr/>
        </p:nvSpPr>
        <p:spPr>
          <a:xfrm>
            <a:off x="697389" y="3547809"/>
            <a:ext cx="5907002" cy="461665"/>
          </a:xfrm>
          <a:prstGeom prst="rect">
            <a:avLst/>
          </a:prstGeom>
        </p:spPr>
        <p:txBody>
          <a:bodyPr wrap="none">
            <a:spAutoFit/>
          </a:bodyPr>
          <a:lstStyle/>
          <a:p>
            <a:r>
              <a:rPr lang="en-US" sz="2400" b="1" dirty="0">
                <a:solidFill>
                  <a:schemeClr val="bg1"/>
                </a:solidFill>
                <a:latin typeface="Arial" panose="020B0604020202020204" pitchFamily="34" charset="0"/>
                <a:cs typeface="Arial" panose="020B0604020202020204" pitchFamily="34" charset="0"/>
              </a:rPr>
              <a:t>STEM</a:t>
            </a:r>
            <a:r>
              <a:rPr lang="en-US" sz="2400" b="1" baseline="30000" dirty="0">
                <a:solidFill>
                  <a:schemeClr val="bg1"/>
                </a:solidFill>
                <a:latin typeface="Arial" panose="020B0604020202020204" pitchFamily="34" charset="0"/>
                <a:cs typeface="Arial" panose="020B0604020202020204" pitchFamily="34" charset="0"/>
              </a:rPr>
              <a:t>2</a:t>
            </a:r>
            <a:r>
              <a:rPr lang="en-US" sz="2400" b="1" dirty="0">
                <a:solidFill>
                  <a:schemeClr val="bg1"/>
                </a:solidFill>
                <a:latin typeface="Arial" panose="020B0604020202020204" pitchFamily="34" charset="0"/>
                <a:cs typeface="Arial" panose="020B0604020202020204" pitchFamily="34" charset="0"/>
              </a:rPr>
              <a:t>D Topics: </a:t>
            </a:r>
            <a:r>
              <a:rPr lang="en-US" sz="2400" dirty="0">
                <a:solidFill>
                  <a:schemeClr val="accent2"/>
                </a:solidFill>
                <a:latin typeface="Arial" panose="020B0604020202020204" pitchFamily="34" charset="0"/>
                <a:cs typeface="Arial" panose="020B0604020202020204" pitchFamily="34" charset="0"/>
              </a:rPr>
              <a:t>Design and Engineering</a:t>
            </a:r>
          </a:p>
        </p:txBody>
      </p:sp>
      <p:sp>
        <p:nvSpPr>
          <p:cNvPr id="14" name="Rectangle 13">
            <a:extLst>
              <a:ext uri="{FF2B5EF4-FFF2-40B4-BE49-F238E27FC236}">
                <a16:creationId xmlns:a16="http://schemas.microsoft.com/office/drawing/2014/main" id="{CCF069E4-86FA-0B45-AAE1-43C0083CBB31}"/>
              </a:ext>
            </a:extLst>
          </p:cNvPr>
          <p:cNvSpPr/>
          <p:nvPr/>
        </p:nvSpPr>
        <p:spPr>
          <a:xfrm>
            <a:off x="10707274" y="0"/>
            <a:ext cx="1484726" cy="1484726"/>
          </a:xfrm>
          <a:prstGeom prst="rect">
            <a:avLst/>
          </a:prstGeom>
          <a:solidFill>
            <a:schemeClr val="tx1">
              <a:lumMod val="75000"/>
              <a:alpha val="57000"/>
            </a:schemeClr>
          </a:solidFill>
          <a:ln>
            <a:noFill/>
          </a:ln>
          <a:effectLst>
            <a:reflection blurRad="6350" stA="50000" endA="295" endPos="92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8F7CCA6-E25A-134D-AB3C-376A24E24A60}"/>
              </a:ext>
            </a:extLst>
          </p:cNvPr>
          <p:cNvSpPr/>
          <p:nvPr/>
        </p:nvSpPr>
        <p:spPr>
          <a:xfrm>
            <a:off x="10707274" y="1484726"/>
            <a:ext cx="1484726" cy="1484726"/>
          </a:xfrm>
          <a:prstGeom prst="rect">
            <a:avLst/>
          </a:prstGeom>
          <a:solidFill>
            <a:schemeClr val="tx1">
              <a:lumMod val="60000"/>
              <a:lumOff val="40000"/>
              <a:alpha val="32000"/>
            </a:schemeClr>
          </a:solidFill>
          <a:ln>
            <a:noFill/>
          </a:ln>
          <a:effectLst>
            <a:reflection blurRad="6350" stA="50000" endA="295" endPos="92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160DE22-29F9-414B-8F76-9E64BF881DED}"/>
              </a:ext>
            </a:extLst>
          </p:cNvPr>
          <p:cNvSpPr/>
          <p:nvPr/>
        </p:nvSpPr>
        <p:spPr>
          <a:xfrm>
            <a:off x="9225608" y="1481667"/>
            <a:ext cx="1484726" cy="1484726"/>
          </a:xfrm>
          <a:prstGeom prst="rect">
            <a:avLst/>
          </a:prstGeom>
          <a:solidFill>
            <a:schemeClr val="tx1">
              <a:lumMod val="75000"/>
              <a:alpha val="31000"/>
            </a:schemeClr>
          </a:solidFill>
          <a:ln>
            <a:noFill/>
          </a:ln>
          <a:effectLst>
            <a:reflection blurRad="6350" stA="50000" endA="295" endPos="92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F7FD302-848D-444E-BF2C-55D0757FD90A}"/>
              </a:ext>
            </a:extLst>
          </p:cNvPr>
          <p:cNvSpPr/>
          <p:nvPr/>
        </p:nvSpPr>
        <p:spPr>
          <a:xfrm>
            <a:off x="10707274" y="2971800"/>
            <a:ext cx="1484726" cy="1484726"/>
          </a:xfrm>
          <a:prstGeom prst="rect">
            <a:avLst/>
          </a:prstGeom>
          <a:solidFill>
            <a:schemeClr val="tx1">
              <a:lumMod val="75000"/>
              <a:alpha val="50000"/>
            </a:schemeClr>
          </a:solidFill>
          <a:ln>
            <a:noFill/>
          </a:ln>
          <a:effectLst>
            <a:reflection blurRad="6350" stA="50000" endA="295" endPos="92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1D859B44-1B24-C74E-AD38-14989CD41B38}"/>
              </a:ext>
            </a:extLst>
          </p:cNvPr>
          <p:cNvPicPr>
            <a:picLocks noChangeAspect="1"/>
          </p:cNvPicPr>
          <p:nvPr/>
        </p:nvPicPr>
        <p:blipFill>
          <a:blip r:embed="rId3">
            <a:alphaModFix amt="25000"/>
            <a:biLevel thresh="75000"/>
          </a:blip>
          <a:stretch>
            <a:fillRect/>
          </a:stretch>
        </p:blipFill>
        <p:spPr>
          <a:xfrm>
            <a:off x="8078359" y="334417"/>
            <a:ext cx="815891" cy="815891"/>
          </a:xfrm>
          <a:prstGeom prst="rect">
            <a:avLst/>
          </a:prstGeom>
        </p:spPr>
      </p:pic>
      <p:pic>
        <p:nvPicPr>
          <p:cNvPr id="21" name="Picture 20">
            <a:extLst>
              <a:ext uri="{FF2B5EF4-FFF2-40B4-BE49-F238E27FC236}">
                <a16:creationId xmlns:a16="http://schemas.microsoft.com/office/drawing/2014/main" id="{8D13BA71-BCD9-B84F-B59A-96CB8C9247FF}"/>
              </a:ext>
            </a:extLst>
          </p:cNvPr>
          <p:cNvPicPr>
            <a:picLocks noChangeAspect="1"/>
          </p:cNvPicPr>
          <p:nvPr/>
        </p:nvPicPr>
        <p:blipFill>
          <a:blip r:embed="rId4">
            <a:alphaModFix amt="25000"/>
            <a:biLevel thresh="75000"/>
          </a:blip>
          <a:stretch>
            <a:fillRect/>
          </a:stretch>
        </p:blipFill>
        <p:spPr>
          <a:xfrm>
            <a:off x="9556966" y="332888"/>
            <a:ext cx="815891" cy="815891"/>
          </a:xfrm>
          <a:prstGeom prst="rect">
            <a:avLst/>
          </a:prstGeom>
        </p:spPr>
      </p:pic>
      <p:pic>
        <p:nvPicPr>
          <p:cNvPr id="23" name="Picture 22">
            <a:extLst>
              <a:ext uri="{FF2B5EF4-FFF2-40B4-BE49-F238E27FC236}">
                <a16:creationId xmlns:a16="http://schemas.microsoft.com/office/drawing/2014/main" id="{D9D5AEC8-182D-4C42-AC0A-E99363E5746E}"/>
              </a:ext>
            </a:extLst>
          </p:cNvPr>
          <p:cNvPicPr>
            <a:picLocks noChangeAspect="1"/>
          </p:cNvPicPr>
          <p:nvPr/>
        </p:nvPicPr>
        <p:blipFill>
          <a:blip r:embed="rId5">
            <a:alphaModFix amt="25000"/>
            <a:biLevel thresh="75000"/>
          </a:blip>
          <a:stretch>
            <a:fillRect/>
          </a:stretch>
        </p:blipFill>
        <p:spPr>
          <a:xfrm>
            <a:off x="11043221" y="331358"/>
            <a:ext cx="815891" cy="815891"/>
          </a:xfrm>
          <a:prstGeom prst="rect">
            <a:avLst/>
          </a:prstGeom>
        </p:spPr>
      </p:pic>
      <p:pic>
        <p:nvPicPr>
          <p:cNvPr id="25" name="Picture 24">
            <a:extLst>
              <a:ext uri="{FF2B5EF4-FFF2-40B4-BE49-F238E27FC236}">
                <a16:creationId xmlns:a16="http://schemas.microsoft.com/office/drawing/2014/main" id="{AE5EE430-88A2-A44C-8F89-F9D8143C3253}"/>
              </a:ext>
            </a:extLst>
          </p:cNvPr>
          <p:cNvPicPr>
            <a:picLocks noChangeAspect="1"/>
          </p:cNvPicPr>
          <p:nvPr/>
        </p:nvPicPr>
        <p:blipFill>
          <a:blip r:embed="rId6"/>
          <a:stretch>
            <a:fillRect/>
          </a:stretch>
        </p:blipFill>
        <p:spPr>
          <a:xfrm>
            <a:off x="9556966" y="1764851"/>
            <a:ext cx="815891" cy="815891"/>
          </a:xfrm>
          <a:prstGeom prst="rect">
            <a:avLst/>
          </a:prstGeom>
          <a:solidFill>
            <a:schemeClr val="tx1"/>
          </a:solidFill>
        </p:spPr>
      </p:pic>
      <p:pic>
        <p:nvPicPr>
          <p:cNvPr id="27" name="Picture 26">
            <a:extLst>
              <a:ext uri="{FF2B5EF4-FFF2-40B4-BE49-F238E27FC236}">
                <a16:creationId xmlns:a16="http://schemas.microsoft.com/office/drawing/2014/main" id="{828EBB39-27AB-5C43-B0C4-1DF2CA04685F}"/>
              </a:ext>
            </a:extLst>
          </p:cNvPr>
          <p:cNvPicPr>
            <a:picLocks noChangeAspect="1"/>
          </p:cNvPicPr>
          <p:nvPr/>
        </p:nvPicPr>
        <p:blipFill>
          <a:blip r:embed="rId7"/>
          <a:stretch>
            <a:fillRect/>
          </a:stretch>
        </p:blipFill>
        <p:spPr>
          <a:xfrm>
            <a:off x="11043221" y="1816084"/>
            <a:ext cx="815891" cy="815891"/>
          </a:xfrm>
          <a:prstGeom prst="rect">
            <a:avLst/>
          </a:prstGeom>
        </p:spPr>
      </p:pic>
      <p:pic>
        <p:nvPicPr>
          <p:cNvPr id="29" name="Picture 28">
            <a:extLst>
              <a:ext uri="{FF2B5EF4-FFF2-40B4-BE49-F238E27FC236}">
                <a16:creationId xmlns:a16="http://schemas.microsoft.com/office/drawing/2014/main" id="{8E303AB2-7229-D74B-907C-717764507C5C}"/>
              </a:ext>
            </a:extLst>
          </p:cNvPr>
          <p:cNvPicPr>
            <a:picLocks noChangeAspect="1"/>
          </p:cNvPicPr>
          <p:nvPr/>
        </p:nvPicPr>
        <p:blipFill>
          <a:blip r:embed="rId8">
            <a:alphaModFix amt="25000"/>
            <a:biLevel thresh="75000"/>
          </a:blip>
          <a:stretch>
            <a:fillRect/>
          </a:stretch>
        </p:blipFill>
        <p:spPr>
          <a:xfrm>
            <a:off x="11041691" y="3370695"/>
            <a:ext cx="815891" cy="815891"/>
          </a:xfrm>
          <a:prstGeom prst="rect">
            <a:avLst/>
          </a:prstGeom>
        </p:spPr>
      </p:pic>
    </p:spTree>
    <p:extLst>
      <p:ext uri="{BB962C8B-B14F-4D97-AF65-F5344CB8AC3E}">
        <p14:creationId xmlns:p14="http://schemas.microsoft.com/office/powerpoint/2010/main" val="2806378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51B5837-49C9-FF43-9B81-B32C31A76A85}"/>
              </a:ext>
            </a:extLst>
          </p:cNvPr>
          <p:cNvGrpSpPr/>
          <p:nvPr/>
        </p:nvGrpSpPr>
        <p:grpSpPr>
          <a:xfrm>
            <a:off x="-5323" y="0"/>
            <a:ext cx="9418320" cy="6858000"/>
            <a:chOff x="1353011" y="-391568"/>
            <a:chExt cx="9418320" cy="6858000"/>
          </a:xfrm>
        </p:grpSpPr>
        <p:pic>
          <p:nvPicPr>
            <p:cNvPr id="12" name="Picture 11">
              <a:extLst>
                <a:ext uri="{FF2B5EF4-FFF2-40B4-BE49-F238E27FC236}">
                  <a16:creationId xmlns:a16="http://schemas.microsoft.com/office/drawing/2014/main" id="{E986AD63-71CD-C747-8BF3-8949C9902F8A}"/>
                </a:ext>
              </a:extLst>
            </p:cNvPr>
            <p:cNvPicPr>
              <a:picLocks noChangeAspect="1"/>
            </p:cNvPicPr>
            <p:nvPr/>
          </p:nvPicPr>
          <p:blipFill rotWithShape="1">
            <a:blip r:embed="rId3"/>
            <a:srcRect l="2656" r="6145"/>
            <a:stretch/>
          </p:blipFill>
          <p:spPr>
            <a:xfrm>
              <a:off x="1353011" y="-391568"/>
              <a:ext cx="9418320" cy="6858000"/>
            </a:xfrm>
            <a:prstGeom prst="rect">
              <a:avLst/>
            </a:prstGeom>
            <a:noFill/>
            <a:ln w="107950">
              <a:noFill/>
            </a:ln>
          </p:spPr>
        </p:pic>
        <p:sp>
          <p:nvSpPr>
            <p:cNvPr id="8" name="TextBox 7">
              <a:extLst>
                <a:ext uri="{FF2B5EF4-FFF2-40B4-BE49-F238E27FC236}">
                  <a16:creationId xmlns:a16="http://schemas.microsoft.com/office/drawing/2014/main" id="{292C17BF-3D92-974F-9135-717C221276CF}"/>
                </a:ext>
              </a:extLst>
            </p:cNvPr>
            <p:cNvSpPr txBox="1"/>
            <p:nvPr/>
          </p:nvSpPr>
          <p:spPr>
            <a:xfrm>
              <a:off x="1661952" y="-95491"/>
              <a:ext cx="3796311" cy="461665"/>
            </a:xfrm>
            <a:prstGeom prst="rect">
              <a:avLst/>
            </a:prstGeom>
            <a:noFill/>
          </p:spPr>
          <p:txBody>
            <a:bodyPr wrap="square" rtlCol="0">
              <a:spAutoFit/>
            </a:bodyPr>
            <a:lstStyle/>
            <a:p>
              <a:r>
                <a:rPr lang="en-US" sz="1200" dirty="0">
                  <a:solidFill>
                    <a:schemeClr val="bg1"/>
                  </a:solidFill>
                </a:rPr>
                <a:t>US Navy surgeons and nurses assist Djiboutian doctors with surgeries and other complex medical procedures.</a:t>
              </a:r>
              <a:endParaRPr lang="en-US" sz="1200" dirty="0">
                <a:solidFill>
                  <a:schemeClr val="bg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0ACB6CF-D132-D649-9B85-E2D9B711B993}"/>
                </a:ext>
              </a:extLst>
            </p:cNvPr>
            <p:cNvSpPr/>
            <p:nvPr/>
          </p:nvSpPr>
          <p:spPr>
            <a:xfrm>
              <a:off x="1661952" y="6043397"/>
              <a:ext cx="2847401" cy="253916"/>
            </a:xfrm>
            <a:prstGeom prst="rect">
              <a:avLst/>
            </a:prstGeom>
          </p:spPr>
          <p:txBody>
            <a:bodyPr wrap="square">
              <a:spAutoFit/>
            </a:bodyPr>
            <a:lstStyle/>
            <a:p>
              <a:r>
                <a:rPr lang="en-US" sz="1050" dirty="0">
                  <a:solidFill>
                    <a:schemeClr val="bg1">
                      <a:alpha val="70000"/>
                    </a:schemeClr>
                  </a:solidFill>
                </a:rPr>
                <a:t>Photo: Marc Rockwell-Pate, US Navy</a:t>
              </a:r>
            </a:p>
          </p:txBody>
        </p:sp>
      </p:grpSp>
      <p:pic>
        <p:nvPicPr>
          <p:cNvPr id="13" name="Picture 12">
            <a:extLst>
              <a:ext uri="{FF2B5EF4-FFF2-40B4-BE49-F238E27FC236}">
                <a16:creationId xmlns:a16="http://schemas.microsoft.com/office/drawing/2014/main" id="{BED24112-A032-E74F-BC4E-64115C9D1E67}"/>
              </a:ext>
            </a:extLst>
          </p:cNvPr>
          <p:cNvPicPr>
            <a:picLocks noChangeAspect="1"/>
          </p:cNvPicPr>
          <p:nvPr/>
        </p:nvPicPr>
        <p:blipFill rotWithShape="1">
          <a:blip r:embed="rId4"/>
          <a:srcRect l="26157" t="3678" r="25085" b="3682"/>
          <a:stretch/>
        </p:blipFill>
        <p:spPr>
          <a:xfrm rot="690071">
            <a:off x="9895519" y="984759"/>
            <a:ext cx="1456424" cy="2767206"/>
          </a:xfrm>
          <a:prstGeom prst="rect">
            <a:avLst/>
          </a:prstGeom>
        </p:spPr>
      </p:pic>
      <p:pic>
        <p:nvPicPr>
          <p:cNvPr id="14" name="Picture 13">
            <a:extLst>
              <a:ext uri="{FF2B5EF4-FFF2-40B4-BE49-F238E27FC236}">
                <a16:creationId xmlns:a16="http://schemas.microsoft.com/office/drawing/2014/main" id="{5477D1E0-A20E-994E-B59E-23CCF7D00462}"/>
              </a:ext>
            </a:extLst>
          </p:cNvPr>
          <p:cNvPicPr>
            <a:picLocks noChangeAspect="1"/>
          </p:cNvPicPr>
          <p:nvPr/>
        </p:nvPicPr>
        <p:blipFill rotWithShape="1">
          <a:blip r:embed="rId5"/>
          <a:srcRect l="13913" t="12746" r="25951" b="9242"/>
          <a:stretch/>
        </p:blipFill>
        <p:spPr>
          <a:xfrm rot="16819">
            <a:off x="9947853" y="3317442"/>
            <a:ext cx="1796257" cy="2330280"/>
          </a:xfrm>
          <a:prstGeom prst="rect">
            <a:avLst/>
          </a:prstGeom>
        </p:spPr>
      </p:pic>
      <p:sp>
        <p:nvSpPr>
          <p:cNvPr id="15" name="TextBox 14">
            <a:extLst>
              <a:ext uri="{FF2B5EF4-FFF2-40B4-BE49-F238E27FC236}">
                <a16:creationId xmlns:a16="http://schemas.microsoft.com/office/drawing/2014/main" id="{C1FB5924-1801-9C4C-8FB1-D3FF6F321FA9}"/>
              </a:ext>
            </a:extLst>
          </p:cNvPr>
          <p:cNvSpPr txBox="1"/>
          <p:nvPr/>
        </p:nvSpPr>
        <p:spPr>
          <a:xfrm>
            <a:off x="10774767" y="2692401"/>
            <a:ext cx="1138352" cy="338554"/>
          </a:xfrm>
          <a:prstGeom prst="rect">
            <a:avLst/>
          </a:prstGeom>
          <a:noFill/>
        </p:spPr>
        <p:txBody>
          <a:bodyPr wrap="square" rtlCol="0">
            <a:spAutoFit/>
          </a:bodyPr>
          <a:lstStyle/>
          <a:p>
            <a:r>
              <a:rPr lang="en-US" sz="1600" dirty="0">
                <a:solidFill>
                  <a:schemeClr val="bg1"/>
                </a:solidFill>
                <a:latin typeface="Arial Rounded MT Bold" panose="020F0704030504030204" pitchFamily="34" charset="77"/>
              </a:rPr>
              <a:t>Trocars</a:t>
            </a:r>
            <a:endParaRPr lang="en-US" sz="1600" dirty="0">
              <a:solidFill>
                <a:schemeClr val="bg1"/>
              </a:solidFill>
              <a:latin typeface="Arial Rounded MT Bold" panose="020F0704030504030204" pitchFamily="34" charset="77"/>
              <a:cs typeface="Arial" panose="020B0604020202020204" pitchFamily="34" charset="0"/>
            </a:endParaRPr>
          </a:p>
        </p:txBody>
      </p:sp>
    </p:spTree>
    <p:extLst>
      <p:ext uri="{BB962C8B-B14F-4D97-AF65-F5344CB8AC3E}">
        <p14:creationId xmlns:p14="http://schemas.microsoft.com/office/powerpoint/2010/main" val="3576322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extLst>
              <a:ext uri="{FF2B5EF4-FFF2-40B4-BE49-F238E27FC236}">
                <a16:creationId xmlns:a16="http://schemas.microsoft.com/office/drawing/2014/main" id="{E12203B3-CCA9-9843-8031-34B324F3B78C}"/>
              </a:ext>
            </a:extLst>
          </p:cNvPr>
          <p:cNvPicPr>
            <a:picLocks noChangeAspect="1"/>
          </p:cNvPicPr>
          <p:nvPr/>
        </p:nvPicPr>
        <p:blipFill>
          <a:blip r:embed="rId4"/>
          <a:stretch>
            <a:fillRect/>
          </a:stretch>
        </p:blipFill>
        <p:spPr>
          <a:xfrm>
            <a:off x="0" y="217613"/>
            <a:ext cx="12192000" cy="6422773"/>
          </a:xfrm>
          <a:prstGeom prst="rect">
            <a:avLst/>
          </a:prstGeom>
        </p:spPr>
      </p:pic>
      <p:sp>
        <p:nvSpPr>
          <p:cNvPr id="8" name="Rectangle 7">
            <a:extLst>
              <a:ext uri="{FF2B5EF4-FFF2-40B4-BE49-F238E27FC236}">
                <a16:creationId xmlns:a16="http://schemas.microsoft.com/office/drawing/2014/main" id="{63BD22E8-5ABC-6140-9D3B-857886B015AF}"/>
              </a:ext>
            </a:extLst>
          </p:cNvPr>
          <p:cNvSpPr/>
          <p:nvPr/>
        </p:nvSpPr>
        <p:spPr>
          <a:xfrm>
            <a:off x="478462" y="2243470"/>
            <a:ext cx="4072270" cy="192449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E95BCEA-76CB-D248-9B1A-2FCA27771721}"/>
              </a:ext>
            </a:extLst>
          </p:cNvPr>
          <p:cNvSpPr/>
          <p:nvPr/>
        </p:nvSpPr>
        <p:spPr>
          <a:xfrm>
            <a:off x="614885" y="3062177"/>
            <a:ext cx="8358994" cy="10845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hlinkClick r:id="rId3"/>
            <a:extLst>
              <a:ext uri="{FF2B5EF4-FFF2-40B4-BE49-F238E27FC236}">
                <a16:creationId xmlns:a16="http://schemas.microsoft.com/office/drawing/2014/main" id="{B709BBA7-FB63-8846-B6C7-EC4E5FBD614E}"/>
              </a:ext>
            </a:extLst>
          </p:cNvPr>
          <p:cNvSpPr txBox="1">
            <a:spLocks/>
          </p:cNvSpPr>
          <p:nvPr/>
        </p:nvSpPr>
        <p:spPr>
          <a:xfrm>
            <a:off x="604253" y="2329161"/>
            <a:ext cx="8135710" cy="1860070"/>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6000" b="1" dirty="0">
                <a:solidFill>
                  <a:schemeClr val="bg2">
                    <a:lumMod val="10000"/>
                  </a:schemeClr>
                </a:solidFill>
                <a:latin typeface="Arial Rounded MT Bold" panose="020F0704030504030204" pitchFamily="34" charset="77"/>
                <a:cs typeface="Arial" panose="020B0604020202020204" pitchFamily="34" charset="0"/>
              </a:rPr>
              <a:t>Simulated </a:t>
            </a:r>
          </a:p>
          <a:p>
            <a:pPr>
              <a:lnSpc>
                <a:spcPct val="100000"/>
              </a:lnSpc>
            </a:pPr>
            <a:r>
              <a:rPr lang="en-US" sz="6000" b="1" dirty="0">
                <a:latin typeface="Arial Rounded MT Bold" panose="020F0704030504030204" pitchFamily="34" charset="77"/>
                <a:cs typeface="Arial" panose="020B0604020202020204" pitchFamily="34" charset="0"/>
              </a:rPr>
              <a:t>Laparoscopy Surgery </a:t>
            </a:r>
          </a:p>
        </p:txBody>
      </p:sp>
      <p:sp>
        <p:nvSpPr>
          <p:cNvPr id="15" name="Freeform 14">
            <a:hlinkClick r:id="rId3"/>
            <a:extLst>
              <a:ext uri="{FF2B5EF4-FFF2-40B4-BE49-F238E27FC236}">
                <a16:creationId xmlns:a16="http://schemas.microsoft.com/office/drawing/2014/main" id="{4159B406-A349-5748-B213-267C14B6CDFD}"/>
              </a:ext>
            </a:extLst>
          </p:cNvPr>
          <p:cNvSpPr/>
          <p:nvPr/>
        </p:nvSpPr>
        <p:spPr>
          <a:xfrm>
            <a:off x="5534070" y="3862962"/>
            <a:ext cx="625722" cy="1120245"/>
          </a:xfrm>
          <a:custGeom>
            <a:avLst/>
            <a:gdLst>
              <a:gd name="connsiteX0" fmla="*/ 0 w 755904"/>
              <a:gd name="connsiteY0" fmla="*/ 0 h 1353312"/>
              <a:gd name="connsiteX1" fmla="*/ 0 w 755904"/>
              <a:gd name="connsiteY1" fmla="*/ 1036320 h 1353312"/>
              <a:gd name="connsiteX2" fmla="*/ 292608 w 755904"/>
              <a:gd name="connsiteY2" fmla="*/ 877824 h 1353312"/>
              <a:gd name="connsiteX3" fmla="*/ 499872 w 755904"/>
              <a:gd name="connsiteY3" fmla="*/ 1353312 h 1353312"/>
              <a:gd name="connsiteX4" fmla="*/ 658368 w 755904"/>
              <a:gd name="connsiteY4" fmla="*/ 1280160 h 1353312"/>
              <a:gd name="connsiteX5" fmla="*/ 463296 w 755904"/>
              <a:gd name="connsiteY5" fmla="*/ 829056 h 1353312"/>
              <a:gd name="connsiteX6" fmla="*/ 755904 w 755904"/>
              <a:gd name="connsiteY6" fmla="*/ 682752 h 1353312"/>
              <a:gd name="connsiteX7" fmla="*/ 0 w 755904"/>
              <a:gd name="connsiteY7" fmla="*/ 0 h 1353312"/>
              <a:gd name="connsiteX0" fmla="*/ 0 w 755904"/>
              <a:gd name="connsiteY0" fmla="*/ 0 h 1353312"/>
              <a:gd name="connsiteX1" fmla="*/ 0 w 755904"/>
              <a:gd name="connsiteY1" fmla="*/ 1036320 h 1353312"/>
              <a:gd name="connsiteX2" fmla="*/ 310817 w 755904"/>
              <a:gd name="connsiteY2" fmla="*/ 908171 h 1353312"/>
              <a:gd name="connsiteX3" fmla="*/ 499872 w 755904"/>
              <a:gd name="connsiteY3" fmla="*/ 1353312 h 1353312"/>
              <a:gd name="connsiteX4" fmla="*/ 658368 w 755904"/>
              <a:gd name="connsiteY4" fmla="*/ 1280160 h 1353312"/>
              <a:gd name="connsiteX5" fmla="*/ 463296 w 755904"/>
              <a:gd name="connsiteY5" fmla="*/ 829056 h 1353312"/>
              <a:gd name="connsiteX6" fmla="*/ 755904 w 755904"/>
              <a:gd name="connsiteY6" fmla="*/ 682752 h 1353312"/>
              <a:gd name="connsiteX7" fmla="*/ 0 w 755904"/>
              <a:gd name="connsiteY7" fmla="*/ 0 h 135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04" h="1353312">
                <a:moveTo>
                  <a:pt x="0" y="0"/>
                </a:moveTo>
                <a:lnTo>
                  <a:pt x="0" y="1036320"/>
                </a:lnTo>
                <a:lnTo>
                  <a:pt x="310817" y="908171"/>
                </a:lnTo>
                <a:lnTo>
                  <a:pt x="499872" y="1353312"/>
                </a:lnTo>
                <a:lnTo>
                  <a:pt x="658368" y="1280160"/>
                </a:lnTo>
                <a:lnTo>
                  <a:pt x="463296" y="829056"/>
                </a:lnTo>
                <a:lnTo>
                  <a:pt x="755904" y="682752"/>
                </a:lnTo>
                <a:lnTo>
                  <a:pt x="0" y="0"/>
                </a:lnTo>
                <a:close/>
              </a:path>
            </a:pathLst>
          </a:custGeom>
          <a:solidFill>
            <a:schemeClr val="bg1"/>
          </a:solidFill>
          <a:ln w="50800">
            <a:solidFill>
              <a:schemeClr val="bg2">
                <a:lumMod val="25000"/>
              </a:schemeClr>
            </a:solidFill>
          </a:ln>
          <a:effectLst>
            <a:outerShdw blurRad="76200" dist="38100" dir="5400000" algn="t" rotWithShape="0">
              <a:prstClr val="black">
                <a:alpha val="6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0487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extLst>
              <a:ext uri="{FF2B5EF4-FFF2-40B4-BE49-F238E27FC236}">
                <a16:creationId xmlns:a16="http://schemas.microsoft.com/office/drawing/2014/main" id="{067F43C1-EC2E-4943-9C4E-0880E6891E7D}"/>
              </a:ext>
            </a:extLst>
          </p:cNvPr>
          <p:cNvSpPr/>
          <p:nvPr/>
        </p:nvSpPr>
        <p:spPr>
          <a:xfrm>
            <a:off x="0" y="3287131"/>
            <a:ext cx="11615024" cy="856580"/>
          </a:xfrm>
          <a:prstGeom prst="rightArrow">
            <a:avLst/>
          </a:prstGeom>
          <a:gradFill>
            <a:gsLst>
              <a:gs pos="3000">
                <a:schemeClr val="bg1"/>
              </a:gs>
              <a:gs pos="14000">
                <a:schemeClr val="bg2">
                  <a:lumMod val="75000"/>
                </a:schemeClr>
              </a:gs>
            </a:gsLst>
            <a:lin ang="0" scaled="0"/>
          </a:gra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7" name="Title 1">
            <a:extLst>
              <a:ext uri="{FF2B5EF4-FFF2-40B4-BE49-F238E27FC236}">
                <a16:creationId xmlns:a16="http://schemas.microsoft.com/office/drawing/2014/main" id="{4C7425E3-11D8-B54F-88B2-5F1055E7D674}"/>
              </a:ext>
            </a:extLst>
          </p:cNvPr>
          <p:cNvSpPr txBox="1">
            <a:spLocks/>
          </p:cNvSpPr>
          <p:nvPr/>
        </p:nvSpPr>
        <p:spPr>
          <a:xfrm>
            <a:off x="1523099" y="679993"/>
            <a:ext cx="9145802" cy="875952"/>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latin typeface="Arial Rounded MT Bold" panose="020F0704030504030204" pitchFamily="34" charset="77"/>
                <a:cs typeface="Arial" panose="020B0604020202020204" pitchFamily="34" charset="0"/>
              </a:rPr>
              <a:t>Engineering </a:t>
            </a:r>
            <a:r>
              <a:rPr lang="en-US" sz="6000" b="1" dirty="0">
                <a:solidFill>
                  <a:schemeClr val="bg2">
                    <a:lumMod val="10000"/>
                  </a:schemeClr>
                </a:solidFill>
                <a:latin typeface="Arial Rounded MT Bold" panose="020F0704030504030204" pitchFamily="34" charset="77"/>
                <a:cs typeface="Arial" panose="020B0604020202020204" pitchFamily="34" charset="0"/>
              </a:rPr>
              <a:t>a New Product</a:t>
            </a:r>
          </a:p>
        </p:txBody>
      </p:sp>
      <p:grpSp>
        <p:nvGrpSpPr>
          <p:cNvPr id="2" name="Group 1">
            <a:extLst>
              <a:ext uri="{FF2B5EF4-FFF2-40B4-BE49-F238E27FC236}">
                <a16:creationId xmlns:a16="http://schemas.microsoft.com/office/drawing/2014/main" id="{73873E48-6285-7043-BEC1-EF90D056AD99}"/>
              </a:ext>
            </a:extLst>
          </p:cNvPr>
          <p:cNvGrpSpPr/>
          <p:nvPr/>
        </p:nvGrpSpPr>
        <p:grpSpPr>
          <a:xfrm>
            <a:off x="857392" y="2948906"/>
            <a:ext cx="2740051" cy="1586518"/>
            <a:chOff x="857392" y="2948906"/>
            <a:chExt cx="2740051" cy="1586518"/>
          </a:xfrm>
        </p:grpSpPr>
        <p:sp>
          <p:nvSpPr>
            <p:cNvPr id="14" name="Rectangle 13">
              <a:extLst>
                <a:ext uri="{FF2B5EF4-FFF2-40B4-BE49-F238E27FC236}">
                  <a16:creationId xmlns:a16="http://schemas.microsoft.com/office/drawing/2014/main" id="{21E76030-C62B-854C-B7EA-DE46ED2F9904}"/>
                </a:ext>
              </a:extLst>
            </p:cNvPr>
            <p:cNvSpPr/>
            <p:nvPr/>
          </p:nvSpPr>
          <p:spPr>
            <a:xfrm>
              <a:off x="857392" y="2948906"/>
              <a:ext cx="1362355" cy="1586518"/>
            </a:xfrm>
            <a:prstGeom prst="rect">
              <a:avLst/>
            </a:prstGeom>
            <a:solidFill>
              <a:schemeClr val="accent2">
                <a:lumMod val="60000"/>
                <a:lumOff val="40000"/>
              </a:schemeClr>
            </a:solidFill>
            <a:ln w="25400">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lvl="0" defTabSz="577850">
                <a:lnSpc>
                  <a:spcPct val="90000"/>
                </a:lnSpc>
                <a:spcBef>
                  <a:spcPct val="0"/>
                </a:spcBef>
                <a:spcAft>
                  <a:spcPct val="35000"/>
                </a:spcAft>
              </a:pPr>
              <a:r>
                <a:rPr lang="en-US" sz="1600" b="1" dirty="0">
                  <a:solidFill>
                    <a:schemeClr val="bg2">
                      <a:lumMod val="10000"/>
                    </a:schemeClr>
                  </a:solidFill>
                  <a:latin typeface="Arial" panose="020B0604020202020204" pitchFamily="34" charset="0"/>
                  <a:cs typeface="Arial" panose="020B0604020202020204" pitchFamily="34" charset="0"/>
                </a:rPr>
                <a:t>Concept Design </a:t>
              </a:r>
            </a:p>
            <a:p>
              <a:pPr marL="57150" lvl="1" indent="-57150" defTabSz="444500">
                <a:lnSpc>
                  <a:spcPct val="90000"/>
                </a:lnSpc>
                <a:spcBef>
                  <a:spcPct val="0"/>
                </a:spcBef>
                <a:spcAft>
                  <a:spcPct val="15000"/>
                </a:spcAft>
                <a:buChar char="•"/>
              </a:pPr>
              <a:r>
                <a:rPr lang="en-US" sz="1100" dirty="0">
                  <a:solidFill>
                    <a:schemeClr val="bg2">
                      <a:lumMod val="10000"/>
                    </a:schemeClr>
                  </a:solidFill>
                  <a:latin typeface="Arial" panose="020B0604020202020204" pitchFamily="34" charset="0"/>
                  <a:cs typeface="Arial" panose="020B0604020202020204" pitchFamily="34" charset="0"/>
                </a:rPr>
                <a:t>Analyze need</a:t>
              </a:r>
            </a:p>
            <a:p>
              <a:pPr marL="57150" lvl="1" indent="-57150" defTabSz="444500">
                <a:lnSpc>
                  <a:spcPct val="90000"/>
                </a:lnSpc>
                <a:spcBef>
                  <a:spcPct val="0"/>
                </a:spcBef>
                <a:spcAft>
                  <a:spcPct val="15000"/>
                </a:spcAft>
                <a:buChar char="•"/>
              </a:pPr>
              <a:r>
                <a:rPr lang="en-US" sz="1100" dirty="0">
                  <a:solidFill>
                    <a:schemeClr val="bg2">
                      <a:lumMod val="10000"/>
                    </a:schemeClr>
                  </a:solidFill>
                  <a:latin typeface="Arial" panose="020B0604020202020204" pitchFamily="34" charset="0"/>
                  <a:cs typeface="Arial" panose="020B0604020202020204" pitchFamily="34" charset="0"/>
                </a:rPr>
                <a:t>Brainstorm</a:t>
              </a:r>
            </a:p>
            <a:p>
              <a:pPr marL="57150" lvl="1" indent="-57150" defTabSz="444500">
                <a:lnSpc>
                  <a:spcPct val="90000"/>
                </a:lnSpc>
                <a:spcBef>
                  <a:spcPct val="0"/>
                </a:spcBef>
                <a:spcAft>
                  <a:spcPct val="15000"/>
                </a:spcAft>
                <a:buChar char="•"/>
              </a:pPr>
              <a:r>
                <a:rPr lang="en-US" sz="1100" dirty="0">
                  <a:solidFill>
                    <a:schemeClr val="bg2">
                      <a:lumMod val="10000"/>
                    </a:schemeClr>
                  </a:solidFill>
                  <a:latin typeface="Arial" panose="020B0604020202020204" pitchFamily="34" charset="0"/>
                  <a:cs typeface="Arial" panose="020B0604020202020204" pitchFamily="34" charset="0"/>
                </a:rPr>
                <a:t>Create concept</a:t>
              </a:r>
            </a:p>
          </p:txBody>
        </p:sp>
        <p:sp>
          <p:nvSpPr>
            <p:cNvPr id="15" name="Rectangle 14">
              <a:extLst>
                <a:ext uri="{FF2B5EF4-FFF2-40B4-BE49-F238E27FC236}">
                  <a16:creationId xmlns:a16="http://schemas.microsoft.com/office/drawing/2014/main" id="{001B1A42-8B67-5E41-A148-862786201548}"/>
                </a:ext>
              </a:extLst>
            </p:cNvPr>
            <p:cNvSpPr/>
            <p:nvPr/>
          </p:nvSpPr>
          <p:spPr>
            <a:xfrm>
              <a:off x="2235088" y="2948906"/>
              <a:ext cx="1362355" cy="1586518"/>
            </a:xfrm>
            <a:prstGeom prst="rect">
              <a:avLst/>
            </a:prstGeom>
            <a:solidFill>
              <a:schemeClr val="accent2">
                <a:lumMod val="60000"/>
                <a:lumOff val="40000"/>
              </a:schemeClr>
            </a:solidFill>
            <a:ln w="25400">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lvl="0" defTabSz="577850">
                <a:lnSpc>
                  <a:spcPct val="90000"/>
                </a:lnSpc>
                <a:spcBef>
                  <a:spcPct val="0"/>
                </a:spcBef>
                <a:spcAft>
                  <a:spcPct val="35000"/>
                </a:spcAft>
              </a:pPr>
              <a:r>
                <a:rPr lang="en-US" sz="1600" b="1" dirty="0">
                  <a:solidFill>
                    <a:schemeClr val="bg2">
                      <a:lumMod val="10000"/>
                    </a:schemeClr>
                  </a:solidFill>
                  <a:latin typeface="Arial" panose="020B0604020202020204" pitchFamily="34" charset="0"/>
                  <a:cs typeface="Arial" panose="020B0604020202020204" pitchFamily="34" charset="0"/>
                </a:rPr>
                <a:t>Product Planning</a:t>
              </a:r>
            </a:p>
            <a:p>
              <a:pPr marL="57150" lvl="1" indent="-57150" defTabSz="444500">
                <a:lnSpc>
                  <a:spcPct val="90000"/>
                </a:lnSpc>
                <a:spcBef>
                  <a:spcPct val="0"/>
                </a:spcBef>
                <a:spcAft>
                  <a:spcPct val="15000"/>
                </a:spcAft>
                <a:buChar char="•"/>
              </a:pPr>
              <a:r>
                <a:rPr lang="en-US" sz="1100" dirty="0">
                  <a:solidFill>
                    <a:schemeClr val="bg2">
                      <a:lumMod val="10000"/>
                    </a:schemeClr>
                  </a:solidFill>
                  <a:latin typeface="Arial" panose="020B0604020202020204" pitchFamily="34" charset="0"/>
                  <a:cs typeface="Arial" panose="020B0604020202020204" pitchFamily="34" charset="0"/>
                </a:rPr>
                <a:t>Business case</a:t>
              </a:r>
            </a:p>
            <a:p>
              <a:pPr marL="57150" lvl="1" indent="-57150" defTabSz="444500">
                <a:lnSpc>
                  <a:spcPct val="90000"/>
                </a:lnSpc>
                <a:spcBef>
                  <a:spcPct val="0"/>
                </a:spcBef>
                <a:spcAft>
                  <a:spcPct val="15000"/>
                </a:spcAft>
                <a:buChar char="•"/>
              </a:pPr>
              <a:r>
                <a:rPr lang="en-US" sz="1100" dirty="0">
                  <a:solidFill>
                    <a:schemeClr val="bg2">
                      <a:lumMod val="10000"/>
                    </a:schemeClr>
                  </a:solidFill>
                  <a:latin typeface="Arial" panose="020B0604020202020204" pitchFamily="34" charset="0"/>
                  <a:cs typeface="Arial" panose="020B0604020202020204" pitchFamily="34" charset="0"/>
                </a:rPr>
                <a:t>Specifications</a:t>
              </a:r>
            </a:p>
            <a:p>
              <a:pPr marL="57150" lvl="1" indent="-57150" defTabSz="444500">
                <a:lnSpc>
                  <a:spcPct val="90000"/>
                </a:lnSpc>
                <a:spcBef>
                  <a:spcPct val="0"/>
                </a:spcBef>
                <a:spcAft>
                  <a:spcPct val="15000"/>
                </a:spcAft>
                <a:buChar char="•"/>
              </a:pPr>
              <a:r>
                <a:rPr lang="en-US" sz="1100" dirty="0">
                  <a:solidFill>
                    <a:schemeClr val="bg2">
                      <a:lumMod val="10000"/>
                    </a:schemeClr>
                  </a:solidFill>
                  <a:latin typeface="Arial" panose="020B0604020202020204" pitchFamily="34" charset="0"/>
                  <a:cs typeface="Arial" panose="020B0604020202020204" pitchFamily="34" charset="0"/>
                </a:rPr>
                <a:t>Design</a:t>
              </a:r>
            </a:p>
            <a:p>
              <a:pPr marL="57150" lvl="1" indent="-57150" defTabSz="444500">
                <a:lnSpc>
                  <a:spcPct val="90000"/>
                </a:lnSpc>
                <a:spcBef>
                  <a:spcPct val="0"/>
                </a:spcBef>
                <a:spcAft>
                  <a:spcPct val="15000"/>
                </a:spcAft>
                <a:buChar char="•"/>
              </a:pPr>
              <a:r>
                <a:rPr lang="en-US" sz="1100" dirty="0">
                  <a:solidFill>
                    <a:schemeClr val="bg2">
                      <a:lumMod val="10000"/>
                    </a:schemeClr>
                  </a:solidFill>
                  <a:latin typeface="Arial" panose="020B0604020202020204" pitchFamily="34" charset="0"/>
                  <a:cs typeface="Arial" panose="020B0604020202020204" pitchFamily="34" charset="0"/>
                </a:rPr>
                <a:t>Sourcing</a:t>
              </a:r>
            </a:p>
          </p:txBody>
        </p:sp>
      </p:grpSp>
      <p:grpSp>
        <p:nvGrpSpPr>
          <p:cNvPr id="4" name="Group 3">
            <a:extLst>
              <a:ext uri="{FF2B5EF4-FFF2-40B4-BE49-F238E27FC236}">
                <a16:creationId xmlns:a16="http://schemas.microsoft.com/office/drawing/2014/main" id="{6A4AB46D-D461-2543-BBB0-82F66B3A83E1}"/>
              </a:ext>
            </a:extLst>
          </p:cNvPr>
          <p:cNvGrpSpPr/>
          <p:nvPr/>
        </p:nvGrpSpPr>
        <p:grpSpPr>
          <a:xfrm>
            <a:off x="4389119" y="2948906"/>
            <a:ext cx="2740051" cy="1586518"/>
            <a:chOff x="4389119" y="2948906"/>
            <a:chExt cx="2740051" cy="1586518"/>
          </a:xfrm>
        </p:grpSpPr>
        <p:sp>
          <p:nvSpPr>
            <p:cNvPr id="16" name="Rectangle 15">
              <a:extLst>
                <a:ext uri="{FF2B5EF4-FFF2-40B4-BE49-F238E27FC236}">
                  <a16:creationId xmlns:a16="http://schemas.microsoft.com/office/drawing/2014/main" id="{408016DF-B663-D34F-9B61-CBEC79ADCF4B}"/>
                </a:ext>
              </a:extLst>
            </p:cNvPr>
            <p:cNvSpPr/>
            <p:nvPr/>
          </p:nvSpPr>
          <p:spPr>
            <a:xfrm>
              <a:off x="4389119" y="2948906"/>
              <a:ext cx="1362355" cy="1586518"/>
            </a:xfrm>
            <a:prstGeom prst="rect">
              <a:avLst/>
            </a:prstGeom>
            <a:solidFill>
              <a:schemeClr val="accent1">
                <a:lumMod val="60000"/>
                <a:lumOff val="40000"/>
              </a:schemeClr>
            </a:solidFill>
            <a:ln w="25400">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lvl="0" defTabSz="577850">
                <a:lnSpc>
                  <a:spcPct val="90000"/>
                </a:lnSpc>
                <a:spcBef>
                  <a:spcPct val="0"/>
                </a:spcBef>
                <a:spcAft>
                  <a:spcPct val="35000"/>
                </a:spcAft>
              </a:pPr>
              <a:r>
                <a:rPr lang="en-US" sz="1600" b="1" dirty="0">
                  <a:solidFill>
                    <a:schemeClr val="bg2">
                      <a:lumMod val="10000"/>
                    </a:schemeClr>
                  </a:solidFill>
                  <a:latin typeface="Arial" panose="020B0604020202020204" pitchFamily="34" charset="0"/>
                  <a:cs typeface="Arial" panose="020B0604020202020204" pitchFamily="34" charset="0"/>
                </a:rPr>
                <a:t>Prototype Building</a:t>
              </a:r>
            </a:p>
            <a:p>
              <a:pPr marL="57150" lvl="1" indent="-57150" defTabSz="444500">
                <a:lnSpc>
                  <a:spcPct val="90000"/>
                </a:lnSpc>
                <a:spcBef>
                  <a:spcPct val="0"/>
                </a:spcBef>
                <a:spcAft>
                  <a:spcPct val="15000"/>
                </a:spcAft>
                <a:buChar char="•"/>
              </a:pPr>
              <a:r>
                <a:rPr lang="en-US" sz="1100" dirty="0">
                  <a:solidFill>
                    <a:schemeClr val="bg2">
                      <a:lumMod val="10000"/>
                    </a:schemeClr>
                  </a:solidFill>
                  <a:latin typeface="Arial" panose="020B0604020202020204" pitchFamily="34" charset="0"/>
                  <a:cs typeface="Arial" panose="020B0604020202020204" pitchFamily="34" charset="0"/>
                </a:rPr>
                <a:t>Samples</a:t>
              </a:r>
            </a:p>
            <a:p>
              <a:pPr marL="57150" lvl="1" indent="-57150" defTabSz="444500">
                <a:lnSpc>
                  <a:spcPct val="90000"/>
                </a:lnSpc>
                <a:spcBef>
                  <a:spcPct val="0"/>
                </a:spcBef>
                <a:spcAft>
                  <a:spcPct val="15000"/>
                </a:spcAft>
                <a:buChar char="•"/>
              </a:pPr>
              <a:r>
                <a:rPr lang="en-US" sz="1100" dirty="0">
                  <a:solidFill>
                    <a:schemeClr val="bg2">
                      <a:lumMod val="10000"/>
                    </a:schemeClr>
                  </a:solidFill>
                  <a:latin typeface="Arial" panose="020B0604020202020204" pitchFamily="34" charset="0"/>
                  <a:cs typeface="Arial" panose="020B0604020202020204" pitchFamily="34" charset="0"/>
                </a:rPr>
                <a:t>Testing</a:t>
              </a:r>
            </a:p>
          </p:txBody>
        </p:sp>
        <p:sp>
          <p:nvSpPr>
            <p:cNvPr id="17" name="Rectangle 16">
              <a:extLst>
                <a:ext uri="{FF2B5EF4-FFF2-40B4-BE49-F238E27FC236}">
                  <a16:creationId xmlns:a16="http://schemas.microsoft.com/office/drawing/2014/main" id="{A19E6B80-684E-354E-9690-683C872BC0EF}"/>
                </a:ext>
              </a:extLst>
            </p:cNvPr>
            <p:cNvSpPr/>
            <p:nvPr/>
          </p:nvSpPr>
          <p:spPr>
            <a:xfrm>
              <a:off x="5766815" y="2948906"/>
              <a:ext cx="1362355" cy="1586518"/>
            </a:xfrm>
            <a:prstGeom prst="rect">
              <a:avLst/>
            </a:prstGeom>
            <a:solidFill>
              <a:schemeClr val="accent1">
                <a:lumMod val="60000"/>
                <a:lumOff val="40000"/>
              </a:schemeClr>
            </a:solidFill>
            <a:ln w="25400">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lvl="0" defTabSz="577850">
                <a:lnSpc>
                  <a:spcPct val="90000"/>
                </a:lnSpc>
                <a:spcBef>
                  <a:spcPct val="0"/>
                </a:spcBef>
                <a:spcAft>
                  <a:spcPct val="35000"/>
                </a:spcAft>
              </a:pPr>
              <a:r>
                <a:rPr lang="en-US" sz="1600" b="1" dirty="0">
                  <a:solidFill>
                    <a:schemeClr val="bg2">
                      <a:lumMod val="10000"/>
                    </a:schemeClr>
                  </a:solidFill>
                  <a:latin typeface="Arial" panose="020B0604020202020204" pitchFamily="34" charset="0"/>
                  <a:cs typeface="Arial" panose="020B0604020202020204" pitchFamily="34" charset="0"/>
                </a:rPr>
                <a:t>Pilot Production</a:t>
              </a:r>
            </a:p>
            <a:p>
              <a:pPr marL="57150" lvl="1" indent="-57150" defTabSz="444500">
                <a:lnSpc>
                  <a:spcPct val="90000"/>
                </a:lnSpc>
                <a:spcBef>
                  <a:spcPct val="0"/>
                </a:spcBef>
                <a:spcAft>
                  <a:spcPct val="15000"/>
                </a:spcAft>
                <a:buChar char="•"/>
              </a:pPr>
              <a:r>
                <a:rPr lang="en-US" sz="1100" dirty="0">
                  <a:solidFill>
                    <a:schemeClr val="bg2">
                      <a:lumMod val="10000"/>
                    </a:schemeClr>
                  </a:solidFill>
                  <a:latin typeface="Arial" panose="020B0604020202020204" pitchFamily="34" charset="0"/>
                  <a:cs typeface="Arial" panose="020B0604020202020204" pitchFamily="34" charset="0"/>
                </a:rPr>
                <a:t>Production process design</a:t>
              </a:r>
            </a:p>
            <a:p>
              <a:pPr marL="57150" lvl="1" indent="-57150" defTabSz="444500">
                <a:lnSpc>
                  <a:spcPct val="90000"/>
                </a:lnSpc>
                <a:spcBef>
                  <a:spcPct val="0"/>
                </a:spcBef>
                <a:spcAft>
                  <a:spcPct val="15000"/>
                </a:spcAft>
                <a:buChar char="•"/>
              </a:pPr>
              <a:r>
                <a:rPr lang="en-US" sz="1100" dirty="0">
                  <a:solidFill>
                    <a:schemeClr val="bg2">
                      <a:lumMod val="10000"/>
                    </a:schemeClr>
                  </a:solidFill>
                  <a:latin typeface="Arial" panose="020B0604020202020204" pitchFamily="34" charset="0"/>
                  <a:cs typeface="Arial" panose="020B0604020202020204" pitchFamily="34" charset="0"/>
                </a:rPr>
                <a:t>Pilot assembly</a:t>
              </a:r>
            </a:p>
            <a:p>
              <a:pPr marL="57150" lvl="1" indent="-57150" defTabSz="444500">
                <a:lnSpc>
                  <a:spcPct val="90000"/>
                </a:lnSpc>
                <a:spcBef>
                  <a:spcPct val="0"/>
                </a:spcBef>
                <a:spcAft>
                  <a:spcPct val="15000"/>
                </a:spcAft>
                <a:buChar char="•"/>
              </a:pPr>
              <a:r>
                <a:rPr lang="en-US" sz="1100" dirty="0">
                  <a:solidFill>
                    <a:schemeClr val="bg2">
                      <a:lumMod val="10000"/>
                    </a:schemeClr>
                  </a:solidFill>
                  <a:latin typeface="Arial" panose="020B0604020202020204" pitchFamily="34" charset="0"/>
                  <a:cs typeface="Arial" panose="020B0604020202020204" pitchFamily="34" charset="0"/>
                </a:rPr>
                <a:t>PVT</a:t>
              </a:r>
            </a:p>
          </p:txBody>
        </p:sp>
      </p:grpSp>
      <p:grpSp>
        <p:nvGrpSpPr>
          <p:cNvPr id="5" name="Group 4">
            <a:extLst>
              <a:ext uri="{FF2B5EF4-FFF2-40B4-BE49-F238E27FC236}">
                <a16:creationId xmlns:a16="http://schemas.microsoft.com/office/drawing/2014/main" id="{7E1DC118-C3BE-294C-BCC5-D0F112C0E7A7}"/>
              </a:ext>
            </a:extLst>
          </p:cNvPr>
          <p:cNvGrpSpPr/>
          <p:nvPr/>
        </p:nvGrpSpPr>
        <p:grpSpPr>
          <a:xfrm>
            <a:off x="7827263" y="2948906"/>
            <a:ext cx="2740051" cy="1586518"/>
            <a:chOff x="7827263" y="2948906"/>
            <a:chExt cx="2740051" cy="1586518"/>
          </a:xfrm>
        </p:grpSpPr>
        <p:sp>
          <p:nvSpPr>
            <p:cNvPr id="18" name="Rectangle 17">
              <a:extLst>
                <a:ext uri="{FF2B5EF4-FFF2-40B4-BE49-F238E27FC236}">
                  <a16:creationId xmlns:a16="http://schemas.microsoft.com/office/drawing/2014/main" id="{4A4C9C56-A9D1-C04B-94FA-75E85D828B07}"/>
                </a:ext>
              </a:extLst>
            </p:cNvPr>
            <p:cNvSpPr/>
            <p:nvPr/>
          </p:nvSpPr>
          <p:spPr>
            <a:xfrm>
              <a:off x="7827263" y="2948906"/>
              <a:ext cx="1362355" cy="1586518"/>
            </a:xfrm>
            <a:prstGeom prst="rect">
              <a:avLst/>
            </a:prstGeom>
            <a:solidFill>
              <a:schemeClr val="accent6">
                <a:lumMod val="40000"/>
                <a:lumOff val="60000"/>
              </a:schemeClr>
            </a:solidFill>
            <a:ln w="25400">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lvl="0" defTabSz="577850">
                <a:lnSpc>
                  <a:spcPct val="90000"/>
                </a:lnSpc>
                <a:spcBef>
                  <a:spcPct val="0"/>
                </a:spcBef>
                <a:spcAft>
                  <a:spcPct val="35000"/>
                </a:spcAft>
              </a:pPr>
              <a:r>
                <a:rPr lang="en-US" sz="1600" b="1" dirty="0">
                  <a:solidFill>
                    <a:schemeClr val="bg2">
                      <a:lumMod val="10000"/>
                    </a:schemeClr>
                  </a:solidFill>
                  <a:latin typeface="Arial" panose="020B0604020202020204" pitchFamily="34" charset="0"/>
                  <a:cs typeface="Arial" panose="020B0604020202020204" pitchFamily="34" charset="0"/>
                </a:rPr>
                <a:t>Mass Production</a:t>
              </a:r>
            </a:p>
            <a:p>
              <a:pPr marL="57150" lvl="1" indent="-57150" defTabSz="444500">
                <a:lnSpc>
                  <a:spcPct val="90000"/>
                </a:lnSpc>
                <a:spcBef>
                  <a:spcPct val="0"/>
                </a:spcBef>
                <a:spcAft>
                  <a:spcPct val="15000"/>
                </a:spcAft>
                <a:buChar char="•"/>
              </a:pPr>
              <a:r>
                <a:rPr lang="en-US" sz="1100" dirty="0">
                  <a:solidFill>
                    <a:schemeClr val="bg2">
                      <a:lumMod val="10000"/>
                    </a:schemeClr>
                  </a:solidFill>
                  <a:latin typeface="Arial" panose="020B0604020202020204" pitchFamily="34" charset="0"/>
                  <a:cs typeface="Arial" panose="020B0604020202020204" pitchFamily="34" charset="0"/>
                </a:rPr>
                <a:t>Volume production</a:t>
              </a:r>
            </a:p>
            <a:p>
              <a:pPr marL="57150" lvl="1" indent="-57150" defTabSz="444500">
                <a:lnSpc>
                  <a:spcPct val="90000"/>
                </a:lnSpc>
                <a:spcBef>
                  <a:spcPct val="0"/>
                </a:spcBef>
                <a:spcAft>
                  <a:spcPct val="15000"/>
                </a:spcAft>
                <a:buChar char="•"/>
              </a:pPr>
              <a:r>
                <a:rPr lang="en-US" sz="1100" dirty="0">
                  <a:solidFill>
                    <a:schemeClr val="bg2">
                      <a:lumMod val="10000"/>
                    </a:schemeClr>
                  </a:solidFill>
                  <a:latin typeface="Arial" panose="020B0604020202020204" pitchFamily="34" charset="0"/>
                  <a:cs typeface="Arial" panose="020B0604020202020204" pitchFamily="34" charset="0"/>
                </a:rPr>
                <a:t>Global distribution</a:t>
              </a:r>
            </a:p>
          </p:txBody>
        </p:sp>
        <p:sp>
          <p:nvSpPr>
            <p:cNvPr id="19" name="Rectangle 18">
              <a:extLst>
                <a:ext uri="{FF2B5EF4-FFF2-40B4-BE49-F238E27FC236}">
                  <a16:creationId xmlns:a16="http://schemas.microsoft.com/office/drawing/2014/main" id="{5EB594EB-FC87-B04E-A058-5EC65C99CF60}"/>
                </a:ext>
              </a:extLst>
            </p:cNvPr>
            <p:cNvSpPr/>
            <p:nvPr/>
          </p:nvSpPr>
          <p:spPr>
            <a:xfrm>
              <a:off x="9204959" y="2948906"/>
              <a:ext cx="1362355" cy="1586518"/>
            </a:xfrm>
            <a:prstGeom prst="rect">
              <a:avLst/>
            </a:prstGeom>
            <a:solidFill>
              <a:schemeClr val="accent6">
                <a:lumMod val="40000"/>
                <a:lumOff val="60000"/>
              </a:schemeClr>
            </a:solidFill>
            <a:ln w="25400">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lvl="0" defTabSz="577850">
                <a:lnSpc>
                  <a:spcPct val="90000"/>
                </a:lnSpc>
                <a:spcBef>
                  <a:spcPct val="0"/>
                </a:spcBef>
                <a:spcAft>
                  <a:spcPct val="35000"/>
                </a:spcAft>
              </a:pPr>
              <a:r>
                <a:rPr lang="en-US" sz="1600" b="1" dirty="0">
                  <a:solidFill>
                    <a:schemeClr val="bg2">
                      <a:lumMod val="10000"/>
                    </a:schemeClr>
                  </a:solidFill>
                  <a:latin typeface="Arial" panose="020B0604020202020204" pitchFamily="34" charset="0"/>
                  <a:cs typeface="Arial" panose="020B0604020202020204" pitchFamily="34" charset="0"/>
                </a:rPr>
                <a:t>Sustaining Support</a:t>
              </a:r>
            </a:p>
            <a:p>
              <a:pPr marL="57150" lvl="1" indent="-57150" defTabSz="444500">
                <a:lnSpc>
                  <a:spcPct val="90000"/>
                </a:lnSpc>
                <a:spcBef>
                  <a:spcPct val="0"/>
                </a:spcBef>
                <a:spcAft>
                  <a:spcPct val="15000"/>
                </a:spcAft>
                <a:buChar char="•"/>
              </a:pPr>
              <a:r>
                <a:rPr lang="en-US" sz="1100" dirty="0">
                  <a:solidFill>
                    <a:schemeClr val="bg2">
                      <a:lumMod val="10000"/>
                    </a:schemeClr>
                  </a:solidFill>
                  <a:latin typeface="Arial" panose="020B0604020202020204" pitchFamily="34" charset="0"/>
                  <a:cs typeface="Arial" panose="020B0604020202020204" pitchFamily="34" charset="0"/>
                </a:rPr>
                <a:t>Technical support</a:t>
              </a:r>
            </a:p>
            <a:p>
              <a:pPr marL="57150" lvl="1" indent="-57150" defTabSz="444500">
                <a:lnSpc>
                  <a:spcPct val="90000"/>
                </a:lnSpc>
                <a:spcBef>
                  <a:spcPct val="0"/>
                </a:spcBef>
                <a:spcAft>
                  <a:spcPct val="15000"/>
                </a:spcAft>
                <a:buChar char="•"/>
              </a:pPr>
              <a:r>
                <a:rPr lang="en-US" sz="1100" dirty="0">
                  <a:solidFill>
                    <a:schemeClr val="bg2">
                      <a:lumMod val="10000"/>
                    </a:schemeClr>
                  </a:solidFill>
                  <a:latin typeface="Arial" panose="020B0604020202020204" pitchFamily="34" charset="0"/>
                  <a:cs typeface="Arial" panose="020B0604020202020204" pitchFamily="34" charset="0"/>
                </a:rPr>
                <a:t>Marketing/Sales</a:t>
              </a:r>
            </a:p>
          </p:txBody>
        </p:sp>
      </p:grpSp>
      <p:sp>
        <p:nvSpPr>
          <p:cNvPr id="21" name="Freeform 20">
            <a:extLst>
              <a:ext uri="{FF2B5EF4-FFF2-40B4-BE49-F238E27FC236}">
                <a16:creationId xmlns:a16="http://schemas.microsoft.com/office/drawing/2014/main" id="{7C021039-4AC1-5E4B-B70E-2657A99D914B}"/>
              </a:ext>
            </a:extLst>
          </p:cNvPr>
          <p:cNvSpPr/>
          <p:nvPr/>
        </p:nvSpPr>
        <p:spPr>
          <a:xfrm>
            <a:off x="691008" y="1947658"/>
            <a:ext cx="3509007" cy="1013440"/>
          </a:xfrm>
          <a:custGeom>
            <a:avLst/>
            <a:gdLst>
              <a:gd name="connsiteX0" fmla="*/ 0 w 4085290"/>
              <a:gd name="connsiteY0" fmla="*/ 0 h 1013440"/>
              <a:gd name="connsiteX1" fmla="*/ 3578570 w 4085290"/>
              <a:gd name="connsiteY1" fmla="*/ 0 h 1013440"/>
              <a:gd name="connsiteX2" fmla="*/ 4085290 w 4085290"/>
              <a:gd name="connsiteY2" fmla="*/ 506720 h 1013440"/>
              <a:gd name="connsiteX3" fmla="*/ 3578570 w 4085290"/>
              <a:gd name="connsiteY3" fmla="*/ 1013440 h 1013440"/>
              <a:gd name="connsiteX4" fmla="*/ 0 w 4085290"/>
              <a:gd name="connsiteY4" fmla="*/ 1013440 h 1013440"/>
              <a:gd name="connsiteX5" fmla="*/ 0 w 4085290"/>
              <a:gd name="connsiteY5" fmla="*/ 0 h 101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85290" h="1013440">
                <a:moveTo>
                  <a:pt x="0" y="0"/>
                </a:moveTo>
                <a:lnTo>
                  <a:pt x="3578570" y="0"/>
                </a:lnTo>
                <a:lnTo>
                  <a:pt x="4085290" y="506720"/>
                </a:lnTo>
                <a:lnTo>
                  <a:pt x="3578570" y="1013440"/>
                </a:lnTo>
                <a:lnTo>
                  <a:pt x="0" y="1013440"/>
                </a:lnTo>
                <a:lnTo>
                  <a:pt x="0" y="0"/>
                </a:lnTo>
                <a:close/>
              </a:path>
            </a:pathLst>
          </a:custGeom>
          <a:solidFill>
            <a:schemeClr val="accent2"/>
          </a:solidFill>
          <a:ln>
            <a:noFill/>
          </a:ln>
          <a:effectLst>
            <a:outerShdw blurRad="114300" dist="76200" dir="5400000" sx="99000" sy="99000" algn="t" rotWithShape="0">
              <a:prstClr val="black">
                <a:alpha val="15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49352" tIns="74676" rIns="290698" bIns="74676"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2">
                    <a:lumMod val="10000"/>
                  </a:schemeClr>
                </a:solidFill>
                <a:latin typeface="Arial" panose="020B0604020202020204" pitchFamily="34" charset="0"/>
                <a:cs typeface="Arial" panose="020B0604020202020204" pitchFamily="34" charset="0"/>
              </a:rPr>
              <a:t>Design</a:t>
            </a:r>
          </a:p>
        </p:txBody>
      </p:sp>
      <p:sp>
        <p:nvSpPr>
          <p:cNvPr id="22" name="Freeform 21">
            <a:extLst>
              <a:ext uri="{FF2B5EF4-FFF2-40B4-BE49-F238E27FC236}">
                <a16:creationId xmlns:a16="http://schemas.microsoft.com/office/drawing/2014/main" id="{C2529DD0-4886-E74C-AA65-45DDC57D266E}"/>
              </a:ext>
            </a:extLst>
          </p:cNvPr>
          <p:cNvSpPr/>
          <p:nvPr/>
        </p:nvSpPr>
        <p:spPr>
          <a:xfrm>
            <a:off x="4190889" y="1947658"/>
            <a:ext cx="3509007" cy="1013440"/>
          </a:xfrm>
          <a:custGeom>
            <a:avLst/>
            <a:gdLst>
              <a:gd name="connsiteX0" fmla="*/ 0 w 4085290"/>
              <a:gd name="connsiteY0" fmla="*/ 0 h 1013440"/>
              <a:gd name="connsiteX1" fmla="*/ 3578570 w 4085290"/>
              <a:gd name="connsiteY1" fmla="*/ 0 h 1013440"/>
              <a:gd name="connsiteX2" fmla="*/ 4085290 w 4085290"/>
              <a:gd name="connsiteY2" fmla="*/ 506720 h 1013440"/>
              <a:gd name="connsiteX3" fmla="*/ 3578570 w 4085290"/>
              <a:gd name="connsiteY3" fmla="*/ 1013440 h 1013440"/>
              <a:gd name="connsiteX4" fmla="*/ 0 w 4085290"/>
              <a:gd name="connsiteY4" fmla="*/ 1013440 h 1013440"/>
              <a:gd name="connsiteX5" fmla="*/ 506720 w 4085290"/>
              <a:gd name="connsiteY5" fmla="*/ 506720 h 1013440"/>
              <a:gd name="connsiteX6" fmla="*/ 0 w 4085290"/>
              <a:gd name="connsiteY6" fmla="*/ 0 h 101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5290" h="1013440">
                <a:moveTo>
                  <a:pt x="0" y="0"/>
                </a:moveTo>
                <a:lnTo>
                  <a:pt x="3578570" y="0"/>
                </a:lnTo>
                <a:lnTo>
                  <a:pt x="4085290" y="506720"/>
                </a:lnTo>
                <a:lnTo>
                  <a:pt x="3578570" y="1013440"/>
                </a:lnTo>
                <a:lnTo>
                  <a:pt x="0" y="1013440"/>
                </a:lnTo>
                <a:lnTo>
                  <a:pt x="506720" y="506720"/>
                </a:lnTo>
                <a:lnTo>
                  <a:pt x="0" y="0"/>
                </a:lnTo>
                <a:close/>
              </a:path>
            </a:pathLst>
          </a:custGeom>
          <a:solidFill>
            <a:schemeClr val="tx1"/>
          </a:solidFill>
          <a:ln>
            <a:noFill/>
          </a:ln>
          <a:effectLst>
            <a:outerShdw blurRad="114300" dist="76200" dir="5400000" sx="99000" sy="99000" algn="t" rotWithShape="0">
              <a:prstClr val="black">
                <a:alpha val="15000"/>
              </a:prstClr>
            </a:outerShdw>
          </a:effectLst>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618734" tIns="74676" rIns="544058" bIns="74676"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latin typeface="Arial" panose="020B0604020202020204" pitchFamily="34" charset="0"/>
                <a:cs typeface="Arial" panose="020B0604020202020204" pitchFamily="34" charset="0"/>
              </a:rPr>
              <a:t>Development</a:t>
            </a:r>
          </a:p>
        </p:txBody>
      </p:sp>
      <p:sp>
        <p:nvSpPr>
          <p:cNvPr id="23" name="Freeform 22">
            <a:extLst>
              <a:ext uri="{FF2B5EF4-FFF2-40B4-BE49-F238E27FC236}">
                <a16:creationId xmlns:a16="http://schemas.microsoft.com/office/drawing/2014/main" id="{13056BAE-3707-2748-A069-0841CC287263}"/>
              </a:ext>
            </a:extLst>
          </p:cNvPr>
          <p:cNvSpPr/>
          <p:nvPr/>
        </p:nvSpPr>
        <p:spPr>
          <a:xfrm>
            <a:off x="7633336" y="1947658"/>
            <a:ext cx="3509007" cy="1013440"/>
          </a:xfrm>
          <a:custGeom>
            <a:avLst/>
            <a:gdLst>
              <a:gd name="connsiteX0" fmla="*/ 0 w 4085290"/>
              <a:gd name="connsiteY0" fmla="*/ 0 h 1013440"/>
              <a:gd name="connsiteX1" fmla="*/ 3578570 w 4085290"/>
              <a:gd name="connsiteY1" fmla="*/ 0 h 1013440"/>
              <a:gd name="connsiteX2" fmla="*/ 4085290 w 4085290"/>
              <a:gd name="connsiteY2" fmla="*/ 506720 h 1013440"/>
              <a:gd name="connsiteX3" fmla="*/ 3578570 w 4085290"/>
              <a:gd name="connsiteY3" fmla="*/ 1013440 h 1013440"/>
              <a:gd name="connsiteX4" fmla="*/ 0 w 4085290"/>
              <a:gd name="connsiteY4" fmla="*/ 1013440 h 1013440"/>
              <a:gd name="connsiteX5" fmla="*/ 506720 w 4085290"/>
              <a:gd name="connsiteY5" fmla="*/ 506720 h 1013440"/>
              <a:gd name="connsiteX6" fmla="*/ 0 w 4085290"/>
              <a:gd name="connsiteY6" fmla="*/ 0 h 101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5290" h="1013440">
                <a:moveTo>
                  <a:pt x="0" y="0"/>
                </a:moveTo>
                <a:lnTo>
                  <a:pt x="3578570" y="0"/>
                </a:lnTo>
                <a:lnTo>
                  <a:pt x="4085290" y="506720"/>
                </a:lnTo>
                <a:lnTo>
                  <a:pt x="3578570" y="1013440"/>
                </a:lnTo>
                <a:lnTo>
                  <a:pt x="0" y="1013440"/>
                </a:lnTo>
                <a:lnTo>
                  <a:pt x="506720" y="506720"/>
                </a:lnTo>
                <a:lnTo>
                  <a:pt x="0" y="0"/>
                </a:lnTo>
                <a:close/>
              </a:path>
            </a:pathLst>
          </a:custGeom>
          <a:solidFill>
            <a:schemeClr val="accent6"/>
          </a:solidFill>
          <a:ln>
            <a:noFill/>
          </a:ln>
          <a:effectLst>
            <a:outerShdw blurRad="114300" dist="76200" dir="5400000" sx="99000" sy="99000" algn="t" rotWithShape="0">
              <a:prstClr val="black">
                <a:alpha val="15000"/>
              </a:prstClr>
            </a:outerShdw>
          </a:effectLst>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618734" tIns="74676" rIns="544058" bIns="74676"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latin typeface="Arial" panose="020B0604020202020204" pitchFamily="34" charset="0"/>
                <a:cs typeface="Arial" panose="020B0604020202020204" pitchFamily="34" charset="0"/>
              </a:rPr>
              <a:t>Production</a:t>
            </a:r>
          </a:p>
        </p:txBody>
      </p:sp>
      <p:sp>
        <p:nvSpPr>
          <p:cNvPr id="41" name="Arc 40">
            <a:extLst>
              <a:ext uri="{FF2B5EF4-FFF2-40B4-BE49-F238E27FC236}">
                <a16:creationId xmlns:a16="http://schemas.microsoft.com/office/drawing/2014/main" id="{40871672-303E-BE48-947D-1AEE94117C51}"/>
              </a:ext>
            </a:extLst>
          </p:cNvPr>
          <p:cNvSpPr/>
          <p:nvPr/>
        </p:nvSpPr>
        <p:spPr>
          <a:xfrm rot="8100000">
            <a:off x="760643" y="490262"/>
            <a:ext cx="5094918" cy="4917285"/>
          </a:xfrm>
          <a:prstGeom prst="arc">
            <a:avLst/>
          </a:prstGeom>
          <a:ln w="82550">
            <a:gradFill>
              <a:gsLst>
                <a:gs pos="0">
                  <a:schemeClr val="bg1"/>
                </a:gs>
                <a:gs pos="39000">
                  <a:schemeClr val="bg2">
                    <a:lumMod val="75000"/>
                  </a:schemeClr>
                </a:gs>
              </a:gsLst>
              <a:lin ang="2400000" scaled="0"/>
            </a:gradFill>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5">
            <a:extLst>
              <a:ext uri="{FF2B5EF4-FFF2-40B4-BE49-F238E27FC236}">
                <a16:creationId xmlns:a16="http://schemas.microsoft.com/office/drawing/2014/main" id="{1895609A-09DB-C542-9EE8-221801FBAB0D}"/>
              </a:ext>
            </a:extLst>
          </p:cNvPr>
          <p:cNvGrpSpPr/>
          <p:nvPr/>
        </p:nvGrpSpPr>
        <p:grpSpPr>
          <a:xfrm>
            <a:off x="3437901" y="490262"/>
            <a:ext cx="5094918" cy="5593419"/>
            <a:chOff x="3437901" y="490262"/>
            <a:chExt cx="5094918" cy="5593419"/>
          </a:xfrm>
        </p:grpSpPr>
        <p:sp>
          <p:nvSpPr>
            <p:cNvPr id="44" name="Arc 43">
              <a:extLst>
                <a:ext uri="{FF2B5EF4-FFF2-40B4-BE49-F238E27FC236}">
                  <a16:creationId xmlns:a16="http://schemas.microsoft.com/office/drawing/2014/main" id="{D96A2061-0D87-DD48-B101-AE98B43E219D}"/>
                </a:ext>
              </a:extLst>
            </p:cNvPr>
            <p:cNvSpPr/>
            <p:nvPr/>
          </p:nvSpPr>
          <p:spPr>
            <a:xfrm rot="8100000">
              <a:off x="3437901" y="490262"/>
              <a:ext cx="5094918" cy="4917285"/>
            </a:xfrm>
            <a:prstGeom prst="arc">
              <a:avLst/>
            </a:prstGeom>
            <a:ln w="82550">
              <a:gradFill>
                <a:gsLst>
                  <a:gs pos="0">
                    <a:schemeClr val="bg1"/>
                  </a:gs>
                  <a:gs pos="58000">
                    <a:schemeClr val="bg2">
                      <a:lumMod val="75000"/>
                    </a:schemeClr>
                  </a:gs>
                </a:gsLst>
                <a:lin ang="2400000" scaled="0"/>
              </a:gradFill>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2311AA6A-3289-AE44-BE7A-28CC0A120494}"/>
                </a:ext>
              </a:extLst>
            </p:cNvPr>
            <p:cNvSpPr/>
            <p:nvPr/>
          </p:nvSpPr>
          <p:spPr>
            <a:xfrm>
              <a:off x="4381448" y="5622016"/>
              <a:ext cx="2740052" cy="461665"/>
            </a:xfrm>
            <a:prstGeom prst="rect">
              <a:avLst/>
            </a:prstGeom>
          </p:spPr>
          <p:txBody>
            <a:bodyPr wrap="square">
              <a:spAutoFit/>
            </a:bodyPr>
            <a:lstStyle/>
            <a:p>
              <a:pPr algn="ctr"/>
              <a:r>
                <a:rPr lang="en-US" sz="2400" dirty="0">
                  <a:solidFill>
                    <a:schemeClr val="bg2">
                      <a:lumMod val="75000"/>
                    </a:schemeClr>
                  </a:solidFill>
                  <a:latin typeface="Arial" panose="020B0604020202020204" pitchFamily="34" charset="0"/>
                  <a:cs typeface="Arial" panose="020B0604020202020204" pitchFamily="34" charset="0"/>
                </a:rPr>
                <a:t>DESIGN REVIEW</a:t>
              </a:r>
              <a:endParaRPr lang="en-US" sz="2400" dirty="0">
                <a:solidFill>
                  <a:schemeClr val="bg2">
                    <a:lumMod val="75000"/>
                  </a:schemeClr>
                </a:solidFill>
              </a:endParaRPr>
            </a:p>
          </p:txBody>
        </p:sp>
      </p:grpSp>
      <p:sp>
        <p:nvSpPr>
          <p:cNvPr id="45" name="Arc 44">
            <a:extLst>
              <a:ext uri="{FF2B5EF4-FFF2-40B4-BE49-F238E27FC236}">
                <a16:creationId xmlns:a16="http://schemas.microsoft.com/office/drawing/2014/main" id="{72554379-7B0B-4046-83C0-0E05B557A675}"/>
              </a:ext>
            </a:extLst>
          </p:cNvPr>
          <p:cNvSpPr/>
          <p:nvPr/>
        </p:nvSpPr>
        <p:spPr>
          <a:xfrm rot="8100000">
            <a:off x="6236429" y="490263"/>
            <a:ext cx="5094918" cy="4917285"/>
          </a:xfrm>
          <a:prstGeom prst="arc">
            <a:avLst/>
          </a:prstGeom>
          <a:ln w="82550">
            <a:gradFill>
              <a:gsLst>
                <a:gs pos="0">
                  <a:schemeClr val="bg1"/>
                </a:gs>
                <a:gs pos="29000">
                  <a:schemeClr val="bg2">
                    <a:lumMod val="75000"/>
                  </a:schemeClr>
                </a:gs>
              </a:gsLst>
              <a:lin ang="2400000" scaled="0"/>
            </a:gradFill>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4933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2" presetClass="entr" presetSubtype="1" fill="hold" nodeType="after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ppt_y</p:attrName>
                                        </p:attrNameLst>
                                      </p:cBhvr>
                                      <p:tavLst>
                                        <p:tav tm="0">
                                          <p:val>
                                            <p:strVal val="#ppt_y-#ppt_h*1.125000"/>
                                          </p:val>
                                        </p:tav>
                                        <p:tav tm="100000">
                                          <p:val>
                                            <p:strVal val="#ppt_y"/>
                                          </p:val>
                                        </p:tav>
                                      </p:tavLst>
                                    </p:anim>
                                    <p:animEffect transition="in" filter="wipe(down)">
                                      <p:cBhvr>
                                        <p:cTn id="12" dur="500"/>
                                        <p:tgtEl>
                                          <p:spTgt spid="2"/>
                                        </p:tgtEl>
                                      </p:cBhvr>
                                    </p:animEffect>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par>
                                <p:cTn id="22" presetID="12" presetClass="entr" presetSubtype="1" fill="hold" nodeType="withEffect">
                                  <p:stCondLst>
                                    <p:cond delay="100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ppt_y</p:attrName>
                                        </p:attrNameLst>
                                      </p:cBhvr>
                                      <p:tavLst>
                                        <p:tav tm="0">
                                          <p:val>
                                            <p:strVal val="#ppt_y-#ppt_h*1.125000"/>
                                          </p:val>
                                        </p:tav>
                                        <p:tav tm="100000">
                                          <p:val>
                                            <p:strVal val="#ppt_y"/>
                                          </p:val>
                                        </p:tav>
                                      </p:tavLst>
                                    </p:anim>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500"/>
                                        <p:tgtEl>
                                          <p:spTgt spid="23"/>
                                        </p:tgtEl>
                                      </p:cBhvr>
                                    </p:animEffect>
                                  </p:childTnLst>
                                </p:cTn>
                              </p:par>
                              <p:par>
                                <p:cTn id="31" presetID="12" presetClass="entr" presetSubtype="1" fill="hold" nodeType="withEffect">
                                  <p:stCondLst>
                                    <p:cond delay="100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p:tgtEl>
                                          <p:spTgt spid="5"/>
                                        </p:tgtEl>
                                        <p:attrNameLst>
                                          <p:attrName>ppt_y</p:attrName>
                                        </p:attrNameLst>
                                      </p:cBhvr>
                                      <p:tavLst>
                                        <p:tav tm="0">
                                          <p:val>
                                            <p:strVal val="#ppt_y-#ppt_h*1.125000"/>
                                          </p:val>
                                        </p:tav>
                                        <p:tav tm="100000">
                                          <p:val>
                                            <p:strVal val="#ppt_y"/>
                                          </p:val>
                                        </p:tav>
                                      </p:tavLst>
                                    </p:anim>
                                    <p:animEffect transition="in" filter="wipe(down)">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1" nodeType="click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wipe(right)">
                                      <p:cBhvr>
                                        <p:cTn id="39" dur="500"/>
                                        <p:tgtEl>
                                          <p:spTgt spid="45"/>
                                        </p:tgtEl>
                                      </p:cBhvr>
                                    </p:animEffect>
                                  </p:childTnLst>
                                </p:cTn>
                              </p:par>
                            </p:childTnLst>
                          </p:cTn>
                        </p:par>
                        <p:par>
                          <p:cTn id="40" fill="hold">
                            <p:stCondLst>
                              <p:cond delay="500"/>
                            </p:stCondLst>
                            <p:childTnLst>
                              <p:par>
                                <p:cTn id="41" presetID="22" presetClass="entr" presetSubtype="2"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right)">
                                      <p:cBhvr>
                                        <p:cTn id="43" dur="500"/>
                                        <p:tgtEl>
                                          <p:spTgt spid="6"/>
                                        </p:tgtEl>
                                      </p:cBhvr>
                                    </p:animEffect>
                                  </p:childTnLst>
                                </p:cTn>
                              </p:par>
                            </p:childTnLst>
                          </p:cTn>
                        </p:par>
                        <p:par>
                          <p:cTn id="44" fill="hold">
                            <p:stCondLst>
                              <p:cond delay="1000"/>
                            </p:stCondLst>
                            <p:childTnLst>
                              <p:par>
                                <p:cTn id="45" presetID="22" presetClass="entr" presetSubtype="2" fill="hold" grpId="0" nodeType="after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wipe(right)">
                                      <p:cBhvr>
                                        <p:cTn id="4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22" grpId="0" animBg="1"/>
      <p:bldP spid="23" grpId="0" animBg="1"/>
      <p:bldP spid="41" grpId="0" animBg="1"/>
      <p:bldP spid="4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C7DE97-6367-904B-BDA9-4186D0CE4E0C}"/>
              </a:ext>
            </a:extLst>
          </p:cNvPr>
          <p:cNvSpPr txBox="1"/>
          <p:nvPr/>
        </p:nvSpPr>
        <p:spPr>
          <a:xfrm>
            <a:off x="1097607" y="1340515"/>
            <a:ext cx="2931467" cy="3111621"/>
          </a:xfrm>
          <a:prstGeom prst="rect">
            <a:avLst/>
          </a:prstGeom>
          <a:noFill/>
        </p:spPr>
        <p:txBody>
          <a:bodyPr wrap="square" rtlCol="0">
            <a:spAutoFit/>
          </a:bodyPr>
          <a:lstStyle/>
          <a:p>
            <a:pPr marL="285750" indent="-285750">
              <a:lnSpc>
                <a:spcPct val="90000"/>
              </a:lnSpc>
              <a:spcBef>
                <a:spcPct val="0"/>
              </a:spcBef>
              <a:buClr>
                <a:schemeClr val="tx1"/>
              </a:buClr>
              <a:buSzPct val="115000"/>
              <a:buFont typeface="Arial" panose="020B0604020202020204" pitchFamily="34" charset="0"/>
              <a:buChar char="•"/>
            </a:pPr>
            <a:r>
              <a:rPr lang="en-US" dirty="0">
                <a:solidFill>
                  <a:schemeClr val="bg2">
                    <a:lumMod val="25000"/>
                  </a:schemeClr>
                </a:solidFill>
                <a:latin typeface="Arial" panose="020B0604020202020204" pitchFamily="34" charset="0"/>
                <a:cs typeface="Arial" panose="020B0604020202020204" pitchFamily="34" charset="0"/>
              </a:rPr>
              <a:t>Biomedical Engineers</a:t>
            </a:r>
          </a:p>
          <a:p>
            <a:pPr marL="285750" indent="-285750">
              <a:lnSpc>
                <a:spcPct val="90000"/>
              </a:lnSpc>
              <a:spcBef>
                <a:spcPct val="0"/>
              </a:spcBef>
              <a:buClr>
                <a:schemeClr val="tx1"/>
              </a:buClr>
              <a:buSzPct val="115000"/>
              <a:buFont typeface="Arial" panose="020B0604020202020204" pitchFamily="34" charset="0"/>
              <a:buChar char="•"/>
            </a:pPr>
            <a:endParaRPr lang="en-US" dirty="0">
              <a:solidFill>
                <a:schemeClr val="bg2">
                  <a:lumMod val="25000"/>
                </a:schemeClr>
              </a:solidFill>
              <a:latin typeface="Arial" panose="020B0604020202020204" pitchFamily="34" charset="0"/>
              <a:cs typeface="Arial" panose="020B0604020202020204" pitchFamily="34" charset="0"/>
            </a:endParaRPr>
          </a:p>
          <a:p>
            <a:pPr marL="285750" indent="-285750">
              <a:lnSpc>
                <a:spcPct val="90000"/>
              </a:lnSpc>
              <a:spcBef>
                <a:spcPct val="0"/>
              </a:spcBef>
              <a:buClr>
                <a:schemeClr val="tx1"/>
              </a:buClr>
              <a:buSzPct val="115000"/>
              <a:buFont typeface="Arial" panose="020B0604020202020204" pitchFamily="34" charset="0"/>
              <a:buChar char="•"/>
            </a:pPr>
            <a:r>
              <a:rPr lang="en-US" dirty="0">
                <a:solidFill>
                  <a:schemeClr val="bg2">
                    <a:lumMod val="25000"/>
                  </a:schemeClr>
                </a:solidFill>
                <a:latin typeface="Arial" panose="020B0604020202020204" pitchFamily="34" charset="0"/>
                <a:cs typeface="Arial" panose="020B0604020202020204" pitchFamily="34" charset="0"/>
              </a:rPr>
              <a:t>Industrial Design/ Design Engineers</a:t>
            </a:r>
          </a:p>
          <a:p>
            <a:pPr marL="285750" indent="-285750">
              <a:lnSpc>
                <a:spcPct val="90000"/>
              </a:lnSpc>
              <a:spcBef>
                <a:spcPct val="0"/>
              </a:spcBef>
              <a:buClr>
                <a:schemeClr val="tx1"/>
              </a:buClr>
              <a:buSzPct val="115000"/>
              <a:buFont typeface="Arial" panose="020B0604020202020204" pitchFamily="34" charset="0"/>
              <a:buChar char="•"/>
            </a:pPr>
            <a:endParaRPr lang="en-US" dirty="0">
              <a:solidFill>
                <a:schemeClr val="bg2">
                  <a:lumMod val="25000"/>
                </a:schemeClr>
              </a:solidFill>
              <a:latin typeface="Arial" panose="020B0604020202020204" pitchFamily="34" charset="0"/>
              <a:cs typeface="Arial" panose="020B0604020202020204" pitchFamily="34" charset="0"/>
            </a:endParaRPr>
          </a:p>
          <a:p>
            <a:pPr marL="285750" indent="-285750">
              <a:spcBef>
                <a:spcPct val="0"/>
              </a:spcBef>
              <a:buClr>
                <a:schemeClr val="tx1"/>
              </a:buClr>
              <a:buSzPct val="115000"/>
              <a:buFont typeface="Arial" panose="020B0604020202020204" pitchFamily="34" charset="0"/>
              <a:buChar char="•"/>
            </a:pPr>
            <a:r>
              <a:rPr lang="en-US" dirty="0">
                <a:solidFill>
                  <a:schemeClr val="bg2">
                    <a:lumMod val="25000"/>
                  </a:schemeClr>
                </a:solidFill>
                <a:latin typeface="Arial" panose="020B0604020202020204" pitchFamily="34" charset="0"/>
                <a:cs typeface="Arial" panose="020B0604020202020204" pitchFamily="34" charset="0"/>
              </a:rPr>
              <a:t>Labeling Specialists </a:t>
            </a:r>
          </a:p>
          <a:p>
            <a:pPr marL="285750" indent="-285750">
              <a:lnSpc>
                <a:spcPct val="90000"/>
              </a:lnSpc>
              <a:spcBef>
                <a:spcPct val="0"/>
              </a:spcBef>
              <a:buClr>
                <a:schemeClr val="tx1"/>
              </a:buClr>
              <a:buSzPct val="115000"/>
              <a:buFont typeface="Arial" panose="020B0604020202020204" pitchFamily="34" charset="0"/>
              <a:buChar char="•"/>
            </a:pPr>
            <a:endParaRPr lang="en-US" dirty="0">
              <a:solidFill>
                <a:schemeClr val="bg2">
                  <a:lumMod val="25000"/>
                </a:schemeClr>
              </a:solidFill>
              <a:latin typeface="Arial" panose="020B0604020202020204" pitchFamily="34" charset="0"/>
              <a:cs typeface="Arial" panose="020B0604020202020204" pitchFamily="34" charset="0"/>
            </a:endParaRPr>
          </a:p>
          <a:p>
            <a:pPr marL="285750" indent="-285750">
              <a:lnSpc>
                <a:spcPct val="90000"/>
              </a:lnSpc>
              <a:spcBef>
                <a:spcPct val="0"/>
              </a:spcBef>
              <a:buClr>
                <a:schemeClr val="tx1"/>
              </a:buClr>
              <a:buSzPct val="115000"/>
              <a:buFont typeface="Arial" panose="020B0604020202020204" pitchFamily="34" charset="0"/>
              <a:buChar char="•"/>
            </a:pPr>
            <a:r>
              <a:rPr lang="en-US" dirty="0">
                <a:solidFill>
                  <a:schemeClr val="bg2">
                    <a:lumMod val="25000"/>
                  </a:schemeClr>
                </a:solidFill>
                <a:latin typeface="Arial" panose="020B0604020202020204" pitchFamily="34" charset="0"/>
                <a:cs typeface="Arial" panose="020B0604020202020204" pitchFamily="34" charset="0"/>
              </a:rPr>
              <a:t>Manufacturing Engineers </a:t>
            </a:r>
          </a:p>
          <a:p>
            <a:pPr marL="285750" indent="-285750">
              <a:lnSpc>
                <a:spcPct val="90000"/>
              </a:lnSpc>
              <a:spcBef>
                <a:spcPct val="0"/>
              </a:spcBef>
              <a:buClr>
                <a:schemeClr val="tx1"/>
              </a:buClr>
              <a:buSzPct val="115000"/>
              <a:buFont typeface="Arial" panose="020B0604020202020204" pitchFamily="34" charset="0"/>
              <a:buChar char="•"/>
            </a:pPr>
            <a:endParaRPr lang="en-US" dirty="0">
              <a:solidFill>
                <a:schemeClr val="bg2">
                  <a:lumMod val="25000"/>
                </a:schemeClr>
              </a:solidFill>
              <a:latin typeface="Arial" panose="020B0604020202020204" pitchFamily="34" charset="0"/>
              <a:cs typeface="Arial" panose="020B0604020202020204" pitchFamily="34" charset="0"/>
            </a:endParaRPr>
          </a:p>
          <a:p>
            <a:pPr marL="285750" indent="-285750">
              <a:lnSpc>
                <a:spcPct val="90000"/>
              </a:lnSpc>
              <a:spcBef>
                <a:spcPct val="0"/>
              </a:spcBef>
              <a:buClr>
                <a:schemeClr val="tx1"/>
              </a:buClr>
              <a:buSzPct val="115000"/>
              <a:buFont typeface="Arial" panose="020B0604020202020204" pitchFamily="34" charset="0"/>
              <a:buChar char="•"/>
            </a:pPr>
            <a:r>
              <a:rPr lang="en-US" dirty="0">
                <a:solidFill>
                  <a:schemeClr val="bg2">
                    <a:lumMod val="25000"/>
                  </a:schemeClr>
                </a:solidFill>
                <a:latin typeface="Arial" panose="020B0604020202020204" pitchFamily="34" charset="0"/>
                <a:cs typeface="Arial" panose="020B0604020202020204" pitchFamily="34" charset="0"/>
              </a:rPr>
              <a:t>Marketing and Sales Representatives</a:t>
            </a:r>
          </a:p>
        </p:txBody>
      </p:sp>
      <p:sp>
        <p:nvSpPr>
          <p:cNvPr id="3" name="TextBox 2">
            <a:extLst>
              <a:ext uri="{FF2B5EF4-FFF2-40B4-BE49-F238E27FC236}">
                <a16:creationId xmlns:a16="http://schemas.microsoft.com/office/drawing/2014/main" id="{588781A1-DF62-B648-8A51-80E01D8C481E}"/>
              </a:ext>
            </a:extLst>
          </p:cNvPr>
          <p:cNvSpPr txBox="1"/>
          <p:nvPr/>
        </p:nvSpPr>
        <p:spPr>
          <a:xfrm>
            <a:off x="8517466" y="1339639"/>
            <a:ext cx="2869672" cy="3083921"/>
          </a:xfrm>
          <a:prstGeom prst="rect">
            <a:avLst/>
          </a:prstGeom>
          <a:noFill/>
        </p:spPr>
        <p:txBody>
          <a:bodyPr wrap="square" rtlCol="0">
            <a:spAutoFit/>
          </a:bodyPr>
          <a:lstStyle/>
          <a:p>
            <a:pPr marL="285750" indent="-285750">
              <a:lnSpc>
                <a:spcPct val="90000"/>
              </a:lnSpc>
              <a:spcBef>
                <a:spcPct val="0"/>
              </a:spcBef>
              <a:buClr>
                <a:schemeClr val="tx1"/>
              </a:buClr>
              <a:buSzPct val="115000"/>
              <a:buFont typeface="Arial" panose="020B0604020202020204" pitchFamily="34" charset="0"/>
              <a:buChar char="•"/>
            </a:pPr>
            <a:r>
              <a:rPr lang="en-US" dirty="0">
                <a:solidFill>
                  <a:schemeClr val="bg2">
                    <a:lumMod val="25000"/>
                  </a:schemeClr>
                </a:solidFill>
                <a:latin typeface="Arial" panose="020B0604020202020204" pitchFamily="34" charset="0"/>
                <a:cs typeface="Arial" panose="020B0604020202020204" pitchFamily="34" charset="0"/>
              </a:rPr>
              <a:t>Medical Affairs</a:t>
            </a:r>
          </a:p>
          <a:p>
            <a:pPr marL="285750" indent="-285750">
              <a:lnSpc>
                <a:spcPct val="90000"/>
              </a:lnSpc>
              <a:spcBef>
                <a:spcPct val="0"/>
              </a:spcBef>
              <a:buClr>
                <a:schemeClr val="tx1"/>
              </a:buClr>
              <a:buSzPct val="115000"/>
              <a:buFont typeface="Arial" panose="020B0604020202020204" pitchFamily="34" charset="0"/>
              <a:buChar char="•"/>
            </a:pPr>
            <a:endParaRPr lang="en-US" dirty="0">
              <a:solidFill>
                <a:schemeClr val="bg2">
                  <a:lumMod val="25000"/>
                </a:schemeClr>
              </a:solidFill>
              <a:latin typeface="Arial" panose="020B0604020202020204" pitchFamily="34" charset="0"/>
              <a:cs typeface="Arial" panose="020B0604020202020204" pitchFamily="34" charset="0"/>
            </a:endParaRPr>
          </a:p>
          <a:p>
            <a:pPr marL="285750" indent="-285750">
              <a:lnSpc>
                <a:spcPct val="90000"/>
              </a:lnSpc>
              <a:spcBef>
                <a:spcPct val="0"/>
              </a:spcBef>
              <a:buClr>
                <a:schemeClr val="tx1"/>
              </a:buClr>
              <a:buSzPct val="115000"/>
              <a:buFont typeface="Arial" panose="020B0604020202020204" pitchFamily="34" charset="0"/>
              <a:buChar char="•"/>
            </a:pPr>
            <a:r>
              <a:rPr lang="en-US" dirty="0">
                <a:solidFill>
                  <a:schemeClr val="bg2">
                    <a:lumMod val="25000"/>
                  </a:schemeClr>
                </a:solidFill>
                <a:latin typeface="Arial" panose="020B0604020202020204" pitchFamily="34" charset="0"/>
                <a:cs typeface="Arial" panose="020B0604020202020204" pitchFamily="34" charset="0"/>
              </a:rPr>
              <a:t>Packaging Engineers </a:t>
            </a:r>
          </a:p>
          <a:p>
            <a:pPr marL="285750" indent="-285750">
              <a:lnSpc>
                <a:spcPct val="90000"/>
              </a:lnSpc>
              <a:spcBef>
                <a:spcPct val="0"/>
              </a:spcBef>
              <a:buClr>
                <a:schemeClr val="tx1"/>
              </a:buClr>
              <a:buSzPct val="115000"/>
              <a:buFont typeface="Arial" panose="020B0604020202020204" pitchFamily="34" charset="0"/>
              <a:buChar char="•"/>
            </a:pPr>
            <a:endParaRPr lang="en-US" dirty="0">
              <a:solidFill>
                <a:schemeClr val="bg2">
                  <a:lumMod val="25000"/>
                </a:schemeClr>
              </a:solidFill>
              <a:latin typeface="Arial" panose="020B0604020202020204" pitchFamily="34" charset="0"/>
              <a:cs typeface="Arial" panose="020B0604020202020204" pitchFamily="34" charset="0"/>
            </a:endParaRPr>
          </a:p>
          <a:p>
            <a:pPr marL="285750" indent="-285750">
              <a:lnSpc>
                <a:spcPct val="90000"/>
              </a:lnSpc>
              <a:spcBef>
                <a:spcPct val="0"/>
              </a:spcBef>
              <a:buClr>
                <a:schemeClr val="tx1"/>
              </a:buClr>
              <a:buSzPct val="115000"/>
              <a:buFont typeface="Arial" panose="020B0604020202020204" pitchFamily="34" charset="0"/>
              <a:buChar char="•"/>
            </a:pPr>
            <a:r>
              <a:rPr lang="en-US" dirty="0">
                <a:solidFill>
                  <a:schemeClr val="bg2">
                    <a:lumMod val="25000"/>
                  </a:schemeClr>
                </a:solidFill>
                <a:latin typeface="Arial" panose="020B0604020202020204" pitchFamily="34" charset="0"/>
                <a:cs typeface="Arial" panose="020B0604020202020204" pitchFamily="34" charset="0"/>
              </a:rPr>
              <a:t>Procurement Managers</a:t>
            </a:r>
          </a:p>
          <a:p>
            <a:pPr marL="285750" indent="-285750">
              <a:lnSpc>
                <a:spcPct val="90000"/>
              </a:lnSpc>
              <a:spcBef>
                <a:spcPct val="0"/>
              </a:spcBef>
              <a:buClr>
                <a:schemeClr val="tx1"/>
              </a:buClr>
              <a:buSzPct val="115000"/>
              <a:buFont typeface="Arial" panose="020B0604020202020204" pitchFamily="34" charset="0"/>
              <a:buChar char="•"/>
            </a:pPr>
            <a:endParaRPr lang="en-US" dirty="0">
              <a:solidFill>
                <a:schemeClr val="bg2">
                  <a:lumMod val="25000"/>
                </a:schemeClr>
              </a:solidFill>
              <a:latin typeface="Arial" panose="020B0604020202020204" pitchFamily="34" charset="0"/>
              <a:cs typeface="Arial" panose="020B0604020202020204" pitchFamily="34" charset="0"/>
            </a:endParaRPr>
          </a:p>
          <a:p>
            <a:pPr marL="285750" indent="-285750">
              <a:lnSpc>
                <a:spcPct val="90000"/>
              </a:lnSpc>
              <a:spcBef>
                <a:spcPct val="0"/>
              </a:spcBef>
              <a:buClr>
                <a:schemeClr val="tx1"/>
              </a:buClr>
              <a:buSzPct val="115000"/>
              <a:buFont typeface="Arial" panose="020B0604020202020204" pitchFamily="34" charset="0"/>
              <a:buChar char="•"/>
            </a:pPr>
            <a:r>
              <a:rPr lang="en-US" dirty="0">
                <a:solidFill>
                  <a:schemeClr val="bg2">
                    <a:lumMod val="25000"/>
                  </a:schemeClr>
                </a:solidFill>
                <a:latin typeface="Arial" panose="020B0604020202020204" pitchFamily="34" charset="0"/>
                <a:cs typeface="Arial" panose="020B0604020202020204" pitchFamily="34" charset="0"/>
              </a:rPr>
              <a:t>Quality / Testing Analysts </a:t>
            </a:r>
          </a:p>
          <a:p>
            <a:pPr marL="285750" indent="-285750">
              <a:lnSpc>
                <a:spcPct val="90000"/>
              </a:lnSpc>
              <a:spcBef>
                <a:spcPct val="0"/>
              </a:spcBef>
              <a:buClr>
                <a:schemeClr val="tx1"/>
              </a:buClr>
              <a:buSzPct val="115000"/>
              <a:buFont typeface="Arial" panose="020B0604020202020204" pitchFamily="34" charset="0"/>
              <a:buChar char="•"/>
            </a:pPr>
            <a:endParaRPr lang="en-US" dirty="0">
              <a:solidFill>
                <a:schemeClr val="bg2">
                  <a:lumMod val="25000"/>
                </a:schemeClr>
              </a:solidFill>
              <a:latin typeface="Arial" panose="020B0604020202020204" pitchFamily="34" charset="0"/>
              <a:cs typeface="Arial" panose="020B0604020202020204" pitchFamily="34" charset="0"/>
            </a:endParaRPr>
          </a:p>
          <a:p>
            <a:pPr marL="285750" indent="-285750">
              <a:lnSpc>
                <a:spcPct val="90000"/>
              </a:lnSpc>
              <a:spcBef>
                <a:spcPct val="0"/>
              </a:spcBef>
              <a:buClr>
                <a:schemeClr val="tx1"/>
              </a:buClr>
              <a:buSzPct val="115000"/>
              <a:buFont typeface="Arial" panose="020B0604020202020204" pitchFamily="34" charset="0"/>
              <a:buChar char="•"/>
            </a:pPr>
            <a:r>
              <a:rPr lang="en-US" dirty="0">
                <a:solidFill>
                  <a:schemeClr val="bg2">
                    <a:lumMod val="25000"/>
                  </a:schemeClr>
                </a:solidFill>
                <a:latin typeface="Arial" panose="020B0604020202020204" pitchFamily="34" charset="0"/>
                <a:cs typeface="Arial" panose="020B0604020202020204" pitchFamily="34" charset="0"/>
              </a:rPr>
              <a:t>Regulatory Affairs</a:t>
            </a:r>
          </a:p>
          <a:p>
            <a:pPr marL="285750" indent="-285750">
              <a:lnSpc>
                <a:spcPct val="90000"/>
              </a:lnSpc>
              <a:spcBef>
                <a:spcPct val="0"/>
              </a:spcBef>
              <a:buClr>
                <a:schemeClr val="tx1"/>
              </a:buClr>
              <a:buSzPct val="115000"/>
              <a:buFont typeface="Arial" panose="020B0604020202020204" pitchFamily="34" charset="0"/>
              <a:buChar char="•"/>
            </a:pPr>
            <a:endParaRPr lang="en-US" dirty="0">
              <a:solidFill>
                <a:schemeClr val="bg2">
                  <a:lumMod val="25000"/>
                </a:schemeClr>
              </a:solidFill>
              <a:latin typeface="Arial" panose="020B0604020202020204" pitchFamily="34" charset="0"/>
              <a:cs typeface="Arial" panose="020B0604020202020204" pitchFamily="34" charset="0"/>
            </a:endParaRPr>
          </a:p>
          <a:p>
            <a:pPr marL="285750" indent="-285750">
              <a:lnSpc>
                <a:spcPct val="90000"/>
              </a:lnSpc>
              <a:spcBef>
                <a:spcPct val="0"/>
              </a:spcBef>
              <a:buClr>
                <a:schemeClr val="tx1"/>
              </a:buClr>
              <a:buSzPct val="115000"/>
              <a:buFont typeface="Arial" panose="020B0604020202020204" pitchFamily="34" charset="0"/>
              <a:buChar char="•"/>
            </a:pPr>
            <a:r>
              <a:rPr lang="en-US" dirty="0">
                <a:solidFill>
                  <a:schemeClr val="bg2">
                    <a:lumMod val="25000"/>
                  </a:schemeClr>
                </a:solidFill>
                <a:latin typeface="Arial" panose="020B0604020202020204" pitchFamily="34" charset="0"/>
                <a:cs typeface="Arial" panose="020B0604020202020204" pitchFamily="34" charset="0"/>
              </a:rPr>
              <a:t>Sterilization Scientists </a:t>
            </a:r>
          </a:p>
        </p:txBody>
      </p:sp>
      <p:pic>
        <p:nvPicPr>
          <p:cNvPr id="5" name="Picture 4">
            <a:extLst>
              <a:ext uri="{FF2B5EF4-FFF2-40B4-BE49-F238E27FC236}">
                <a16:creationId xmlns:a16="http://schemas.microsoft.com/office/drawing/2014/main" id="{30D6C9B6-BCAE-2846-8281-ADEE29BA624F}"/>
              </a:ext>
            </a:extLst>
          </p:cNvPr>
          <p:cNvPicPr>
            <a:picLocks noChangeAspect="1"/>
          </p:cNvPicPr>
          <p:nvPr/>
        </p:nvPicPr>
        <p:blipFill>
          <a:blip r:embed="rId3"/>
          <a:stretch>
            <a:fillRect/>
          </a:stretch>
        </p:blipFill>
        <p:spPr>
          <a:xfrm>
            <a:off x="3451261" y="972516"/>
            <a:ext cx="4866144" cy="4707466"/>
          </a:xfrm>
          <a:prstGeom prst="rect">
            <a:avLst/>
          </a:prstGeom>
        </p:spPr>
      </p:pic>
      <p:sp>
        <p:nvSpPr>
          <p:cNvPr id="7" name="Title 1">
            <a:extLst>
              <a:ext uri="{FF2B5EF4-FFF2-40B4-BE49-F238E27FC236}">
                <a16:creationId xmlns:a16="http://schemas.microsoft.com/office/drawing/2014/main" id="{BD599D3B-FC94-D442-A513-9ECA0FB9BAE4}"/>
              </a:ext>
            </a:extLst>
          </p:cNvPr>
          <p:cNvSpPr txBox="1">
            <a:spLocks/>
          </p:cNvSpPr>
          <p:nvPr/>
        </p:nvSpPr>
        <p:spPr>
          <a:xfrm>
            <a:off x="517759" y="260542"/>
            <a:ext cx="4943241" cy="88168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a:solidFill>
                  <a:schemeClr val="tx2"/>
                </a:solidFill>
                <a:latin typeface="Arial Rounded MT Bold" panose="020F0704030504030204" pitchFamily="34" charset="77"/>
                <a:cs typeface="Arial" panose="020B0604020202020204" pitchFamily="34" charset="0"/>
              </a:rPr>
              <a:t>It Takes a Village</a:t>
            </a:r>
          </a:p>
        </p:txBody>
      </p:sp>
      <p:sp>
        <p:nvSpPr>
          <p:cNvPr id="8" name="Title 1">
            <a:extLst>
              <a:ext uri="{FF2B5EF4-FFF2-40B4-BE49-F238E27FC236}">
                <a16:creationId xmlns:a16="http://schemas.microsoft.com/office/drawing/2014/main" id="{E0E0AEAE-A589-9346-BFB1-5FD592B3332B}"/>
              </a:ext>
            </a:extLst>
          </p:cNvPr>
          <p:cNvSpPr txBox="1">
            <a:spLocks/>
          </p:cNvSpPr>
          <p:nvPr/>
        </p:nvSpPr>
        <p:spPr>
          <a:xfrm>
            <a:off x="6680964" y="5359975"/>
            <a:ext cx="4943241" cy="1051018"/>
          </a:xfrm>
          <a:prstGeom prst="rect">
            <a:avLst/>
          </a:prstGeom>
        </p:spPr>
        <p:txBody>
          <a:bodyP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10000"/>
              </a:lnSpc>
            </a:pPr>
            <a:r>
              <a:rPr lang="en-US" b="1" dirty="0">
                <a:solidFill>
                  <a:schemeClr val="tx2"/>
                </a:solidFill>
                <a:latin typeface="Arial Rounded MT Bold" panose="020F0704030504030204" pitchFamily="34" charset="77"/>
                <a:cs typeface="Arial" panose="020B0604020202020204" pitchFamily="34" charset="0"/>
              </a:rPr>
              <a:t>Many jobs are required to launch a product!</a:t>
            </a:r>
          </a:p>
        </p:txBody>
      </p:sp>
    </p:spTree>
    <p:extLst>
      <p:ext uri="{BB962C8B-B14F-4D97-AF65-F5344CB8AC3E}">
        <p14:creationId xmlns:p14="http://schemas.microsoft.com/office/powerpoint/2010/main" val="3415983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88CAB7-5BFF-6640-8BA1-B2A2A412E893}"/>
              </a:ext>
            </a:extLst>
          </p:cNvPr>
          <p:cNvSpPr/>
          <p:nvPr/>
        </p:nvSpPr>
        <p:spPr>
          <a:xfrm>
            <a:off x="0" y="2487706"/>
            <a:ext cx="12192000" cy="1200329"/>
          </a:xfrm>
          <a:prstGeom prst="rect">
            <a:avLst/>
          </a:prstGeom>
        </p:spPr>
        <p:txBody>
          <a:bodyPr wrap="square">
            <a:spAutoFit/>
          </a:bodyPr>
          <a:lstStyle/>
          <a:p>
            <a:pPr algn="ctr"/>
            <a:r>
              <a:rPr lang="en-US" sz="7000" b="1" dirty="0">
                <a:solidFill>
                  <a:schemeClr val="accent2"/>
                </a:solidFill>
                <a:latin typeface="Arial Rounded MT Bold" panose="020F0704030504030204" pitchFamily="34" charset="77"/>
                <a:cs typeface="Arial" panose="020B0604020202020204" pitchFamily="34" charset="0"/>
              </a:rPr>
              <a:t>Questions</a:t>
            </a:r>
            <a:r>
              <a:rPr lang="en-US" sz="7200" b="1" dirty="0">
                <a:solidFill>
                  <a:schemeClr val="bg1"/>
                </a:solidFill>
                <a:latin typeface="Arial Rounded MT Bold" panose="020F0704030504030204" pitchFamily="34" charset="77"/>
                <a:cs typeface="Arial" panose="020B0604020202020204" pitchFamily="34" charset="0"/>
              </a:rPr>
              <a:t>?</a:t>
            </a:r>
            <a:endParaRPr lang="en-US" sz="7200" b="1" dirty="0">
              <a:latin typeface="Arial Rounded MT Bold" panose="020F0704030504030204" pitchFamily="34" charset="77"/>
            </a:endParaRPr>
          </a:p>
        </p:txBody>
      </p:sp>
    </p:spTree>
    <p:extLst>
      <p:ext uri="{BB962C8B-B14F-4D97-AF65-F5344CB8AC3E}">
        <p14:creationId xmlns:p14="http://schemas.microsoft.com/office/powerpoint/2010/main" val="2258063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F5FF4-1AA8-7945-9AC9-E68CEAD8DD2F}"/>
              </a:ext>
            </a:extLst>
          </p:cNvPr>
          <p:cNvSpPr txBox="1">
            <a:spLocks/>
          </p:cNvSpPr>
          <p:nvPr/>
        </p:nvSpPr>
        <p:spPr>
          <a:xfrm>
            <a:off x="956226" y="2170936"/>
            <a:ext cx="10441877" cy="3332310"/>
          </a:xfrm>
          <a:prstGeom prst="rect">
            <a:avLst/>
          </a:prstGeom>
        </p:spPr>
        <p:txBody>
          <a:bodyPr wrap="none">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6700" b="1" dirty="0">
                <a:solidFill>
                  <a:schemeClr val="bg1"/>
                </a:solidFill>
                <a:latin typeface="Arial Rounded MT Bold" panose="020F0704030504030204" pitchFamily="34" charset="77"/>
                <a:cs typeface="Arial" panose="020B0604020202020204" pitchFamily="34" charset="0"/>
              </a:rPr>
              <a:t>Building a Medical Device</a:t>
            </a:r>
            <a:br>
              <a:rPr lang="en-US" sz="6700" b="1" dirty="0">
                <a:solidFill>
                  <a:schemeClr val="bg1"/>
                </a:solidFill>
                <a:latin typeface="Arial Rounded MT Bold" panose="020F0704030504030204" pitchFamily="34" charset="77"/>
                <a:cs typeface="Arial" panose="020B0604020202020204" pitchFamily="34" charset="0"/>
              </a:rPr>
            </a:br>
            <a:r>
              <a:rPr lang="en-US" sz="8000" b="1" dirty="0">
                <a:solidFill>
                  <a:schemeClr val="accent2"/>
                </a:solidFill>
                <a:latin typeface="Arial Rounded MT Bold" panose="020F0704030504030204" pitchFamily="34" charset="77"/>
                <a:cs typeface="Arial" panose="020B0604020202020204" pitchFamily="34" charset="0"/>
              </a:rPr>
              <a:t>Challenge</a:t>
            </a:r>
            <a:endParaRPr lang="en-US" sz="8000" dirty="0">
              <a:solidFill>
                <a:schemeClr val="bg2">
                  <a:lumMod val="10000"/>
                </a:schemeClr>
              </a:solidFill>
              <a:latin typeface="Arial Rounded MT Bold" panose="020F0704030504030204" pitchFamily="34" charset="77"/>
              <a:cs typeface="Arial" panose="020B0604020202020204" pitchFamily="34" charset="0"/>
            </a:endParaRPr>
          </a:p>
        </p:txBody>
      </p:sp>
    </p:spTree>
    <p:extLst>
      <p:ext uri="{BB962C8B-B14F-4D97-AF65-F5344CB8AC3E}">
        <p14:creationId xmlns:p14="http://schemas.microsoft.com/office/powerpoint/2010/main" val="1104008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676113" y="2429454"/>
            <a:ext cx="6839774" cy="2388079"/>
          </a:xfrm>
          <a:prstGeom prst="rect">
            <a:avLst/>
          </a:prstGeom>
        </p:spPr>
        <p:txBody>
          <a:bodyPr>
            <a:noAutofit/>
          </a:bodyPr>
          <a:lstStyle/>
          <a:p>
            <a:pPr marL="0" indent="0">
              <a:lnSpc>
                <a:spcPct val="120000"/>
              </a:lnSpc>
              <a:spcAft>
                <a:spcPts val="1200"/>
              </a:spcAft>
              <a:buNone/>
            </a:pPr>
            <a:r>
              <a:rPr lang="en-US" b="1" dirty="0">
                <a:latin typeface="Arial" panose="020B0604020202020204" pitchFamily="34" charset="0"/>
                <a:cs typeface="Arial" panose="020B0604020202020204" pitchFamily="34" charset="0"/>
              </a:rPr>
              <a:t>The Challenge:</a:t>
            </a:r>
          </a:p>
          <a:p>
            <a:pPr marL="0" indent="0">
              <a:lnSpc>
                <a:spcPct val="120000"/>
              </a:lnSpc>
              <a:spcAft>
                <a:spcPts val="1200"/>
              </a:spcAft>
              <a:buNone/>
            </a:pPr>
            <a:r>
              <a:rPr lang="en-US" altLang="en-US" dirty="0">
                <a:solidFill>
                  <a:schemeClr val="bg2">
                    <a:lumMod val="25000"/>
                  </a:schemeClr>
                </a:solidFill>
                <a:latin typeface="Arial" panose="020B0604020202020204" pitchFamily="34" charset="0"/>
                <a:cs typeface="Arial" panose="020B0604020202020204" pitchFamily="34" charset="0"/>
              </a:rPr>
              <a:t>Design a medical device prototype that meets customer needs, safety standards, and business constraints. </a:t>
            </a:r>
          </a:p>
          <a:p>
            <a:pPr marL="0" indent="0">
              <a:lnSpc>
                <a:spcPct val="120000"/>
              </a:lnSpc>
              <a:spcAft>
                <a:spcPts val="1200"/>
              </a:spcAft>
              <a:buNone/>
            </a:pPr>
            <a:endParaRPr lang="en-US" dirty="0">
              <a:solidFill>
                <a:schemeClr val="bg2">
                  <a:lumMod val="10000"/>
                </a:schemeClr>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4B8DC99C-04EC-C741-B33F-C411B62AAE41}"/>
              </a:ext>
            </a:extLst>
          </p:cNvPr>
          <p:cNvSpPr txBox="1">
            <a:spLocks/>
          </p:cNvSpPr>
          <p:nvPr/>
        </p:nvSpPr>
        <p:spPr>
          <a:xfrm>
            <a:off x="976392" y="436563"/>
            <a:ext cx="9496677" cy="13160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6000" b="1" dirty="0">
                <a:solidFill>
                  <a:schemeClr val="bg2">
                    <a:lumMod val="10000"/>
                  </a:schemeClr>
                </a:solidFill>
                <a:latin typeface="Arial Rounded MT Bold" panose="020F0704030504030204" pitchFamily="34" charset="77"/>
                <a:cs typeface="Arial" panose="020B0604020202020204" pitchFamily="34" charset="0"/>
              </a:rPr>
              <a:t>Making Engineering </a:t>
            </a:r>
            <a:r>
              <a:rPr lang="en-US" sz="6000" b="1" dirty="0">
                <a:latin typeface="Arial Rounded MT Bold" panose="020F0704030504030204" pitchFamily="34" charset="77"/>
                <a:cs typeface="Arial" panose="020B0604020202020204" pitchFamily="34" charset="0"/>
              </a:rPr>
              <a:t>Real</a:t>
            </a:r>
            <a:endParaRPr lang="en-US" sz="6000" b="1" dirty="0">
              <a:solidFill>
                <a:schemeClr val="tx2">
                  <a:lumMod val="75000"/>
                </a:schemeClr>
              </a:solidFill>
              <a:latin typeface="Arial Rounded MT Bold" panose="020F0704030504030204" pitchFamily="34" charset="77"/>
              <a:cs typeface="Arial" panose="020B0604020202020204" pitchFamily="34" charset="0"/>
            </a:endParaRPr>
          </a:p>
        </p:txBody>
      </p:sp>
    </p:spTree>
    <p:extLst>
      <p:ext uri="{BB962C8B-B14F-4D97-AF65-F5344CB8AC3E}">
        <p14:creationId xmlns:p14="http://schemas.microsoft.com/office/powerpoint/2010/main" val="130698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76392" y="1896054"/>
            <a:ext cx="9818608" cy="2786013"/>
          </a:xfrm>
          <a:prstGeom prst="rect">
            <a:avLst/>
          </a:prstGeom>
        </p:spPr>
        <p:txBody>
          <a:bodyPr>
            <a:noAutofit/>
          </a:bodyPr>
          <a:lstStyle/>
          <a:p>
            <a:pPr marL="0" indent="0">
              <a:spcBef>
                <a:spcPts val="1800"/>
              </a:spcBef>
              <a:spcAft>
                <a:spcPts val="1800"/>
              </a:spcAft>
              <a:buNone/>
              <a:defRPr/>
            </a:pPr>
            <a:r>
              <a:rPr lang="en-US" sz="2600" b="1" dirty="0">
                <a:solidFill>
                  <a:schemeClr val="bg2">
                    <a:lumMod val="25000"/>
                  </a:schemeClr>
                </a:solidFill>
                <a:latin typeface="Arial" panose="020B0604020202020204" pitchFamily="34" charset="0"/>
                <a:cs typeface="Arial" panose="020B0604020202020204" pitchFamily="34" charset="0"/>
              </a:rPr>
              <a:t>Tasks:</a:t>
            </a:r>
          </a:p>
          <a:p>
            <a:pPr marL="880110" lvl="1" indent="-514350">
              <a:spcBef>
                <a:spcPts val="0"/>
              </a:spcBef>
              <a:spcAft>
                <a:spcPts val="800"/>
              </a:spcAft>
              <a:buClr>
                <a:schemeClr val="tx1"/>
              </a:buClr>
              <a:buFont typeface="+mj-lt"/>
              <a:buAutoNum type="arabicPeriod"/>
              <a:defRPr/>
            </a:pPr>
            <a:r>
              <a:rPr lang="en-US" sz="2100" dirty="0">
                <a:solidFill>
                  <a:schemeClr val="bg2">
                    <a:lumMod val="25000"/>
                  </a:schemeClr>
                </a:solidFill>
                <a:latin typeface="Arial" panose="020B0604020202020204" pitchFamily="34" charset="0"/>
                <a:cs typeface="Arial" panose="020B0604020202020204" pitchFamily="34" charset="0"/>
              </a:rPr>
              <a:t>Work as a team. Each member should assume a specific role.</a:t>
            </a:r>
          </a:p>
          <a:p>
            <a:pPr marL="880110" lvl="1" indent="-514350">
              <a:spcBef>
                <a:spcPts val="0"/>
              </a:spcBef>
              <a:spcAft>
                <a:spcPts val="800"/>
              </a:spcAft>
              <a:buClr>
                <a:schemeClr val="tx1"/>
              </a:buClr>
              <a:buFont typeface="+mj-lt"/>
              <a:buAutoNum type="arabicPeriod"/>
              <a:defRPr/>
            </a:pPr>
            <a:r>
              <a:rPr lang="en-US" sz="2100" dirty="0">
                <a:solidFill>
                  <a:schemeClr val="bg2">
                    <a:lumMod val="25000"/>
                  </a:schemeClr>
                </a:solidFill>
                <a:latin typeface="Arial" panose="020B0604020202020204" pitchFamily="34" charset="0"/>
                <a:cs typeface="Arial" panose="020B0604020202020204" pitchFamily="34" charset="0"/>
              </a:rPr>
              <a:t>Design a prototype that meets all product requirements.</a:t>
            </a:r>
          </a:p>
          <a:p>
            <a:pPr marL="880110" lvl="1" indent="-514350">
              <a:spcBef>
                <a:spcPts val="0"/>
              </a:spcBef>
              <a:spcAft>
                <a:spcPts val="800"/>
              </a:spcAft>
              <a:buClr>
                <a:schemeClr val="tx1"/>
              </a:buClr>
              <a:buFont typeface="+mj-lt"/>
              <a:buAutoNum type="arabicPeriod"/>
              <a:defRPr/>
            </a:pPr>
            <a:r>
              <a:rPr lang="en-US" sz="2100" dirty="0">
                <a:solidFill>
                  <a:schemeClr val="bg2">
                    <a:lumMod val="25000"/>
                  </a:schemeClr>
                </a:solidFill>
                <a:latin typeface="Arial" panose="020B0604020202020204" pitchFamily="34" charset="0"/>
                <a:cs typeface="Arial" panose="020B0604020202020204" pitchFamily="34" charset="0"/>
              </a:rPr>
              <a:t>Build the prototype using only the materials available for purchase.</a:t>
            </a:r>
          </a:p>
          <a:p>
            <a:pPr marL="880110" lvl="1" indent="-514350">
              <a:spcBef>
                <a:spcPts val="0"/>
              </a:spcBef>
              <a:spcAft>
                <a:spcPts val="800"/>
              </a:spcAft>
              <a:buClr>
                <a:schemeClr val="tx1"/>
              </a:buClr>
              <a:buFont typeface="+mj-lt"/>
              <a:buAutoNum type="arabicPeriod"/>
              <a:defRPr/>
            </a:pPr>
            <a:r>
              <a:rPr lang="en-US" sz="2100" dirty="0">
                <a:solidFill>
                  <a:schemeClr val="bg2">
                    <a:lumMod val="25000"/>
                  </a:schemeClr>
                </a:solidFill>
                <a:latin typeface="Arial" panose="020B0604020202020204" pitchFamily="34" charset="0"/>
                <a:cs typeface="Arial" panose="020B0604020202020204" pitchFamily="34" charset="0"/>
              </a:rPr>
              <a:t>Determine the device name and product selling points.</a:t>
            </a:r>
          </a:p>
          <a:p>
            <a:pPr marL="880110" lvl="1" indent="-514350">
              <a:spcBef>
                <a:spcPts val="0"/>
              </a:spcBef>
              <a:spcAft>
                <a:spcPts val="800"/>
              </a:spcAft>
              <a:buClr>
                <a:schemeClr val="tx1"/>
              </a:buClr>
              <a:buFont typeface="+mj-lt"/>
              <a:buAutoNum type="arabicPeriod"/>
              <a:defRPr/>
            </a:pPr>
            <a:r>
              <a:rPr lang="en-US" sz="2100" dirty="0">
                <a:solidFill>
                  <a:schemeClr val="bg2">
                    <a:lumMod val="25000"/>
                  </a:schemeClr>
                </a:solidFill>
                <a:latin typeface="Arial" panose="020B0604020202020204" pitchFamily="34" charset="0"/>
                <a:cs typeface="Arial" panose="020B0604020202020204" pitchFamily="34" charset="0"/>
              </a:rPr>
              <a:t>Present the prototype.</a:t>
            </a:r>
            <a:endParaRPr lang="en-US" dirty="0">
              <a:solidFill>
                <a:schemeClr val="bg2">
                  <a:lumMod val="25000"/>
                </a:schemeClr>
              </a:solidFill>
              <a:latin typeface="Arial" panose="020B0604020202020204" pitchFamily="34" charset="0"/>
              <a:cs typeface="Arial" panose="020B0604020202020204" pitchFamily="34" charset="0"/>
            </a:endParaRPr>
          </a:p>
          <a:p>
            <a:pPr marL="22860" indent="0">
              <a:spcBef>
                <a:spcPts val="324"/>
              </a:spcBef>
              <a:buNone/>
              <a:defRPr/>
            </a:pPr>
            <a:endParaRPr lang="en-US" dirty="0">
              <a:solidFill>
                <a:schemeClr val="bg2">
                  <a:lumMod val="25000"/>
                </a:schemeClr>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4B8DC99C-04EC-C741-B33F-C411B62AAE41}"/>
              </a:ext>
            </a:extLst>
          </p:cNvPr>
          <p:cNvSpPr txBox="1">
            <a:spLocks/>
          </p:cNvSpPr>
          <p:nvPr/>
        </p:nvSpPr>
        <p:spPr>
          <a:xfrm>
            <a:off x="976392" y="436563"/>
            <a:ext cx="9496677" cy="13160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6000" b="1" dirty="0">
                <a:solidFill>
                  <a:schemeClr val="bg2">
                    <a:lumMod val="10000"/>
                  </a:schemeClr>
                </a:solidFill>
                <a:latin typeface="Arial Rounded MT Bold" panose="020F0704030504030204" pitchFamily="34" charset="77"/>
                <a:cs typeface="Arial" panose="020B0604020202020204" pitchFamily="34" charset="0"/>
              </a:rPr>
              <a:t>Challenge </a:t>
            </a:r>
            <a:r>
              <a:rPr lang="en-US" sz="6000" b="1" dirty="0">
                <a:latin typeface="Arial Rounded MT Bold" panose="020F0704030504030204" pitchFamily="34" charset="77"/>
                <a:cs typeface="Arial" panose="020B0604020202020204" pitchFamily="34" charset="0"/>
              </a:rPr>
              <a:t>Tasks</a:t>
            </a:r>
            <a:endParaRPr lang="en-US" sz="6000" b="1" dirty="0">
              <a:solidFill>
                <a:schemeClr val="tx2">
                  <a:lumMod val="75000"/>
                </a:schemeClr>
              </a:solidFill>
              <a:latin typeface="Arial Rounded MT Bold" panose="020F0704030504030204" pitchFamily="34" charset="77"/>
              <a:cs typeface="Arial" panose="020B0604020202020204" pitchFamily="34" charset="0"/>
            </a:endParaRPr>
          </a:p>
        </p:txBody>
      </p:sp>
      <p:sp>
        <p:nvSpPr>
          <p:cNvPr id="5" name="Rectangle 4">
            <a:extLst>
              <a:ext uri="{FF2B5EF4-FFF2-40B4-BE49-F238E27FC236}">
                <a16:creationId xmlns:a16="http://schemas.microsoft.com/office/drawing/2014/main" id="{92CBCFE1-F964-4947-83FE-116EA6283848}"/>
              </a:ext>
            </a:extLst>
          </p:cNvPr>
          <p:cNvSpPr/>
          <p:nvPr/>
        </p:nvSpPr>
        <p:spPr>
          <a:xfrm>
            <a:off x="976392" y="4985408"/>
            <a:ext cx="2371392" cy="5586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BA8FCC4-8F59-7044-93CC-D1F4E88481D5}"/>
              </a:ext>
            </a:extLst>
          </p:cNvPr>
          <p:cNvSpPr/>
          <p:nvPr/>
        </p:nvSpPr>
        <p:spPr>
          <a:xfrm>
            <a:off x="1027044" y="4985408"/>
            <a:ext cx="2320740" cy="460062"/>
          </a:xfrm>
          <a:prstGeom prst="rect">
            <a:avLst/>
          </a:prstGeom>
        </p:spPr>
        <p:txBody>
          <a:bodyPr wrap="square">
            <a:spAutoFit/>
          </a:bodyPr>
          <a:lstStyle/>
          <a:p>
            <a:pPr>
              <a:lnSpc>
                <a:spcPct val="134000"/>
              </a:lnSpc>
            </a:pPr>
            <a:r>
              <a:rPr lang="en-US" sz="2000" b="1" dirty="0">
                <a:solidFill>
                  <a:schemeClr val="bg2">
                    <a:lumMod val="10000"/>
                  </a:schemeClr>
                </a:solidFill>
                <a:latin typeface="Arial" panose="020B0604020202020204" pitchFamily="34" charset="0"/>
                <a:cs typeface="Arial" panose="020B0604020202020204" pitchFamily="34" charset="0"/>
              </a:rPr>
              <a:t>Time: 50 minutes</a:t>
            </a:r>
          </a:p>
        </p:txBody>
      </p:sp>
      <p:sp>
        <p:nvSpPr>
          <p:cNvPr id="7" name="Rectangle 6">
            <a:extLst>
              <a:ext uri="{FF2B5EF4-FFF2-40B4-BE49-F238E27FC236}">
                <a16:creationId xmlns:a16="http://schemas.microsoft.com/office/drawing/2014/main" id="{DBA45459-7542-884C-B353-BD8F394C1157}"/>
              </a:ext>
            </a:extLst>
          </p:cNvPr>
          <p:cNvSpPr/>
          <p:nvPr/>
        </p:nvSpPr>
        <p:spPr>
          <a:xfrm>
            <a:off x="4667858" y="4985408"/>
            <a:ext cx="4975676" cy="5586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FB99453-87A3-254E-BFD4-A2D18EA71597}"/>
              </a:ext>
            </a:extLst>
          </p:cNvPr>
          <p:cNvSpPr/>
          <p:nvPr/>
        </p:nvSpPr>
        <p:spPr>
          <a:xfrm>
            <a:off x="4718510" y="4985408"/>
            <a:ext cx="4925023" cy="460062"/>
          </a:xfrm>
          <a:prstGeom prst="rect">
            <a:avLst/>
          </a:prstGeom>
        </p:spPr>
        <p:txBody>
          <a:bodyPr wrap="square">
            <a:spAutoFit/>
          </a:bodyPr>
          <a:lstStyle/>
          <a:p>
            <a:pPr>
              <a:lnSpc>
                <a:spcPct val="134000"/>
              </a:lnSpc>
            </a:pPr>
            <a:r>
              <a:rPr lang="en-US" sz="2000" b="1" dirty="0">
                <a:solidFill>
                  <a:schemeClr val="bg2">
                    <a:lumMod val="10000"/>
                  </a:schemeClr>
                </a:solidFill>
                <a:latin typeface="Arial" panose="020B0604020202020204" pitchFamily="34" charset="0"/>
                <a:cs typeface="Arial" panose="020B0604020202020204" pitchFamily="34" charset="0"/>
              </a:rPr>
              <a:t>Presentation Time: </a:t>
            </a:r>
            <a:r>
              <a:rPr lang="en-US" sz="2000" dirty="0">
                <a:solidFill>
                  <a:schemeClr val="bg2">
                    <a:lumMod val="10000"/>
                  </a:schemeClr>
                </a:solidFill>
                <a:latin typeface="Arial" panose="020B0604020202020204" pitchFamily="34" charset="0"/>
                <a:cs typeface="Arial" panose="020B0604020202020204" pitchFamily="34" charset="0"/>
              </a:rPr>
              <a:t>3 minutes, maximum</a:t>
            </a:r>
            <a:endParaRPr lang="en-US" sz="2000" b="1" dirty="0">
              <a:solidFill>
                <a:schemeClr val="bg2">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018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C9E972-AC22-1E45-8259-7F4C9DAB91CB}"/>
              </a:ext>
            </a:extLst>
          </p:cNvPr>
          <p:cNvSpPr txBox="1">
            <a:spLocks/>
          </p:cNvSpPr>
          <p:nvPr/>
        </p:nvSpPr>
        <p:spPr>
          <a:xfrm>
            <a:off x="673933" y="2965474"/>
            <a:ext cx="4598155" cy="3790242"/>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1" indent="-457200">
              <a:lnSpc>
                <a:spcPct val="115000"/>
              </a:lnSpc>
              <a:spcBef>
                <a:spcPts val="0"/>
              </a:spcBef>
              <a:spcAft>
                <a:spcPts val="800"/>
              </a:spcAft>
              <a:buClr>
                <a:schemeClr val="tx1"/>
              </a:buClr>
              <a:buSzPct val="120000"/>
              <a:buFont typeface="Arial" panose="020B0604020202020204" pitchFamily="34" charset="0"/>
              <a:buChar char="•"/>
            </a:pPr>
            <a:r>
              <a:rPr lang="en-US" sz="2600" b="1" dirty="0">
                <a:solidFill>
                  <a:schemeClr val="bg2">
                    <a:lumMod val="10000"/>
                  </a:schemeClr>
                </a:solidFill>
                <a:latin typeface="Arial" panose="020B0604020202020204" pitchFamily="34" charset="0"/>
                <a:cs typeface="Arial" panose="020B0604020202020204" pitchFamily="34" charset="0"/>
              </a:rPr>
              <a:t>Design Engineer: </a:t>
            </a:r>
            <a:r>
              <a:rPr lang="en-US" sz="2000" dirty="0">
                <a:solidFill>
                  <a:schemeClr val="bg2">
                    <a:lumMod val="10000"/>
                  </a:schemeClr>
                </a:solidFill>
                <a:latin typeface="Arial" panose="020B0604020202020204" pitchFamily="34" charset="0"/>
                <a:cs typeface="Arial" panose="020B0604020202020204" pitchFamily="34" charset="0"/>
              </a:rPr>
              <a:t>Develops a concept (idea or plan) that meets all product requirements (customer needs, safety standards, and business constrains)</a:t>
            </a:r>
          </a:p>
          <a:p>
            <a:pPr marL="457200" lvl="1" indent="-457200">
              <a:lnSpc>
                <a:spcPct val="115000"/>
              </a:lnSpc>
              <a:spcBef>
                <a:spcPts val="0"/>
              </a:spcBef>
              <a:spcAft>
                <a:spcPts val="800"/>
              </a:spcAft>
              <a:buClr>
                <a:schemeClr val="tx1"/>
              </a:buClr>
              <a:buSzPct val="120000"/>
              <a:buFont typeface="Arial" panose="020B0604020202020204" pitchFamily="34" charset="0"/>
              <a:buChar char="•"/>
            </a:pPr>
            <a:r>
              <a:rPr lang="en-US" sz="2600" b="1" dirty="0">
                <a:solidFill>
                  <a:schemeClr val="bg2">
                    <a:lumMod val="10000"/>
                  </a:schemeClr>
                </a:solidFill>
                <a:latin typeface="Arial" panose="020B0604020202020204" pitchFamily="34" charset="0"/>
                <a:cs typeface="Arial" panose="020B0604020202020204" pitchFamily="34" charset="0"/>
              </a:rPr>
              <a:t>Procurement Manager: </a:t>
            </a:r>
            <a:r>
              <a:rPr lang="en-US" sz="2000" dirty="0">
                <a:solidFill>
                  <a:schemeClr val="bg2">
                    <a:lumMod val="10000"/>
                  </a:schemeClr>
                </a:solidFill>
                <a:latin typeface="Arial" panose="020B0604020202020204" pitchFamily="34" charset="0"/>
                <a:cs typeface="Arial" panose="020B0604020202020204" pitchFamily="34" charset="0"/>
              </a:rPr>
              <a:t>Purchases (buys) and tracks all materials used and costs</a:t>
            </a:r>
            <a:endParaRPr lang="en-US" sz="2600" dirty="0">
              <a:solidFill>
                <a:schemeClr val="bg2">
                  <a:lumMod val="10000"/>
                </a:schemeClr>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DD85B864-5E03-5B41-98E7-8DF5BB531670}"/>
              </a:ext>
            </a:extLst>
          </p:cNvPr>
          <p:cNvSpPr txBox="1">
            <a:spLocks/>
          </p:cNvSpPr>
          <p:nvPr/>
        </p:nvSpPr>
        <p:spPr>
          <a:xfrm>
            <a:off x="976392" y="296909"/>
            <a:ext cx="10596483" cy="18923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chemeClr val="bg2">
                    <a:lumMod val="10000"/>
                  </a:schemeClr>
                </a:solidFill>
                <a:latin typeface="Arial Rounded MT Bold" panose="020F0704030504030204" pitchFamily="34" charset="77"/>
                <a:cs typeface="Arial" panose="020B0604020202020204" pitchFamily="34" charset="0"/>
              </a:rPr>
              <a:t>Challenge </a:t>
            </a:r>
            <a:r>
              <a:rPr lang="en-US" sz="6000" b="1" dirty="0">
                <a:latin typeface="Arial Rounded MT Bold" panose="020F0704030504030204" pitchFamily="34" charset="77"/>
                <a:cs typeface="Arial" panose="020B0604020202020204" pitchFamily="34" charset="0"/>
              </a:rPr>
              <a:t>Roles </a:t>
            </a:r>
          </a:p>
          <a:p>
            <a:r>
              <a:rPr lang="en-US" sz="6000" b="1" dirty="0">
                <a:latin typeface="Arial Rounded MT Bold" panose="020F0704030504030204" pitchFamily="34" charset="77"/>
                <a:cs typeface="Arial" panose="020B0604020202020204" pitchFamily="34" charset="0"/>
              </a:rPr>
              <a:t>and Responsibilities</a:t>
            </a:r>
            <a:endParaRPr lang="en-US" sz="6000" b="1" dirty="0">
              <a:solidFill>
                <a:schemeClr val="tx2">
                  <a:lumMod val="75000"/>
                </a:schemeClr>
              </a:solidFill>
              <a:latin typeface="Arial Rounded MT Bold" panose="020F0704030504030204" pitchFamily="34" charset="77"/>
              <a:cs typeface="Arial" panose="020B0604020202020204" pitchFamily="34" charset="0"/>
            </a:endParaRPr>
          </a:p>
        </p:txBody>
      </p:sp>
      <p:sp>
        <p:nvSpPr>
          <p:cNvPr id="8" name="Rectangle 7">
            <a:extLst>
              <a:ext uri="{FF2B5EF4-FFF2-40B4-BE49-F238E27FC236}">
                <a16:creationId xmlns:a16="http://schemas.microsoft.com/office/drawing/2014/main" id="{AB6ADBF6-C836-D84C-830E-2A9918A5B243}"/>
              </a:ext>
            </a:extLst>
          </p:cNvPr>
          <p:cNvSpPr/>
          <p:nvPr/>
        </p:nvSpPr>
        <p:spPr>
          <a:xfrm>
            <a:off x="8979434" y="649009"/>
            <a:ext cx="2733975" cy="800219"/>
          </a:xfrm>
          <a:prstGeom prst="rect">
            <a:avLst/>
          </a:prstGeom>
          <a:solidFill>
            <a:schemeClr val="accent2"/>
          </a:solidFill>
        </p:spPr>
        <p:txBody>
          <a:bodyPr wrap="square" lIns="91440" tIns="91440" bIns="91440">
            <a:spAutoFit/>
          </a:bodyPr>
          <a:lstStyle/>
          <a:p>
            <a:pPr algn="ctr"/>
            <a:r>
              <a:rPr lang="en-US" sz="2000" dirty="0">
                <a:solidFill>
                  <a:schemeClr val="bg2">
                    <a:lumMod val="10000"/>
                  </a:schemeClr>
                </a:solidFill>
                <a:latin typeface="Arial" panose="020B0604020202020204" pitchFamily="34" charset="0"/>
                <a:cs typeface="Arial" panose="020B0604020202020204" pitchFamily="34" charset="0"/>
              </a:rPr>
              <a:t>Each team member </a:t>
            </a:r>
            <a:r>
              <a:rPr lang="en-US" sz="2000" b="1" dirty="0">
                <a:solidFill>
                  <a:schemeClr val="bg2">
                    <a:lumMod val="10000"/>
                  </a:schemeClr>
                </a:solidFill>
                <a:latin typeface="Arial" panose="020B0604020202020204" pitchFamily="34" charset="0"/>
                <a:cs typeface="Arial" panose="020B0604020202020204" pitchFamily="34" charset="0"/>
              </a:rPr>
              <a:t>MUST </a:t>
            </a:r>
            <a:r>
              <a:rPr lang="en-US" sz="2000" dirty="0">
                <a:solidFill>
                  <a:schemeClr val="bg2">
                    <a:lumMod val="10000"/>
                  </a:schemeClr>
                </a:solidFill>
                <a:latin typeface="Arial" panose="020B0604020202020204" pitchFamily="34" charset="0"/>
                <a:cs typeface="Arial" panose="020B0604020202020204" pitchFamily="34" charset="0"/>
              </a:rPr>
              <a:t>play a role!</a:t>
            </a:r>
          </a:p>
        </p:txBody>
      </p:sp>
      <p:sp>
        <p:nvSpPr>
          <p:cNvPr id="9" name="Rectangle 8">
            <a:extLst>
              <a:ext uri="{FF2B5EF4-FFF2-40B4-BE49-F238E27FC236}">
                <a16:creationId xmlns:a16="http://schemas.microsoft.com/office/drawing/2014/main" id="{E080B9EF-9245-A84E-9A39-DB3DA2518C58}"/>
              </a:ext>
            </a:extLst>
          </p:cNvPr>
          <p:cNvSpPr/>
          <p:nvPr/>
        </p:nvSpPr>
        <p:spPr>
          <a:xfrm>
            <a:off x="5617409" y="2965474"/>
            <a:ext cx="6096000" cy="3243517"/>
          </a:xfrm>
          <a:prstGeom prst="rect">
            <a:avLst/>
          </a:prstGeom>
        </p:spPr>
        <p:txBody>
          <a:bodyPr>
            <a:noAutofit/>
          </a:bodyPr>
          <a:lstStyle/>
          <a:p>
            <a:pPr lvl="1" indent="-457200">
              <a:lnSpc>
                <a:spcPct val="115000"/>
              </a:lnSpc>
              <a:spcAft>
                <a:spcPts val="800"/>
              </a:spcAft>
              <a:buClr>
                <a:schemeClr val="tx1"/>
              </a:buClr>
              <a:buSzPct val="120000"/>
              <a:buFont typeface="Arial" panose="020B0604020202020204" pitchFamily="34" charset="0"/>
              <a:buChar char="•"/>
            </a:pPr>
            <a:r>
              <a:rPr lang="en-US" sz="2600" b="1" dirty="0">
                <a:solidFill>
                  <a:schemeClr val="bg2">
                    <a:lumMod val="10000"/>
                  </a:schemeClr>
                </a:solidFill>
                <a:latin typeface="Arial" panose="020B0604020202020204" pitchFamily="34" charset="0"/>
                <a:cs typeface="Arial" panose="020B0604020202020204" pitchFamily="34" charset="0"/>
              </a:rPr>
              <a:t>Manufacturing Engineer: </a:t>
            </a:r>
            <a:r>
              <a:rPr lang="en-US" sz="2000" dirty="0">
                <a:solidFill>
                  <a:schemeClr val="bg2">
                    <a:lumMod val="10000"/>
                  </a:schemeClr>
                </a:solidFill>
                <a:latin typeface="Arial" panose="020B0604020202020204" pitchFamily="34" charset="0"/>
                <a:cs typeface="Arial" panose="020B0604020202020204" pitchFamily="34" charset="0"/>
              </a:rPr>
              <a:t>Builds / rebuilds the prototype based on input from the design engineer and quality / testing analyst</a:t>
            </a:r>
            <a:endParaRPr lang="en-US" sz="2800" dirty="0">
              <a:solidFill>
                <a:schemeClr val="bg2">
                  <a:lumMod val="10000"/>
                </a:schemeClr>
              </a:solidFill>
              <a:latin typeface="Arial" panose="020B0604020202020204" pitchFamily="34" charset="0"/>
              <a:cs typeface="Arial" panose="020B0604020202020204" pitchFamily="34" charset="0"/>
            </a:endParaRPr>
          </a:p>
          <a:p>
            <a:pPr lvl="1" indent="-457200">
              <a:lnSpc>
                <a:spcPct val="115000"/>
              </a:lnSpc>
              <a:spcAft>
                <a:spcPts val="800"/>
              </a:spcAft>
              <a:buClr>
                <a:schemeClr val="tx1"/>
              </a:buClr>
              <a:buSzPct val="120000"/>
              <a:buFont typeface="Arial" panose="020B0604020202020204" pitchFamily="34" charset="0"/>
              <a:buChar char="•"/>
            </a:pPr>
            <a:r>
              <a:rPr lang="en-US" sz="2600" b="1" dirty="0">
                <a:solidFill>
                  <a:schemeClr val="bg2">
                    <a:lumMod val="10000"/>
                  </a:schemeClr>
                </a:solidFill>
                <a:latin typeface="Arial" panose="020B0604020202020204" pitchFamily="34" charset="0"/>
                <a:cs typeface="Arial" panose="020B0604020202020204" pitchFamily="34" charset="0"/>
              </a:rPr>
              <a:t>Quality / Testing Analyst: </a:t>
            </a:r>
            <a:r>
              <a:rPr lang="en-US" sz="2000" dirty="0">
                <a:solidFill>
                  <a:schemeClr val="bg2">
                    <a:lumMod val="10000"/>
                  </a:schemeClr>
                </a:solidFill>
                <a:latin typeface="Arial" panose="020B0604020202020204" pitchFamily="34" charset="0"/>
                <a:cs typeface="Arial" panose="020B0604020202020204" pitchFamily="34" charset="0"/>
              </a:rPr>
              <a:t>Ensures the product is functional and meets safety standards</a:t>
            </a:r>
            <a:endParaRPr lang="en-US" sz="2600" dirty="0">
              <a:solidFill>
                <a:schemeClr val="bg2">
                  <a:lumMod val="10000"/>
                </a:schemeClr>
              </a:solidFill>
              <a:latin typeface="Arial" panose="020B0604020202020204" pitchFamily="34" charset="0"/>
              <a:cs typeface="Arial" panose="020B0604020202020204" pitchFamily="34" charset="0"/>
            </a:endParaRPr>
          </a:p>
          <a:p>
            <a:pPr lvl="1" indent="-457200">
              <a:lnSpc>
                <a:spcPct val="115000"/>
              </a:lnSpc>
              <a:spcAft>
                <a:spcPts val="800"/>
              </a:spcAft>
              <a:buClr>
                <a:schemeClr val="tx1"/>
              </a:buClr>
              <a:buSzPct val="120000"/>
              <a:buFont typeface="Arial" panose="020B0604020202020204" pitchFamily="34" charset="0"/>
              <a:buChar char="•"/>
            </a:pPr>
            <a:r>
              <a:rPr lang="en-US" sz="2600" b="1" dirty="0">
                <a:solidFill>
                  <a:schemeClr val="bg2">
                    <a:lumMod val="10000"/>
                  </a:schemeClr>
                </a:solidFill>
                <a:latin typeface="Arial" panose="020B0604020202020204" pitchFamily="34" charset="0"/>
                <a:cs typeface="Arial" panose="020B0604020202020204" pitchFamily="34" charset="0"/>
              </a:rPr>
              <a:t>Marketing and Sales Manager: </a:t>
            </a:r>
            <a:r>
              <a:rPr lang="en-US" sz="2000" dirty="0">
                <a:solidFill>
                  <a:schemeClr val="bg2">
                    <a:lumMod val="10000"/>
                  </a:schemeClr>
                </a:solidFill>
                <a:latin typeface="Arial" panose="020B0604020202020204" pitchFamily="34" charset="0"/>
                <a:cs typeface="Arial" panose="020B0604020202020204" pitchFamily="34" charset="0"/>
              </a:rPr>
              <a:t>Develops requirements for the product and means to sell it to the customer</a:t>
            </a:r>
            <a:endParaRPr lang="en-US" dirty="0">
              <a:solidFill>
                <a:schemeClr val="bg2">
                  <a:lumMod val="10000"/>
                </a:schemeClr>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9FD5715D-A5F1-7848-ADB9-FF95FEB600C3}"/>
              </a:ext>
            </a:extLst>
          </p:cNvPr>
          <p:cNvSpPr/>
          <p:nvPr/>
        </p:nvSpPr>
        <p:spPr>
          <a:xfrm>
            <a:off x="690642" y="2302558"/>
            <a:ext cx="9853533" cy="513282"/>
          </a:xfrm>
          <a:prstGeom prst="rect">
            <a:avLst/>
          </a:prstGeom>
        </p:spPr>
        <p:txBody>
          <a:bodyPr wrap="square">
            <a:spAutoFit/>
          </a:bodyPr>
          <a:lstStyle/>
          <a:p>
            <a:pPr marL="0" lvl="1" indent="0">
              <a:lnSpc>
                <a:spcPct val="115000"/>
              </a:lnSpc>
              <a:spcBef>
                <a:spcPts val="0"/>
              </a:spcBef>
              <a:spcAft>
                <a:spcPts val="800"/>
              </a:spcAft>
              <a:buFont typeface="Arial"/>
              <a:buNone/>
            </a:pPr>
            <a:r>
              <a:rPr lang="en-US" sz="2600" b="1" dirty="0">
                <a:solidFill>
                  <a:schemeClr val="bg2">
                    <a:lumMod val="10000"/>
                  </a:schemeClr>
                </a:solidFill>
                <a:latin typeface="Arial" panose="020B0604020202020204" pitchFamily="34" charset="0"/>
                <a:cs typeface="Arial" panose="020B0604020202020204" pitchFamily="34" charset="0"/>
              </a:rPr>
              <a:t>Each team member will take one of the following roles:</a:t>
            </a:r>
          </a:p>
        </p:txBody>
      </p:sp>
    </p:spTree>
    <p:extLst>
      <p:ext uri="{BB962C8B-B14F-4D97-AF65-F5344CB8AC3E}">
        <p14:creationId xmlns:p14="http://schemas.microsoft.com/office/powerpoint/2010/main" val="4028890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CEAAFD3-1CE4-CE49-851E-CBAF87103926}"/>
              </a:ext>
            </a:extLst>
          </p:cNvPr>
          <p:cNvSpPr txBox="1">
            <a:spLocks/>
          </p:cNvSpPr>
          <p:nvPr/>
        </p:nvSpPr>
        <p:spPr>
          <a:xfrm>
            <a:off x="976392" y="1316843"/>
            <a:ext cx="4658998" cy="68999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dirty="0">
                <a:solidFill>
                  <a:schemeClr val="bg2">
                    <a:lumMod val="10000"/>
                  </a:schemeClr>
                </a:solidFill>
                <a:latin typeface="Arial" panose="020B0604020202020204" pitchFamily="34" charset="0"/>
                <a:cs typeface="Arial" panose="020B0604020202020204" pitchFamily="34" charset="0"/>
              </a:rPr>
              <a:t>Voice of Customer</a:t>
            </a:r>
          </a:p>
        </p:txBody>
      </p:sp>
      <p:grpSp>
        <p:nvGrpSpPr>
          <p:cNvPr id="21" name="Group 20">
            <a:extLst>
              <a:ext uri="{FF2B5EF4-FFF2-40B4-BE49-F238E27FC236}">
                <a16:creationId xmlns:a16="http://schemas.microsoft.com/office/drawing/2014/main" id="{CB1CF176-3076-DC45-A32E-7D0B8978BD6E}"/>
              </a:ext>
            </a:extLst>
          </p:cNvPr>
          <p:cNvGrpSpPr/>
          <p:nvPr/>
        </p:nvGrpSpPr>
        <p:grpSpPr>
          <a:xfrm>
            <a:off x="4198064" y="4597217"/>
            <a:ext cx="5212965" cy="1763995"/>
            <a:chOff x="3922357" y="4844253"/>
            <a:chExt cx="5212965" cy="1763995"/>
          </a:xfrm>
        </p:grpSpPr>
        <p:pic>
          <p:nvPicPr>
            <p:cNvPr id="11" name="Picture 10">
              <a:extLst>
                <a:ext uri="{FF2B5EF4-FFF2-40B4-BE49-F238E27FC236}">
                  <a16:creationId xmlns:a16="http://schemas.microsoft.com/office/drawing/2014/main" id="{2C440170-158D-354A-9F06-370008760A77}"/>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3922357" y="4844253"/>
              <a:ext cx="1564399" cy="1763995"/>
            </a:xfrm>
            <a:prstGeom prst="rect">
              <a:avLst/>
            </a:prstGeom>
          </p:spPr>
        </p:pic>
        <p:sp>
          <p:nvSpPr>
            <p:cNvPr id="15" name="Rectangle 14">
              <a:extLst>
                <a:ext uri="{FF2B5EF4-FFF2-40B4-BE49-F238E27FC236}">
                  <a16:creationId xmlns:a16="http://schemas.microsoft.com/office/drawing/2014/main" id="{2E2E2E84-903F-4D47-B780-A46CDE8BF52F}"/>
                </a:ext>
              </a:extLst>
            </p:cNvPr>
            <p:cNvSpPr/>
            <p:nvPr/>
          </p:nvSpPr>
          <p:spPr>
            <a:xfrm>
              <a:off x="5598122" y="5026393"/>
              <a:ext cx="3537200" cy="1569660"/>
            </a:xfrm>
            <a:prstGeom prst="rect">
              <a:avLst/>
            </a:prstGeom>
          </p:spPr>
          <p:txBody>
            <a:bodyPr wrap="square">
              <a:spAutoFit/>
            </a:bodyPr>
            <a:lstStyle/>
            <a:p>
              <a:r>
                <a:rPr lang="en-US" sz="2400" b="1" dirty="0">
                  <a:solidFill>
                    <a:schemeClr val="bg2">
                      <a:lumMod val="10000"/>
                    </a:schemeClr>
                  </a:solidFill>
                  <a:latin typeface="Arial" panose="020B0604020202020204" pitchFamily="34" charset="0"/>
                  <a:cs typeface="Arial" panose="020B0604020202020204" pitchFamily="34" charset="0"/>
                </a:rPr>
                <a:t>Surgeon Dr. Johnson: </a:t>
              </a:r>
              <a:r>
                <a:rPr lang="en-US" sz="2400" dirty="0">
                  <a:solidFill>
                    <a:schemeClr val="bg2">
                      <a:lumMod val="10000"/>
                    </a:schemeClr>
                  </a:solidFill>
                  <a:latin typeface="Arial" panose="020B0604020202020204" pitchFamily="34" charset="0"/>
                  <a:cs typeface="Arial" panose="020B0604020202020204" pitchFamily="34" charset="0"/>
                </a:rPr>
                <a:t>“I need to be able to see the tip of the device when it’s in the tissue.”</a:t>
              </a:r>
            </a:p>
          </p:txBody>
        </p:sp>
      </p:grpSp>
      <p:grpSp>
        <p:nvGrpSpPr>
          <p:cNvPr id="20" name="Group 19">
            <a:extLst>
              <a:ext uri="{FF2B5EF4-FFF2-40B4-BE49-F238E27FC236}">
                <a16:creationId xmlns:a16="http://schemas.microsoft.com/office/drawing/2014/main" id="{35D73D86-3F80-534C-AFF8-1FE156B12D50}"/>
              </a:ext>
            </a:extLst>
          </p:cNvPr>
          <p:cNvGrpSpPr/>
          <p:nvPr/>
        </p:nvGrpSpPr>
        <p:grpSpPr>
          <a:xfrm>
            <a:off x="3589415" y="2535353"/>
            <a:ext cx="4854624" cy="1780178"/>
            <a:chOff x="3589415" y="2654240"/>
            <a:chExt cx="4854624" cy="1780178"/>
          </a:xfrm>
        </p:grpSpPr>
        <p:pic>
          <p:nvPicPr>
            <p:cNvPr id="9" name="Picture 8">
              <a:extLst>
                <a:ext uri="{FF2B5EF4-FFF2-40B4-BE49-F238E27FC236}">
                  <a16:creationId xmlns:a16="http://schemas.microsoft.com/office/drawing/2014/main" id="{6E365C99-628C-C743-B94A-C4E8D80E8BA7}"/>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6879640" y="2654240"/>
              <a:ext cx="1564399" cy="1780178"/>
            </a:xfrm>
            <a:prstGeom prst="rect">
              <a:avLst/>
            </a:prstGeom>
          </p:spPr>
        </p:pic>
        <p:sp>
          <p:nvSpPr>
            <p:cNvPr id="16" name="Rectangle 15">
              <a:extLst>
                <a:ext uri="{FF2B5EF4-FFF2-40B4-BE49-F238E27FC236}">
                  <a16:creationId xmlns:a16="http://schemas.microsoft.com/office/drawing/2014/main" id="{9D280D06-CADA-B443-8F32-3F74C1AF41BE}"/>
                </a:ext>
              </a:extLst>
            </p:cNvPr>
            <p:cNvSpPr/>
            <p:nvPr/>
          </p:nvSpPr>
          <p:spPr>
            <a:xfrm>
              <a:off x="3589415" y="2734309"/>
              <a:ext cx="3537200" cy="1200329"/>
            </a:xfrm>
            <a:prstGeom prst="rect">
              <a:avLst/>
            </a:prstGeom>
          </p:spPr>
          <p:txBody>
            <a:bodyPr wrap="square">
              <a:spAutoFit/>
            </a:bodyPr>
            <a:lstStyle/>
            <a:p>
              <a:r>
                <a:rPr lang="en-US" sz="2400" b="1" dirty="0">
                  <a:solidFill>
                    <a:schemeClr val="bg2">
                      <a:lumMod val="10000"/>
                    </a:schemeClr>
                  </a:solidFill>
                  <a:latin typeface="Arial" panose="020B0604020202020204" pitchFamily="34" charset="0"/>
                  <a:cs typeface="Arial" panose="020B0604020202020204" pitchFamily="34" charset="0"/>
                </a:rPr>
                <a:t>Surgeon Dr. Wu: </a:t>
              </a:r>
              <a:br>
                <a:rPr lang="en-US" sz="2400" b="1" dirty="0">
                  <a:solidFill>
                    <a:schemeClr val="bg2">
                      <a:lumMod val="10000"/>
                    </a:schemeClr>
                  </a:solidFill>
                  <a:latin typeface="Arial" panose="020B0604020202020204" pitchFamily="34" charset="0"/>
                  <a:cs typeface="Arial" panose="020B0604020202020204" pitchFamily="34" charset="0"/>
                </a:rPr>
              </a:br>
              <a:r>
                <a:rPr lang="en-US" sz="2400" dirty="0">
                  <a:solidFill>
                    <a:schemeClr val="bg2">
                      <a:lumMod val="10000"/>
                    </a:schemeClr>
                  </a:solidFill>
                  <a:latin typeface="Arial" panose="020B0604020202020204" pitchFamily="34" charset="0"/>
                  <a:cs typeface="Arial" panose="020B0604020202020204" pitchFamily="34" charset="0"/>
                </a:rPr>
                <a:t>“I want it to be a natural extension of my hand.”</a:t>
              </a:r>
            </a:p>
          </p:txBody>
        </p:sp>
      </p:grpSp>
      <p:grpSp>
        <p:nvGrpSpPr>
          <p:cNvPr id="23" name="Group 22">
            <a:extLst>
              <a:ext uri="{FF2B5EF4-FFF2-40B4-BE49-F238E27FC236}">
                <a16:creationId xmlns:a16="http://schemas.microsoft.com/office/drawing/2014/main" id="{52ACA553-48CF-2441-B7DF-83C6C9B885C5}"/>
              </a:ext>
            </a:extLst>
          </p:cNvPr>
          <p:cNvGrpSpPr/>
          <p:nvPr/>
        </p:nvGrpSpPr>
        <p:grpSpPr>
          <a:xfrm>
            <a:off x="9048255" y="1605337"/>
            <a:ext cx="2706104" cy="3702987"/>
            <a:chOff x="9048255" y="1605337"/>
            <a:chExt cx="2706104" cy="3702987"/>
          </a:xfrm>
        </p:grpSpPr>
        <p:pic>
          <p:nvPicPr>
            <p:cNvPr id="7" name="Picture 6">
              <a:extLst>
                <a:ext uri="{FF2B5EF4-FFF2-40B4-BE49-F238E27FC236}">
                  <a16:creationId xmlns:a16="http://schemas.microsoft.com/office/drawing/2014/main" id="{F22EF54D-1F71-264F-95A5-5CC4B72AB8BE}"/>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Effect>
                        <a14:brightnessContrast bright="-9000"/>
                      </a14:imgEffect>
                    </a14:imgLayer>
                  </a14:imgProps>
                </a:ext>
              </a:extLst>
            </a:blip>
            <a:srcRect/>
            <a:stretch/>
          </p:blipFill>
          <p:spPr>
            <a:xfrm>
              <a:off x="10086411" y="3544329"/>
              <a:ext cx="1612529" cy="1763995"/>
            </a:xfrm>
            <a:prstGeom prst="rect">
              <a:avLst/>
            </a:prstGeom>
          </p:spPr>
        </p:pic>
        <p:sp>
          <p:nvSpPr>
            <p:cNvPr id="17" name="Rectangle 16">
              <a:extLst>
                <a:ext uri="{FF2B5EF4-FFF2-40B4-BE49-F238E27FC236}">
                  <a16:creationId xmlns:a16="http://schemas.microsoft.com/office/drawing/2014/main" id="{AF6AFC2C-43A4-284A-8ECF-10C1E1A19A07}"/>
                </a:ext>
              </a:extLst>
            </p:cNvPr>
            <p:cNvSpPr/>
            <p:nvPr/>
          </p:nvSpPr>
          <p:spPr>
            <a:xfrm>
              <a:off x="9048255" y="1605337"/>
              <a:ext cx="2706104" cy="1938992"/>
            </a:xfrm>
            <a:prstGeom prst="rect">
              <a:avLst/>
            </a:prstGeom>
          </p:spPr>
          <p:txBody>
            <a:bodyPr wrap="square">
              <a:spAutoFit/>
            </a:bodyPr>
            <a:lstStyle/>
            <a:p>
              <a:r>
                <a:rPr lang="en-US" sz="2400" b="1" dirty="0">
                  <a:solidFill>
                    <a:schemeClr val="bg2">
                      <a:lumMod val="10000"/>
                    </a:schemeClr>
                  </a:solidFill>
                  <a:latin typeface="Arial" panose="020B0604020202020204" pitchFamily="34" charset="0"/>
                  <a:cs typeface="Arial" panose="020B0604020202020204" pitchFamily="34" charset="0"/>
                </a:rPr>
                <a:t>Surgeon </a:t>
              </a:r>
              <a:br>
                <a:rPr lang="en-US" sz="2400" b="1" dirty="0">
                  <a:solidFill>
                    <a:schemeClr val="bg2">
                      <a:lumMod val="10000"/>
                    </a:schemeClr>
                  </a:solidFill>
                  <a:latin typeface="Arial" panose="020B0604020202020204" pitchFamily="34" charset="0"/>
                  <a:cs typeface="Arial" panose="020B0604020202020204" pitchFamily="34" charset="0"/>
                </a:rPr>
              </a:br>
              <a:r>
                <a:rPr lang="en-US" sz="2400" b="1" dirty="0">
                  <a:solidFill>
                    <a:schemeClr val="bg2">
                      <a:lumMod val="10000"/>
                    </a:schemeClr>
                  </a:solidFill>
                  <a:latin typeface="Arial" panose="020B0604020202020204" pitchFamily="34" charset="0"/>
                  <a:cs typeface="Arial" panose="020B0604020202020204" pitchFamily="34" charset="0"/>
                </a:rPr>
                <a:t>Dr. Anderson: </a:t>
              </a:r>
              <a:br>
                <a:rPr lang="en-US" sz="2400" b="1" dirty="0">
                  <a:solidFill>
                    <a:schemeClr val="bg2">
                      <a:lumMod val="10000"/>
                    </a:schemeClr>
                  </a:solidFill>
                  <a:latin typeface="Arial" panose="020B0604020202020204" pitchFamily="34" charset="0"/>
                  <a:cs typeface="Arial" panose="020B0604020202020204" pitchFamily="34" charset="0"/>
                </a:rPr>
              </a:br>
              <a:r>
                <a:rPr lang="en-US" sz="2400" dirty="0">
                  <a:solidFill>
                    <a:schemeClr val="bg2">
                      <a:lumMod val="10000"/>
                    </a:schemeClr>
                  </a:solidFill>
                  <a:latin typeface="Arial" panose="020B0604020202020204" pitchFamily="34" charset="0"/>
                  <a:cs typeface="Arial" panose="020B0604020202020204" pitchFamily="34" charset="0"/>
                </a:rPr>
                <a:t>“I am left-handed. I want it to be easy to use.”</a:t>
              </a:r>
            </a:p>
          </p:txBody>
        </p:sp>
      </p:grpSp>
      <p:grpSp>
        <p:nvGrpSpPr>
          <p:cNvPr id="22" name="Group 21">
            <a:extLst>
              <a:ext uri="{FF2B5EF4-FFF2-40B4-BE49-F238E27FC236}">
                <a16:creationId xmlns:a16="http://schemas.microsoft.com/office/drawing/2014/main" id="{161A8775-EE54-7C45-9AE8-9C7813E329AE}"/>
              </a:ext>
            </a:extLst>
          </p:cNvPr>
          <p:cNvGrpSpPr/>
          <p:nvPr/>
        </p:nvGrpSpPr>
        <p:grpSpPr>
          <a:xfrm>
            <a:off x="526276" y="3053286"/>
            <a:ext cx="3063139" cy="3507805"/>
            <a:chOff x="526276" y="3053286"/>
            <a:chExt cx="3063139" cy="3507805"/>
          </a:xfrm>
        </p:grpSpPr>
        <p:pic>
          <p:nvPicPr>
            <p:cNvPr id="13" name="Picture 12">
              <a:extLst>
                <a:ext uri="{FF2B5EF4-FFF2-40B4-BE49-F238E27FC236}">
                  <a16:creationId xmlns:a16="http://schemas.microsoft.com/office/drawing/2014/main" id="{A3226B4C-2642-4A43-AC71-7902E273D3A2}"/>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949536" y="3053286"/>
              <a:ext cx="1548215" cy="1790967"/>
            </a:xfrm>
            <a:prstGeom prst="rect">
              <a:avLst/>
            </a:prstGeom>
          </p:spPr>
        </p:pic>
        <p:sp>
          <p:nvSpPr>
            <p:cNvPr id="18" name="Rectangle 17">
              <a:extLst>
                <a:ext uri="{FF2B5EF4-FFF2-40B4-BE49-F238E27FC236}">
                  <a16:creationId xmlns:a16="http://schemas.microsoft.com/office/drawing/2014/main" id="{656608F9-5BFB-4741-ACB6-ED2CA01D8BEF}"/>
                </a:ext>
              </a:extLst>
            </p:cNvPr>
            <p:cNvSpPr/>
            <p:nvPr/>
          </p:nvSpPr>
          <p:spPr>
            <a:xfrm>
              <a:off x="526276" y="4991431"/>
              <a:ext cx="3063139" cy="1569660"/>
            </a:xfrm>
            <a:prstGeom prst="rect">
              <a:avLst/>
            </a:prstGeom>
          </p:spPr>
          <p:txBody>
            <a:bodyPr wrap="square">
              <a:spAutoFit/>
            </a:bodyPr>
            <a:lstStyle/>
            <a:p>
              <a:r>
                <a:rPr lang="en-US" sz="2400" b="1" dirty="0">
                  <a:solidFill>
                    <a:schemeClr val="bg2">
                      <a:lumMod val="10000"/>
                    </a:schemeClr>
                  </a:solidFill>
                  <a:latin typeface="Arial" panose="020B0604020202020204" pitchFamily="34" charset="0"/>
                  <a:cs typeface="Arial" panose="020B0604020202020204" pitchFamily="34" charset="0"/>
                </a:rPr>
                <a:t>Surgeon Dr. Smith: </a:t>
              </a:r>
              <a:r>
                <a:rPr lang="en-US" sz="2400" dirty="0">
                  <a:solidFill>
                    <a:schemeClr val="bg2">
                      <a:lumMod val="10000"/>
                    </a:schemeClr>
                  </a:solidFill>
                  <a:latin typeface="Arial" panose="020B0604020202020204" pitchFamily="34" charset="0"/>
                  <a:cs typeface="Arial" panose="020B0604020202020204" pitchFamily="34" charset="0"/>
                </a:rPr>
                <a:t>“I want to be able to push tissue out of my surgical sight.”</a:t>
              </a:r>
            </a:p>
          </p:txBody>
        </p:sp>
      </p:grpSp>
      <p:sp>
        <p:nvSpPr>
          <p:cNvPr id="19" name="Rectangle 18">
            <a:extLst>
              <a:ext uri="{FF2B5EF4-FFF2-40B4-BE49-F238E27FC236}">
                <a16:creationId xmlns:a16="http://schemas.microsoft.com/office/drawing/2014/main" id="{0881D6FD-83BC-364A-947F-DC309723E0CB}"/>
              </a:ext>
            </a:extLst>
          </p:cNvPr>
          <p:cNvSpPr/>
          <p:nvPr/>
        </p:nvSpPr>
        <p:spPr>
          <a:xfrm>
            <a:off x="987902" y="1964404"/>
            <a:ext cx="4284186" cy="369332"/>
          </a:xfrm>
          <a:prstGeom prst="rect">
            <a:avLst/>
          </a:prstGeom>
        </p:spPr>
        <p:txBody>
          <a:bodyPr wrap="none">
            <a:spAutoFit/>
          </a:bodyPr>
          <a:lstStyle/>
          <a:p>
            <a:pPr>
              <a:defRPr/>
            </a:pPr>
            <a:r>
              <a:rPr lang="en-US" altLang="en-US" dirty="0">
                <a:latin typeface="Arial" panose="020B0604020202020204" pitchFamily="34" charset="0"/>
                <a:cs typeface="Arial" panose="020B0604020202020204" pitchFamily="34" charset="0"/>
              </a:rPr>
              <a:t>Here’s what a panel of surgeons wants: </a:t>
            </a:r>
            <a:endParaRPr lang="en-US" dirty="0">
              <a:latin typeface="Arial" panose="020B0604020202020204" pitchFamily="34" charset="0"/>
              <a:cs typeface="Arial" panose="020B0604020202020204" pitchFamily="34" charset="0"/>
            </a:endParaRPr>
          </a:p>
        </p:txBody>
      </p:sp>
      <p:sp>
        <p:nvSpPr>
          <p:cNvPr id="24" name="Title 1">
            <a:extLst>
              <a:ext uri="{FF2B5EF4-FFF2-40B4-BE49-F238E27FC236}">
                <a16:creationId xmlns:a16="http://schemas.microsoft.com/office/drawing/2014/main" id="{0AFD8C16-0E7C-D444-8340-5E66262C3500}"/>
              </a:ext>
            </a:extLst>
          </p:cNvPr>
          <p:cNvSpPr txBox="1">
            <a:spLocks/>
          </p:cNvSpPr>
          <p:nvPr/>
        </p:nvSpPr>
        <p:spPr>
          <a:xfrm>
            <a:off x="976392" y="454071"/>
            <a:ext cx="10653633" cy="888954"/>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chemeClr val="bg2">
                    <a:lumMod val="10000"/>
                  </a:schemeClr>
                </a:solidFill>
                <a:latin typeface="Arial Rounded MT Bold" panose="020F0704030504030204" pitchFamily="34" charset="77"/>
                <a:cs typeface="Arial" panose="020B0604020202020204" pitchFamily="34" charset="0"/>
              </a:rPr>
              <a:t>Product </a:t>
            </a:r>
            <a:r>
              <a:rPr lang="en-US" sz="6000" b="1" dirty="0">
                <a:latin typeface="Arial Rounded MT Bold" panose="020F0704030504030204" pitchFamily="34" charset="77"/>
                <a:cs typeface="Arial" panose="020B0604020202020204" pitchFamily="34" charset="0"/>
              </a:rPr>
              <a:t>Requirements</a:t>
            </a:r>
            <a:endParaRPr lang="en-US" sz="6000" b="1" dirty="0">
              <a:solidFill>
                <a:schemeClr val="tx2">
                  <a:lumMod val="75000"/>
                </a:schemeClr>
              </a:solidFill>
              <a:latin typeface="Arial Rounded MT Bold" panose="020F0704030504030204" pitchFamily="34" charset="77"/>
              <a:cs typeface="Arial" panose="020B0604020202020204" pitchFamily="34" charset="0"/>
            </a:endParaRPr>
          </a:p>
        </p:txBody>
      </p:sp>
    </p:spTree>
    <p:extLst>
      <p:ext uri="{BB962C8B-B14F-4D97-AF65-F5344CB8AC3E}">
        <p14:creationId xmlns:p14="http://schemas.microsoft.com/office/powerpoint/2010/main" val="299439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4500"/>
                            </p:stCondLst>
                            <p:childTnLst>
                              <p:par>
                                <p:cTn id="17" presetID="10" presetClass="entr" presetSubtype="0" fill="hold" nodeType="afterEffect">
                                  <p:stCondLst>
                                    <p:cond delay="100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76392" y="436563"/>
            <a:ext cx="11215607" cy="946150"/>
          </a:xfrm>
          <a:prstGeom prst="rect">
            <a:avLst/>
          </a:prstGeom>
        </p:spPr>
        <p:txBody>
          <a:bodyPr>
            <a:normAutofit/>
          </a:bodyPr>
          <a:lstStyle/>
          <a:p>
            <a:r>
              <a:rPr lang="en-US" sz="6000" b="1" dirty="0">
                <a:solidFill>
                  <a:schemeClr val="tx2">
                    <a:lumMod val="75000"/>
                  </a:schemeClr>
                </a:solidFill>
                <a:latin typeface="Arial Rounded MT Bold" panose="020F0704030504030204" pitchFamily="34" charset="77"/>
                <a:cs typeface="Arial" panose="020B0604020202020204" pitchFamily="34" charset="0"/>
              </a:rPr>
              <a:t>What is </a:t>
            </a:r>
            <a:r>
              <a:rPr lang="en-US" sz="6000" b="1" dirty="0">
                <a:latin typeface="Arial Rounded MT Bold" panose="020F0704030504030204" pitchFamily="34" charset="77"/>
                <a:cs typeface="Arial" panose="020B0604020202020204" pitchFamily="34" charset="0"/>
              </a:rPr>
              <a:t>STEM</a:t>
            </a:r>
            <a:r>
              <a:rPr lang="en-US" sz="6000" b="1" baseline="30000" dirty="0">
                <a:latin typeface="Arial Rounded MT Bold" panose="020F0704030504030204" pitchFamily="34" charset="77"/>
                <a:cs typeface="Arial" panose="020B0604020202020204" pitchFamily="34" charset="0"/>
              </a:rPr>
              <a:t>2</a:t>
            </a:r>
            <a:r>
              <a:rPr lang="en-US" sz="6000" b="1" dirty="0">
                <a:latin typeface="Arial Rounded MT Bold" panose="020F0704030504030204" pitchFamily="34" charset="77"/>
                <a:cs typeface="Arial" panose="020B0604020202020204" pitchFamily="34" charset="0"/>
              </a:rPr>
              <a:t>D</a:t>
            </a:r>
            <a:r>
              <a:rPr lang="en-US" sz="6000" b="1" dirty="0">
                <a:solidFill>
                  <a:schemeClr val="tx2">
                    <a:lumMod val="75000"/>
                  </a:schemeClr>
                </a:solidFill>
                <a:latin typeface="Arial Rounded MT Bold" panose="020F0704030504030204" pitchFamily="34" charset="77"/>
                <a:cs typeface="Arial" panose="020B0604020202020204" pitchFamily="34" charset="0"/>
              </a:rPr>
              <a:t>?</a:t>
            </a:r>
          </a:p>
        </p:txBody>
      </p:sp>
      <p:sp>
        <p:nvSpPr>
          <p:cNvPr id="3" name="Content Placeholder 2"/>
          <p:cNvSpPr>
            <a:spLocks noGrp="1"/>
          </p:cNvSpPr>
          <p:nvPr>
            <p:ph idx="4294967295"/>
          </p:nvPr>
        </p:nvSpPr>
        <p:spPr>
          <a:xfrm>
            <a:off x="1687306" y="1619250"/>
            <a:ext cx="5238427" cy="4595283"/>
          </a:xfrm>
          <a:prstGeom prst="rect">
            <a:avLst/>
          </a:prstGeom>
        </p:spPr>
        <p:txBody>
          <a:bodyPr>
            <a:normAutofit fontScale="92500" lnSpcReduction="20000"/>
          </a:bodyPr>
          <a:lstStyle/>
          <a:p>
            <a:pPr marL="0" indent="0">
              <a:lnSpc>
                <a:spcPct val="120000"/>
              </a:lnSpc>
              <a:buNone/>
            </a:pPr>
            <a:r>
              <a:rPr lang="en-US" sz="4400" b="1" dirty="0">
                <a:latin typeface="Arial" panose="020B0604020202020204" pitchFamily="34" charset="0"/>
                <a:cs typeface="Arial" panose="020B0604020202020204" pitchFamily="34" charset="0"/>
              </a:rPr>
              <a:t>S</a:t>
            </a:r>
            <a:r>
              <a:rPr lang="en-US" sz="3600" dirty="0">
                <a:solidFill>
                  <a:schemeClr val="bg2">
                    <a:lumMod val="10000"/>
                  </a:schemeClr>
                </a:solidFill>
                <a:latin typeface="Arial" panose="020B0604020202020204" pitchFamily="34" charset="0"/>
                <a:cs typeface="Arial" panose="020B0604020202020204" pitchFamily="34" charset="0"/>
              </a:rPr>
              <a:t>cience</a:t>
            </a:r>
          </a:p>
          <a:p>
            <a:pPr marL="0" indent="0">
              <a:lnSpc>
                <a:spcPct val="120000"/>
              </a:lnSpc>
              <a:buNone/>
            </a:pPr>
            <a:r>
              <a:rPr lang="en-US" sz="4400" b="1" dirty="0">
                <a:latin typeface="Arial" panose="020B0604020202020204" pitchFamily="34" charset="0"/>
                <a:cs typeface="Arial" panose="020B0604020202020204" pitchFamily="34" charset="0"/>
              </a:rPr>
              <a:t>T</a:t>
            </a:r>
            <a:r>
              <a:rPr lang="en-US" sz="3600" dirty="0">
                <a:solidFill>
                  <a:schemeClr val="bg2">
                    <a:lumMod val="10000"/>
                  </a:schemeClr>
                </a:solidFill>
                <a:latin typeface="Arial" panose="020B0604020202020204" pitchFamily="34" charset="0"/>
                <a:cs typeface="Arial" panose="020B0604020202020204" pitchFamily="34" charset="0"/>
              </a:rPr>
              <a:t>echnology</a:t>
            </a:r>
          </a:p>
          <a:p>
            <a:pPr marL="0" indent="0">
              <a:lnSpc>
                <a:spcPct val="120000"/>
              </a:lnSpc>
              <a:buNone/>
            </a:pPr>
            <a:r>
              <a:rPr lang="en-US" sz="4400" b="1" dirty="0">
                <a:latin typeface="Arial" panose="020B0604020202020204" pitchFamily="34" charset="0"/>
                <a:cs typeface="Arial" panose="020B0604020202020204" pitchFamily="34" charset="0"/>
              </a:rPr>
              <a:t>E</a:t>
            </a:r>
            <a:r>
              <a:rPr lang="en-US" sz="3600" dirty="0">
                <a:solidFill>
                  <a:schemeClr val="bg2">
                    <a:lumMod val="10000"/>
                  </a:schemeClr>
                </a:solidFill>
                <a:latin typeface="Arial" panose="020B0604020202020204" pitchFamily="34" charset="0"/>
                <a:cs typeface="Arial" panose="020B0604020202020204" pitchFamily="34" charset="0"/>
              </a:rPr>
              <a:t>ngineering</a:t>
            </a:r>
          </a:p>
          <a:p>
            <a:pPr marL="0" indent="0">
              <a:lnSpc>
                <a:spcPct val="120000"/>
              </a:lnSpc>
              <a:buNone/>
            </a:pPr>
            <a:r>
              <a:rPr lang="en-US" sz="4400" b="1" dirty="0">
                <a:latin typeface="Arial" panose="020B0604020202020204" pitchFamily="34" charset="0"/>
                <a:cs typeface="Arial" panose="020B0604020202020204" pitchFamily="34" charset="0"/>
              </a:rPr>
              <a:t>M</a:t>
            </a:r>
            <a:r>
              <a:rPr lang="en-US" sz="3600" dirty="0">
                <a:solidFill>
                  <a:schemeClr val="bg2">
                    <a:lumMod val="10000"/>
                  </a:schemeClr>
                </a:solidFill>
                <a:latin typeface="Arial" panose="020B0604020202020204" pitchFamily="34" charset="0"/>
                <a:cs typeface="Arial" panose="020B0604020202020204" pitchFamily="34" charset="0"/>
              </a:rPr>
              <a:t>ath</a:t>
            </a:r>
          </a:p>
          <a:p>
            <a:pPr marL="0" indent="0">
              <a:lnSpc>
                <a:spcPct val="120000"/>
              </a:lnSpc>
              <a:buNone/>
            </a:pPr>
            <a:r>
              <a:rPr lang="en-US" sz="4400" b="1" dirty="0">
                <a:latin typeface="Arial" panose="020B0604020202020204" pitchFamily="34" charset="0"/>
                <a:cs typeface="Arial" panose="020B0604020202020204" pitchFamily="34" charset="0"/>
              </a:rPr>
              <a:t>M</a:t>
            </a:r>
            <a:r>
              <a:rPr lang="en-US" sz="3600" dirty="0">
                <a:solidFill>
                  <a:schemeClr val="bg2">
                    <a:lumMod val="10000"/>
                  </a:schemeClr>
                </a:solidFill>
                <a:latin typeface="Arial" panose="020B0604020202020204" pitchFamily="34" charset="0"/>
                <a:cs typeface="Arial" panose="020B0604020202020204" pitchFamily="34" charset="0"/>
              </a:rPr>
              <a:t>anufacturing</a:t>
            </a:r>
          </a:p>
          <a:p>
            <a:pPr marL="0" indent="0">
              <a:lnSpc>
                <a:spcPct val="120000"/>
              </a:lnSpc>
              <a:buNone/>
            </a:pPr>
            <a:r>
              <a:rPr lang="en-US" sz="4400" b="1" dirty="0">
                <a:latin typeface="Arial" panose="020B0604020202020204" pitchFamily="34" charset="0"/>
                <a:cs typeface="Arial" panose="020B0604020202020204" pitchFamily="34" charset="0"/>
              </a:rPr>
              <a:t>D</a:t>
            </a:r>
            <a:r>
              <a:rPr lang="en-US" sz="3600" dirty="0">
                <a:solidFill>
                  <a:schemeClr val="bg2">
                    <a:lumMod val="10000"/>
                  </a:schemeClr>
                </a:solidFill>
                <a:latin typeface="Arial" panose="020B0604020202020204" pitchFamily="34" charset="0"/>
                <a:cs typeface="Arial" panose="020B0604020202020204" pitchFamily="34" charset="0"/>
              </a:rPr>
              <a:t>esign</a:t>
            </a:r>
          </a:p>
        </p:txBody>
      </p:sp>
      <p:pic>
        <p:nvPicPr>
          <p:cNvPr id="11" name="Picture 12">
            <a:extLst>
              <a:ext uri="{FF2B5EF4-FFF2-40B4-BE49-F238E27FC236}">
                <a16:creationId xmlns:a16="http://schemas.microsoft.com/office/drawing/2014/main" id="{C33459BB-D13B-914F-90C0-2A2AB2186C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3650" y="1488906"/>
            <a:ext cx="1670905" cy="2185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a:extLst>
              <a:ext uri="{FF2B5EF4-FFF2-40B4-BE49-F238E27FC236}">
                <a16:creationId xmlns:a16="http://schemas.microsoft.com/office/drawing/2014/main" id="{2D2C922A-7A38-794F-BEB2-09E6BAED3A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1262" y="2443222"/>
            <a:ext cx="956283" cy="188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
            <a:extLst>
              <a:ext uri="{FF2B5EF4-FFF2-40B4-BE49-F238E27FC236}">
                <a16:creationId xmlns:a16="http://schemas.microsoft.com/office/drawing/2014/main" id="{4A0C3EF6-82AC-8B40-9BEF-E3CD846640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06847" y="1870128"/>
            <a:ext cx="1238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5">
            <a:extLst>
              <a:ext uri="{FF2B5EF4-FFF2-40B4-BE49-F238E27FC236}">
                <a16:creationId xmlns:a16="http://schemas.microsoft.com/office/drawing/2014/main" id="{EB28924A-A64C-D848-BE92-2C332771D2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9704" y="3823231"/>
            <a:ext cx="956283" cy="1019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6">
            <a:extLst>
              <a:ext uri="{FF2B5EF4-FFF2-40B4-BE49-F238E27FC236}">
                <a16:creationId xmlns:a16="http://schemas.microsoft.com/office/drawing/2014/main" id="{69CDF793-24E4-9647-AA6F-8D7B3F3BA3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30855" y="4333083"/>
            <a:ext cx="1871255"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1E4F9AF-091A-B346-9BD8-0C997EDBEAB7}"/>
              </a:ext>
            </a:extLst>
          </p:cNvPr>
          <p:cNvPicPr>
            <a:picLocks noChangeAspect="1"/>
          </p:cNvPicPr>
          <p:nvPr/>
        </p:nvPicPr>
        <p:blipFill>
          <a:blip r:embed="rId8"/>
          <a:stretch>
            <a:fillRect/>
          </a:stretch>
        </p:blipFill>
        <p:spPr>
          <a:xfrm>
            <a:off x="10030552" y="3276337"/>
            <a:ext cx="1238250" cy="1093787"/>
          </a:xfrm>
          <a:prstGeom prst="rect">
            <a:avLst/>
          </a:prstGeom>
        </p:spPr>
      </p:pic>
    </p:spTree>
    <p:extLst>
      <p:ext uri="{BB962C8B-B14F-4D97-AF65-F5344CB8AC3E}">
        <p14:creationId xmlns:p14="http://schemas.microsoft.com/office/powerpoint/2010/main" val="51490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50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50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50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50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53553E86-EDC1-7841-A61C-942BE7034051}"/>
              </a:ext>
            </a:extLst>
          </p:cNvPr>
          <p:cNvSpPr txBox="1">
            <a:spLocks/>
          </p:cNvSpPr>
          <p:nvPr/>
        </p:nvSpPr>
        <p:spPr>
          <a:xfrm>
            <a:off x="676356" y="1562102"/>
            <a:ext cx="4409996" cy="4564969"/>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09728" indent="0">
              <a:spcBef>
                <a:spcPts val="0"/>
              </a:spcBef>
              <a:spcAft>
                <a:spcPts val="1800"/>
              </a:spcAft>
              <a:buFont typeface="Arial"/>
              <a:buNone/>
              <a:defRPr/>
            </a:pPr>
            <a:r>
              <a:rPr lang="en-US" b="1" dirty="0">
                <a:latin typeface="Arial" panose="020B0604020202020204" pitchFamily="34" charset="0"/>
                <a:cs typeface="Arial" panose="020B0604020202020204" pitchFamily="34" charset="0"/>
              </a:rPr>
              <a:t>Safety Standards: </a:t>
            </a:r>
            <a:endParaRPr lang="en-US" sz="3200" dirty="0">
              <a:latin typeface="Arial" panose="020B0604020202020204" pitchFamily="34" charset="0"/>
              <a:cs typeface="Arial" panose="020B0604020202020204" pitchFamily="34" charset="0"/>
            </a:endParaRPr>
          </a:p>
          <a:p>
            <a:pPr marL="109728" indent="0">
              <a:spcBef>
                <a:spcPts val="0"/>
              </a:spcBef>
              <a:spcAft>
                <a:spcPts val="1800"/>
              </a:spcAft>
              <a:buFont typeface="Arial"/>
              <a:buNone/>
              <a:defRPr/>
            </a:pPr>
            <a:r>
              <a:rPr lang="en-US" dirty="0">
                <a:solidFill>
                  <a:schemeClr val="bg2">
                    <a:lumMod val="10000"/>
                  </a:schemeClr>
                </a:solidFill>
                <a:latin typeface="Arial" panose="020B0604020202020204" pitchFamily="34" charset="0"/>
                <a:cs typeface="Arial" panose="020B0604020202020204" pitchFamily="34" charset="0"/>
              </a:rPr>
              <a:t>The medical device must:</a:t>
            </a:r>
          </a:p>
          <a:p>
            <a:pPr marL="520700" lvl="1" indent="-381000">
              <a:spcBef>
                <a:spcPts val="0"/>
              </a:spcBef>
              <a:spcAft>
                <a:spcPts val="1200"/>
              </a:spcAft>
              <a:buClr>
                <a:schemeClr val="tx1"/>
              </a:buClr>
              <a:buSzPct val="120000"/>
              <a:buFont typeface="Arial" panose="020B0604020202020204" pitchFamily="34" charset="0"/>
              <a:buChar char="•"/>
              <a:defRPr/>
            </a:pPr>
            <a:r>
              <a:rPr lang="en-US" sz="2200" dirty="0">
                <a:solidFill>
                  <a:schemeClr val="bg2">
                    <a:lumMod val="10000"/>
                  </a:schemeClr>
                </a:solidFill>
                <a:latin typeface="Arial" panose="020B0604020202020204" pitchFamily="34" charset="0"/>
                <a:cs typeface="Arial" panose="020B0604020202020204" pitchFamily="34" charset="0"/>
              </a:rPr>
              <a:t>Be atraumatic: it can’t do </a:t>
            </a:r>
            <a:br>
              <a:rPr lang="en-US" sz="2200" dirty="0">
                <a:solidFill>
                  <a:schemeClr val="bg2">
                    <a:lumMod val="10000"/>
                  </a:schemeClr>
                </a:solidFill>
                <a:latin typeface="Arial" panose="020B0604020202020204" pitchFamily="34" charset="0"/>
                <a:cs typeface="Arial" panose="020B0604020202020204" pitchFamily="34" charset="0"/>
              </a:rPr>
            </a:br>
            <a:r>
              <a:rPr lang="en-US" sz="2200" dirty="0">
                <a:solidFill>
                  <a:schemeClr val="bg2">
                    <a:lumMod val="10000"/>
                  </a:schemeClr>
                </a:solidFill>
                <a:latin typeface="Arial" panose="020B0604020202020204" pitchFamily="34" charset="0"/>
                <a:cs typeface="Arial" panose="020B0604020202020204" pitchFamily="34" charset="0"/>
              </a:rPr>
              <a:t>any damage to the tissue</a:t>
            </a:r>
          </a:p>
          <a:p>
            <a:pPr marL="520700" lvl="1" indent="-381000">
              <a:spcBef>
                <a:spcPts val="0"/>
              </a:spcBef>
              <a:spcAft>
                <a:spcPts val="1200"/>
              </a:spcAft>
              <a:buClr>
                <a:schemeClr val="tx1"/>
              </a:buClr>
              <a:buSzPct val="120000"/>
              <a:buFont typeface="Arial" panose="020B0604020202020204" pitchFamily="34" charset="0"/>
              <a:buChar char="•"/>
              <a:defRPr/>
            </a:pPr>
            <a:r>
              <a:rPr lang="en-US" sz="2200" dirty="0">
                <a:solidFill>
                  <a:schemeClr val="bg2">
                    <a:lumMod val="10000"/>
                  </a:schemeClr>
                </a:solidFill>
                <a:latin typeface="Arial" panose="020B0604020202020204" pitchFamily="34" charset="0"/>
                <a:cs typeface="Arial" panose="020B0604020202020204" pitchFamily="34" charset="0"/>
              </a:rPr>
              <a:t>Fit through an 18 mm trocar</a:t>
            </a:r>
          </a:p>
          <a:p>
            <a:pPr marL="520700" lvl="1" indent="-381000">
              <a:spcBef>
                <a:spcPts val="0"/>
              </a:spcBef>
              <a:spcAft>
                <a:spcPts val="1200"/>
              </a:spcAft>
              <a:buClr>
                <a:schemeClr val="tx1"/>
              </a:buClr>
              <a:buSzPct val="120000"/>
              <a:buFont typeface="Arial" panose="020B0604020202020204" pitchFamily="34" charset="0"/>
              <a:buChar char="•"/>
              <a:defRPr/>
            </a:pPr>
            <a:r>
              <a:rPr lang="en-US" sz="2200" dirty="0">
                <a:solidFill>
                  <a:schemeClr val="bg2">
                    <a:lumMod val="10000"/>
                  </a:schemeClr>
                </a:solidFill>
                <a:latin typeface="Arial" panose="020B0604020202020204" pitchFamily="34" charset="0"/>
                <a:cs typeface="Arial" panose="020B0604020202020204" pitchFamily="34" charset="0"/>
              </a:rPr>
              <a:t>Be long enough to extend through a 15 cm port</a:t>
            </a:r>
          </a:p>
          <a:p>
            <a:pPr marL="520700" lvl="1" indent="-381000">
              <a:spcBef>
                <a:spcPts val="0"/>
              </a:spcBef>
              <a:spcAft>
                <a:spcPts val="1200"/>
              </a:spcAft>
              <a:buClr>
                <a:schemeClr val="tx1"/>
              </a:buClr>
              <a:buSzPct val="120000"/>
              <a:buFont typeface="Arial" panose="020B0604020202020204" pitchFamily="34" charset="0"/>
              <a:buChar char="•"/>
              <a:defRPr/>
            </a:pPr>
            <a:r>
              <a:rPr lang="en-US" sz="2200" dirty="0">
                <a:solidFill>
                  <a:schemeClr val="bg2">
                    <a:lumMod val="10000"/>
                  </a:schemeClr>
                </a:solidFill>
                <a:latin typeface="Arial" panose="020B0604020202020204" pitchFamily="34" charset="0"/>
                <a:cs typeface="Arial" panose="020B0604020202020204" pitchFamily="34" charset="0"/>
              </a:rPr>
              <a:t>Stay assembled when immersed in water for one minute</a:t>
            </a:r>
          </a:p>
        </p:txBody>
      </p:sp>
      <p:sp>
        <p:nvSpPr>
          <p:cNvPr id="4" name="Title 1">
            <a:extLst>
              <a:ext uri="{FF2B5EF4-FFF2-40B4-BE49-F238E27FC236}">
                <a16:creationId xmlns:a16="http://schemas.microsoft.com/office/drawing/2014/main" id="{3081F2AB-1C75-9641-8830-279FE688C2E5}"/>
              </a:ext>
            </a:extLst>
          </p:cNvPr>
          <p:cNvSpPr txBox="1">
            <a:spLocks/>
          </p:cNvSpPr>
          <p:nvPr/>
        </p:nvSpPr>
        <p:spPr>
          <a:xfrm>
            <a:off x="976392" y="454071"/>
            <a:ext cx="10653633" cy="888954"/>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chemeClr val="bg2">
                    <a:lumMod val="10000"/>
                  </a:schemeClr>
                </a:solidFill>
                <a:latin typeface="Arial Rounded MT Bold" panose="020F0704030504030204" pitchFamily="34" charset="77"/>
                <a:cs typeface="Arial" panose="020B0604020202020204" pitchFamily="34" charset="0"/>
              </a:rPr>
              <a:t>Product </a:t>
            </a:r>
            <a:r>
              <a:rPr lang="en-US" sz="6000" b="1" dirty="0">
                <a:latin typeface="Arial Rounded MT Bold" panose="020F0704030504030204" pitchFamily="34" charset="77"/>
                <a:cs typeface="Arial" panose="020B0604020202020204" pitchFamily="34" charset="0"/>
              </a:rPr>
              <a:t>Requirements</a:t>
            </a:r>
            <a:endParaRPr lang="en-US" sz="6000" b="1" dirty="0">
              <a:solidFill>
                <a:schemeClr val="tx2">
                  <a:lumMod val="75000"/>
                </a:schemeClr>
              </a:solidFill>
              <a:latin typeface="Arial Rounded MT Bold" panose="020F0704030504030204" pitchFamily="34" charset="77"/>
              <a:cs typeface="Arial" panose="020B0604020202020204" pitchFamily="34" charset="0"/>
            </a:endParaRPr>
          </a:p>
        </p:txBody>
      </p:sp>
      <p:sp>
        <p:nvSpPr>
          <p:cNvPr id="6" name="Content Placeholder 1">
            <a:extLst>
              <a:ext uri="{FF2B5EF4-FFF2-40B4-BE49-F238E27FC236}">
                <a16:creationId xmlns:a16="http://schemas.microsoft.com/office/drawing/2014/main" id="{EDB2F1A3-04E7-5244-9C40-81CF06076D78}"/>
              </a:ext>
            </a:extLst>
          </p:cNvPr>
          <p:cNvSpPr txBox="1">
            <a:spLocks/>
          </p:cNvSpPr>
          <p:nvPr/>
        </p:nvSpPr>
        <p:spPr>
          <a:xfrm>
            <a:off x="5086352" y="1562101"/>
            <a:ext cx="6743699" cy="4564969"/>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09728" indent="0">
              <a:spcBef>
                <a:spcPts val="0"/>
              </a:spcBef>
              <a:spcAft>
                <a:spcPts val="800"/>
              </a:spcAft>
              <a:buNone/>
              <a:defRPr/>
            </a:pPr>
            <a:r>
              <a:rPr lang="en-US" b="1" dirty="0">
                <a:latin typeface="Arial" panose="020B0604020202020204" pitchFamily="34" charset="0"/>
                <a:cs typeface="Arial" panose="020B0604020202020204" pitchFamily="34" charset="0"/>
              </a:rPr>
              <a:t>Business Constraints/Requirements:</a:t>
            </a:r>
          </a:p>
          <a:p>
            <a:pPr marL="109728" indent="0">
              <a:spcAft>
                <a:spcPts val="1200"/>
              </a:spcAft>
              <a:buNone/>
              <a:defRPr/>
            </a:pPr>
            <a:r>
              <a:rPr lang="en-US" dirty="0">
                <a:solidFill>
                  <a:schemeClr val="bg2">
                    <a:lumMod val="10000"/>
                  </a:schemeClr>
                </a:solidFill>
                <a:latin typeface="Arial" panose="020B0604020202020204" pitchFamily="34" charset="0"/>
                <a:cs typeface="Arial" panose="020B0604020202020204" pitchFamily="34" charset="0"/>
              </a:rPr>
              <a:t>The medical device must:</a:t>
            </a:r>
            <a:endParaRPr lang="en-US" sz="1600" dirty="0">
              <a:solidFill>
                <a:schemeClr val="bg2">
                  <a:lumMod val="10000"/>
                </a:schemeClr>
              </a:solidFill>
              <a:latin typeface="Arial" panose="020B0604020202020204" pitchFamily="34" charset="0"/>
              <a:cs typeface="Arial" panose="020B0604020202020204" pitchFamily="34" charset="0"/>
            </a:endParaRPr>
          </a:p>
          <a:p>
            <a:pPr marL="520700" lvl="1" indent="-381000">
              <a:lnSpc>
                <a:spcPct val="95000"/>
              </a:lnSpc>
              <a:spcBef>
                <a:spcPts val="0"/>
              </a:spcBef>
              <a:spcAft>
                <a:spcPts val="1200"/>
              </a:spcAft>
              <a:buClr>
                <a:schemeClr val="tx1"/>
              </a:buClr>
              <a:buSzPct val="120000"/>
              <a:buFont typeface="Arial" panose="020B0604020202020204" pitchFamily="34" charset="0"/>
              <a:buChar char="•"/>
              <a:defRPr/>
            </a:pPr>
            <a:r>
              <a:rPr lang="en-US" sz="2200" dirty="0">
                <a:solidFill>
                  <a:schemeClr val="bg2">
                    <a:lumMod val="10000"/>
                  </a:schemeClr>
                </a:solidFill>
                <a:latin typeface="Arial" panose="020B0604020202020204" pitchFamily="34" charset="0"/>
                <a:cs typeface="Arial" panose="020B0604020202020204" pitchFamily="34" charset="0"/>
              </a:rPr>
              <a:t>Have a name and detailed designs: </a:t>
            </a:r>
            <a:br>
              <a:rPr lang="en-US" sz="2200" dirty="0">
                <a:solidFill>
                  <a:schemeClr val="bg2">
                    <a:lumMod val="10000"/>
                  </a:schemeClr>
                </a:solidFill>
                <a:latin typeface="Arial" panose="020B0604020202020204" pitchFamily="34" charset="0"/>
                <a:cs typeface="Arial" panose="020B0604020202020204" pitchFamily="34" charset="0"/>
              </a:rPr>
            </a:br>
            <a:r>
              <a:rPr lang="en-US" sz="2200" dirty="0">
                <a:solidFill>
                  <a:schemeClr val="bg2">
                    <a:lumMod val="10000"/>
                  </a:schemeClr>
                </a:solidFill>
                <a:latin typeface="Arial" panose="020B0604020202020204" pitchFamily="34" charset="0"/>
                <a:cs typeface="Arial" panose="020B0604020202020204" pitchFamily="34" charset="0"/>
              </a:rPr>
              <a:t>for the patent application </a:t>
            </a:r>
          </a:p>
          <a:p>
            <a:pPr marL="520700" lvl="1" indent="-381000">
              <a:lnSpc>
                <a:spcPct val="95000"/>
              </a:lnSpc>
              <a:spcBef>
                <a:spcPts val="0"/>
              </a:spcBef>
              <a:spcAft>
                <a:spcPts val="1200"/>
              </a:spcAft>
              <a:buClr>
                <a:schemeClr val="tx1"/>
              </a:buClr>
              <a:buSzPct val="120000"/>
              <a:buFont typeface="Arial" panose="020B0604020202020204" pitchFamily="34" charset="0"/>
              <a:buChar char="•"/>
              <a:defRPr/>
            </a:pPr>
            <a:r>
              <a:rPr lang="en-US" sz="2200" dirty="0">
                <a:solidFill>
                  <a:schemeClr val="bg2">
                    <a:lumMod val="10000"/>
                  </a:schemeClr>
                </a:solidFill>
                <a:latin typeface="Arial" panose="020B0604020202020204" pitchFamily="34" charset="0"/>
                <a:cs typeface="Arial" panose="020B0604020202020204" pitchFamily="34" charset="0"/>
              </a:rPr>
              <a:t>Be cost efficient: the sales price is </a:t>
            </a:r>
            <a:br>
              <a:rPr lang="en-US" sz="2200" dirty="0">
                <a:solidFill>
                  <a:schemeClr val="bg2">
                    <a:lumMod val="10000"/>
                  </a:schemeClr>
                </a:solidFill>
                <a:latin typeface="Arial" panose="020B0604020202020204" pitchFamily="34" charset="0"/>
                <a:cs typeface="Arial" panose="020B0604020202020204" pitchFamily="34" charset="0"/>
              </a:rPr>
            </a:br>
            <a:r>
              <a:rPr lang="en-US" sz="2200" dirty="0">
                <a:solidFill>
                  <a:schemeClr val="bg2">
                    <a:lumMod val="10000"/>
                  </a:schemeClr>
                </a:solidFill>
                <a:latin typeface="Arial" panose="020B0604020202020204" pitchFamily="34" charset="0"/>
                <a:cs typeface="Arial" panose="020B0604020202020204" pitchFamily="34" charset="0"/>
              </a:rPr>
              <a:t>$20.00, maximum</a:t>
            </a:r>
          </a:p>
          <a:p>
            <a:pPr marL="520700" lvl="1" indent="-381000">
              <a:lnSpc>
                <a:spcPct val="95000"/>
              </a:lnSpc>
              <a:spcBef>
                <a:spcPts val="0"/>
              </a:spcBef>
              <a:spcAft>
                <a:spcPts val="1200"/>
              </a:spcAft>
              <a:buClr>
                <a:schemeClr val="tx1"/>
              </a:buClr>
              <a:buSzPct val="120000"/>
              <a:buFont typeface="Arial" panose="020B0604020202020204" pitchFamily="34" charset="0"/>
              <a:buChar char="•"/>
              <a:defRPr/>
            </a:pPr>
            <a:r>
              <a:rPr lang="en-US" sz="2200" dirty="0">
                <a:solidFill>
                  <a:schemeClr val="bg2">
                    <a:lumMod val="10000"/>
                  </a:schemeClr>
                </a:solidFill>
                <a:latin typeface="Arial" panose="020B0604020202020204" pitchFamily="34" charset="0"/>
                <a:cs typeface="Arial" panose="020B0604020202020204" pitchFamily="34" charset="0"/>
              </a:rPr>
              <a:t>Be profitable: keep the Cost of Goods (COGs) </a:t>
            </a:r>
            <a:br>
              <a:rPr lang="en-US" sz="2200" dirty="0">
                <a:solidFill>
                  <a:schemeClr val="bg2">
                    <a:lumMod val="10000"/>
                  </a:schemeClr>
                </a:solidFill>
                <a:latin typeface="Arial" panose="020B0604020202020204" pitchFamily="34" charset="0"/>
                <a:cs typeface="Arial" panose="020B0604020202020204" pitchFamily="34" charset="0"/>
              </a:rPr>
            </a:br>
            <a:r>
              <a:rPr lang="en-US" sz="2200" dirty="0">
                <a:solidFill>
                  <a:schemeClr val="bg2">
                    <a:lumMod val="10000"/>
                  </a:schemeClr>
                </a:solidFill>
                <a:latin typeface="Arial" panose="020B0604020202020204" pitchFamily="34" charset="0"/>
                <a:cs typeface="Arial" panose="020B0604020202020204" pitchFamily="34" charset="0"/>
              </a:rPr>
              <a:t>to less than 20% of the sales price ($16.00, maximum)</a:t>
            </a:r>
          </a:p>
          <a:p>
            <a:pPr marL="520700" lvl="1" indent="-381000">
              <a:lnSpc>
                <a:spcPct val="95000"/>
              </a:lnSpc>
              <a:spcBef>
                <a:spcPts val="0"/>
              </a:spcBef>
              <a:spcAft>
                <a:spcPts val="1200"/>
              </a:spcAft>
              <a:buClr>
                <a:schemeClr val="tx1"/>
              </a:buClr>
              <a:buSzPct val="120000"/>
              <a:buFont typeface="Arial" panose="020B0604020202020204" pitchFamily="34" charset="0"/>
              <a:buChar char="•"/>
              <a:defRPr/>
            </a:pPr>
            <a:r>
              <a:rPr lang="en-US" sz="2200" dirty="0">
                <a:solidFill>
                  <a:schemeClr val="bg2">
                    <a:lumMod val="10000"/>
                  </a:schemeClr>
                </a:solidFill>
                <a:latin typeface="Arial" panose="020B0604020202020204" pitchFamily="34" charset="0"/>
                <a:cs typeface="Arial" panose="020B0604020202020204" pitchFamily="34" charset="0"/>
              </a:rPr>
              <a:t>Include a Tracking Sticker</a:t>
            </a:r>
          </a:p>
        </p:txBody>
      </p:sp>
    </p:spTree>
    <p:extLst>
      <p:ext uri="{BB962C8B-B14F-4D97-AF65-F5344CB8AC3E}">
        <p14:creationId xmlns:p14="http://schemas.microsoft.com/office/powerpoint/2010/main" val="3303689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C01B598-B65E-4A40-8451-CE68F53DF5CF}"/>
              </a:ext>
            </a:extLst>
          </p:cNvPr>
          <p:cNvSpPr txBox="1">
            <a:spLocks/>
          </p:cNvSpPr>
          <p:nvPr/>
        </p:nvSpPr>
        <p:spPr>
          <a:xfrm>
            <a:off x="587853" y="510980"/>
            <a:ext cx="6338999" cy="83997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4800" b="1" dirty="0">
                <a:solidFill>
                  <a:schemeClr val="bg2">
                    <a:lumMod val="10000"/>
                  </a:schemeClr>
                </a:solidFill>
                <a:latin typeface="Arial Rounded MT Bold" panose="020F0704030504030204" pitchFamily="34" charset="77"/>
                <a:cs typeface="Arial" panose="020B0604020202020204" pitchFamily="34" charset="0"/>
              </a:rPr>
              <a:t>Can you turn </a:t>
            </a:r>
            <a:r>
              <a:rPr lang="en-US" sz="4800" b="1" dirty="0">
                <a:latin typeface="Arial Rounded MT Bold" panose="020F0704030504030204" pitchFamily="34" charset="77"/>
                <a:cs typeface="Arial" panose="020B0604020202020204" pitchFamily="34" charset="0"/>
              </a:rPr>
              <a:t>THIS…</a:t>
            </a:r>
          </a:p>
          <a:p>
            <a:pPr>
              <a:lnSpc>
                <a:spcPct val="100000"/>
              </a:lnSpc>
            </a:pPr>
            <a:endParaRPr lang="en-US" sz="4800" b="1" dirty="0">
              <a:solidFill>
                <a:schemeClr val="bg2">
                  <a:lumMod val="10000"/>
                </a:schemeClr>
              </a:solidFill>
              <a:latin typeface="Arial Rounded MT Bold" panose="020F0704030504030204" pitchFamily="34" charset="77"/>
              <a:cs typeface="Arial" panose="020B0604020202020204" pitchFamily="34" charset="0"/>
            </a:endParaRPr>
          </a:p>
        </p:txBody>
      </p:sp>
      <p:sp>
        <p:nvSpPr>
          <p:cNvPr id="16" name="Down Arrow 15">
            <a:extLst>
              <a:ext uri="{FF2B5EF4-FFF2-40B4-BE49-F238E27FC236}">
                <a16:creationId xmlns:a16="http://schemas.microsoft.com/office/drawing/2014/main" id="{934673D6-0A8C-7E40-8EB2-3FDD4AA46242}"/>
              </a:ext>
            </a:extLst>
          </p:cNvPr>
          <p:cNvSpPr/>
          <p:nvPr/>
        </p:nvSpPr>
        <p:spPr>
          <a:xfrm rot="18044917">
            <a:off x="7702866" y="1403498"/>
            <a:ext cx="509402" cy="1254642"/>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4B1BEC5B-B10F-3B4A-8341-334A4905D761}"/>
              </a:ext>
            </a:extLst>
          </p:cNvPr>
          <p:cNvPicPr>
            <a:picLocks noChangeAspect="1"/>
          </p:cNvPicPr>
          <p:nvPr/>
        </p:nvPicPr>
        <p:blipFill>
          <a:blip r:embed="rId3"/>
          <a:stretch>
            <a:fillRect/>
          </a:stretch>
        </p:blipFill>
        <p:spPr>
          <a:xfrm>
            <a:off x="7288213" y="189788"/>
            <a:ext cx="3554160" cy="6277036"/>
          </a:xfrm>
          <a:prstGeom prst="rect">
            <a:avLst/>
          </a:prstGeom>
        </p:spPr>
      </p:pic>
      <p:sp>
        <p:nvSpPr>
          <p:cNvPr id="5" name="Title 1">
            <a:extLst>
              <a:ext uri="{FF2B5EF4-FFF2-40B4-BE49-F238E27FC236}">
                <a16:creationId xmlns:a16="http://schemas.microsoft.com/office/drawing/2014/main" id="{2ED17B0E-8043-1441-B4A1-3207D42F77F3}"/>
              </a:ext>
            </a:extLst>
          </p:cNvPr>
          <p:cNvSpPr txBox="1">
            <a:spLocks/>
          </p:cNvSpPr>
          <p:nvPr/>
        </p:nvSpPr>
        <p:spPr>
          <a:xfrm>
            <a:off x="9491370" y="3529694"/>
            <a:ext cx="2395508" cy="1663119"/>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5800" b="1" dirty="0">
                <a:solidFill>
                  <a:schemeClr val="bg2">
                    <a:lumMod val="10000"/>
                  </a:schemeClr>
                </a:solidFill>
                <a:latin typeface="Arial Rounded MT Bold" panose="020F0704030504030204" pitchFamily="34" charset="77"/>
                <a:cs typeface="Arial" panose="020B0604020202020204" pitchFamily="34" charset="0"/>
              </a:rPr>
              <a:t>into </a:t>
            </a:r>
          </a:p>
          <a:p>
            <a:pPr>
              <a:lnSpc>
                <a:spcPct val="100000"/>
              </a:lnSpc>
            </a:pPr>
            <a:r>
              <a:rPr lang="en-US" sz="5800" b="1" dirty="0">
                <a:latin typeface="Arial Rounded MT Bold" panose="020F0704030504030204" pitchFamily="34" charset="77"/>
                <a:cs typeface="Arial" panose="020B0604020202020204" pitchFamily="34" charset="0"/>
              </a:rPr>
              <a:t>THIS?</a:t>
            </a:r>
          </a:p>
        </p:txBody>
      </p:sp>
      <p:pic>
        <p:nvPicPr>
          <p:cNvPr id="7" name="Picture 6">
            <a:extLst>
              <a:ext uri="{FF2B5EF4-FFF2-40B4-BE49-F238E27FC236}">
                <a16:creationId xmlns:a16="http://schemas.microsoft.com/office/drawing/2014/main" id="{668F8988-0781-6B49-9926-ECA52FBD4669}"/>
              </a:ext>
            </a:extLst>
          </p:cNvPr>
          <p:cNvPicPr>
            <a:picLocks noChangeAspect="1"/>
          </p:cNvPicPr>
          <p:nvPr/>
        </p:nvPicPr>
        <p:blipFill>
          <a:blip r:embed="rId4"/>
          <a:stretch>
            <a:fillRect/>
          </a:stretch>
        </p:blipFill>
        <p:spPr>
          <a:xfrm>
            <a:off x="587853" y="1550875"/>
            <a:ext cx="6535755" cy="3957637"/>
          </a:xfrm>
          <a:prstGeom prst="rect">
            <a:avLst/>
          </a:prstGeom>
        </p:spPr>
      </p:pic>
    </p:spTree>
    <p:extLst>
      <p:ext uri="{BB962C8B-B14F-4D97-AF65-F5344CB8AC3E}">
        <p14:creationId xmlns:p14="http://schemas.microsoft.com/office/powerpoint/2010/main" val="5629198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2E323C0-0137-174E-B249-61E7B1F3683F}"/>
              </a:ext>
            </a:extLst>
          </p:cNvPr>
          <p:cNvSpPr txBox="1">
            <a:spLocks/>
          </p:cNvSpPr>
          <p:nvPr/>
        </p:nvSpPr>
        <p:spPr>
          <a:xfrm>
            <a:off x="991892" y="523782"/>
            <a:ext cx="6684815" cy="1049837"/>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7100" b="1" dirty="0">
                <a:latin typeface="Arial Rounded MT Bold" panose="020F0704030504030204" pitchFamily="34" charset="77"/>
                <a:cs typeface="Arial" panose="020B0604020202020204" pitchFamily="34" charset="0"/>
              </a:rPr>
              <a:t>Materials</a:t>
            </a:r>
          </a:p>
        </p:txBody>
      </p:sp>
      <p:sp>
        <p:nvSpPr>
          <p:cNvPr id="2" name="Rectangle 1">
            <a:extLst>
              <a:ext uri="{FF2B5EF4-FFF2-40B4-BE49-F238E27FC236}">
                <a16:creationId xmlns:a16="http://schemas.microsoft.com/office/drawing/2014/main" id="{40E6D77A-798A-BF46-8F09-7147EC32F0E6}"/>
              </a:ext>
            </a:extLst>
          </p:cNvPr>
          <p:cNvSpPr/>
          <p:nvPr/>
        </p:nvSpPr>
        <p:spPr>
          <a:xfrm>
            <a:off x="1043803" y="1498718"/>
            <a:ext cx="9461163" cy="882165"/>
          </a:xfrm>
          <a:prstGeom prst="rect">
            <a:avLst/>
          </a:prstGeom>
        </p:spPr>
        <p:txBody>
          <a:bodyPr wrap="square">
            <a:spAutoFit/>
          </a:bodyPr>
          <a:lstStyle/>
          <a:p>
            <a:pPr>
              <a:lnSpc>
                <a:spcPct val="110000"/>
              </a:lnSpc>
            </a:pPr>
            <a:r>
              <a:rPr lang="en-US" sz="2400" dirty="0">
                <a:solidFill>
                  <a:schemeClr val="bg2">
                    <a:lumMod val="10000"/>
                  </a:schemeClr>
                </a:solidFill>
                <a:latin typeface="Arial" panose="020B0604020202020204" pitchFamily="34" charset="0"/>
                <a:cs typeface="Arial" panose="020B0604020202020204" pitchFamily="34" charset="0"/>
              </a:rPr>
              <a:t>The sales price for the device is </a:t>
            </a:r>
            <a:r>
              <a:rPr lang="en-US" sz="2400" b="1" dirty="0">
                <a:solidFill>
                  <a:schemeClr val="accent4"/>
                </a:solidFill>
                <a:latin typeface="Arial" panose="020B0604020202020204" pitchFamily="34" charset="0"/>
                <a:cs typeface="Arial" panose="020B0604020202020204" pitchFamily="34" charset="0"/>
              </a:rPr>
              <a:t>$20</a:t>
            </a:r>
            <a:r>
              <a:rPr lang="en-US" sz="2400" dirty="0">
                <a:solidFill>
                  <a:schemeClr val="bg2">
                    <a:lumMod val="10000"/>
                  </a:schemeClr>
                </a:solidFill>
                <a:latin typeface="Arial" panose="020B0604020202020204" pitchFamily="34" charset="0"/>
                <a:cs typeface="Arial" panose="020B0604020202020204" pitchFamily="34" charset="0"/>
              </a:rPr>
              <a:t>. The cost of materials is below. </a:t>
            </a:r>
            <a:r>
              <a:rPr lang="en-US" sz="2400" b="1" dirty="0">
                <a:latin typeface="Arial" panose="020B0604020202020204" pitchFamily="34" charset="0"/>
                <a:cs typeface="Arial" panose="020B0604020202020204" pitchFamily="34" charset="0"/>
              </a:rPr>
              <a:t>Materials must be less than 20% of sale price.</a:t>
            </a:r>
            <a:endParaRPr lang="en-US" sz="2400" b="1" dirty="0"/>
          </a:p>
        </p:txBody>
      </p:sp>
      <p:graphicFrame>
        <p:nvGraphicFramePr>
          <p:cNvPr id="8" name="Table 7">
            <a:extLst>
              <a:ext uri="{FF2B5EF4-FFF2-40B4-BE49-F238E27FC236}">
                <a16:creationId xmlns:a16="http://schemas.microsoft.com/office/drawing/2014/main" id="{F01F6DAA-8BDD-5543-AD05-CE489C1B95A6}"/>
              </a:ext>
            </a:extLst>
          </p:cNvPr>
          <p:cNvGraphicFramePr>
            <a:graphicFrameLocks noGrp="1"/>
          </p:cNvGraphicFramePr>
          <p:nvPr>
            <p:extLst>
              <p:ext uri="{D42A27DB-BD31-4B8C-83A1-F6EECF244321}">
                <p14:modId xmlns:p14="http://schemas.microsoft.com/office/powerpoint/2010/main" val="2201807341"/>
              </p:ext>
            </p:extLst>
          </p:nvPr>
        </p:nvGraphicFramePr>
        <p:xfrm>
          <a:off x="1149645" y="2602598"/>
          <a:ext cx="8951285" cy="3749040"/>
        </p:xfrm>
        <a:graphic>
          <a:graphicData uri="http://schemas.openxmlformats.org/drawingml/2006/table">
            <a:tbl>
              <a:tblPr firstRow="1" firstCol="1" bandRow="1">
                <a:tableStyleId>{5A111915-BE36-4E01-A7E5-04B1672EAD32}</a:tableStyleId>
              </a:tblPr>
              <a:tblGrid>
                <a:gridCol w="2343150">
                  <a:extLst>
                    <a:ext uri="{9D8B030D-6E8A-4147-A177-3AD203B41FA5}">
                      <a16:colId xmlns:a16="http://schemas.microsoft.com/office/drawing/2014/main" val="1479920749"/>
                    </a:ext>
                  </a:extLst>
                </a:gridCol>
                <a:gridCol w="1419226">
                  <a:extLst>
                    <a:ext uri="{9D8B030D-6E8A-4147-A177-3AD203B41FA5}">
                      <a16:colId xmlns:a16="http://schemas.microsoft.com/office/drawing/2014/main" val="2413263681"/>
                    </a:ext>
                  </a:extLst>
                </a:gridCol>
                <a:gridCol w="3700351">
                  <a:extLst>
                    <a:ext uri="{9D8B030D-6E8A-4147-A177-3AD203B41FA5}">
                      <a16:colId xmlns:a16="http://schemas.microsoft.com/office/drawing/2014/main" val="594121820"/>
                    </a:ext>
                  </a:extLst>
                </a:gridCol>
                <a:gridCol w="1488558">
                  <a:extLst>
                    <a:ext uri="{9D8B030D-6E8A-4147-A177-3AD203B41FA5}">
                      <a16:colId xmlns:a16="http://schemas.microsoft.com/office/drawing/2014/main" val="3074673762"/>
                    </a:ext>
                  </a:extLst>
                </a:gridCol>
              </a:tblGrid>
              <a:tr h="416560">
                <a:tc>
                  <a:txBody>
                    <a:bodyPr/>
                    <a:lstStyle/>
                    <a:p>
                      <a:pPr marL="0" marR="0" algn="ctr">
                        <a:spcBef>
                          <a:spcPts val="0"/>
                        </a:spcBef>
                        <a:spcAft>
                          <a:spcPts val="0"/>
                        </a:spcAft>
                      </a:pPr>
                      <a:r>
                        <a:rPr lang="en-US" sz="2000" dirty="0">
                          <a:effectLst/>
                          <a:latin typeface="Arial" panose="020B0604020202020204" pitchFamily="34" charset="0"/>
                          <a:cs typeface="Arial" panose="020B0604020202020204" pitchFamily="34" charset="0"/>
                        </a:rPr>
                        <a:t>Material</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accent3"/>
                      </a:solidFill>
                      <a:prstDash val="solid"/>
                      <a:round/>
                      <a:headEnd type="none" w="med" len="med"/>
                      <a:tailEnd type="none" w="med" len="med"/>
                    </a:lnB>
                    <a:solidFill>
                      <a:schemeClr val="tx1">
                        <a:lumMod val="75000"/>
                      </a:schemeClr>
                    </a:solidFill>
                  </a:tcPr>
                </a:tc>
                <a:tc>
                  <a:txBody>
                    <a:bodyPr/>
                    <a:lstStyle/>
                    <a:p>
                      <a:pPr marL="0" marR="0" algn="ctr">
                        <a:spcBef>
                          <a:spcPts val="0"/>
                        </a:spcBef>
                        <a:spcAft>
                          <a:spcPts val="0"/>
                        </a:spcAft>
                      </a:pPr>
                      <a:r>
                        <a:rPr lang="en-US" sz="2000" dirty="0">
                          <a:effectLst/>
                          <a:latin typeface="Arial" panose="020B0604020202020204" pitchFamily="34" charset="0"/>
                          <a:cs typeface="Arial" panose="020B0604020202020204" pitchFamily="34" charset="0"/>
                        </a:rPr>
                        <a:t>Cost</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chemeClr val="accent3"/>
                      </a:solidFill>
                      <a:prstDash val="solid"/>
                      <a:round/>
                      <a:headEnd type="none" w="med" len="med"/>
                      <a:tailEnd type="none" w="med" len="med"/>
                    </a:lnR>
                    <a:lnB w="12700" cap="flat" cmpd="sng" algn="ctr">
                      <a:solidFill>
                        <a:schemeClr val="accent3"/>
                      </a:solidFill>
                      <a:prstDash val="solid"/>
                      <a:round/>
                      <a:headEnd type="none" w="med" len="med"/>
                      <a:tailEnd type="none" w="med" len="med"/>
                    </a:lnB>
                    <a:solidFill>
                      <a:schemeClr val="tx1">
                        <a:lumMod val="75000"/>
                      </a:schemeClr>
                    </a:solidFill>
                  </a:tcPr>
                </a:tc>
                <a:tc>
                  <a:txBody>
                    <a:bodyPr/>
                    <a:lstStyle/>
                    <a:p>
                      <a:pPr marL="0" marR="0" algn="ctr">
                        <a:spcBef>
                          <a:spcPts val="0"/>
                        </a:spcBef>
                        <a:spcAft>
                          <a:spcPts val="0"/>
                        </a:spcAft>
                      </a:pPr>
                      <a:r>
                        <a:rPr lang="en-US" sz="2000" dirty="0">
                          <a:effectLst/>
                          <a:latin typeface="Arial" panose="020B0604020202020204" pitchFamily="34" charset="0"/>
                          <a:cs typeface="Arial" panose="020B0604020202020204" pitchFamily="34" charset="0"/>
                        </a:rPr>
                        <a:t>Material</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B w="12700" cap="flat" cmpd="sng" algn="ctr">
                      <a:solidFill>
                        <a:schemeClr val="accent3"/>
                      </a:solidFill>
                      <a:prstDash val="solid"/>
                      <a:round/>
                      <a:headEnd type="none" w="med" len="med"/>
                      <a:tailEnd type="none" w="med" len="med"/>
                    </a:lnB>
                    <a:solidFill>
                      <a:schemeClr val="tx1">
                        <a:lumMod val="75000"/>
                      </a:schemeClr>
                    </a:solidFill>
                  </a:tcPr>
                </a:tc>
                <a:tc>
                  <a:txBody>
                    <a:bodyPr/>
                    <a:lstStyle/>
                    <a:p>
                      <a:pPr marL="0" marR="0" algn="ctr">
                        <a:spcBef>
                          <a:spcPts val="0"/>
                        </a:spcBef>
                        <a:spcAft>
                          <a:spcPts val="0"/>
                        </a:spcAft>
                      </a:pPr>
                      <a:r>
                        <a:rPr lang="en-US" sz="2000" dirty="0">
                          <a:effectLst/>
                          <a:latin typeface="Arial" panose="020B0604020202020204" pitchFamily="34" charset="0"/>
                          <a:cs typeface="Arial" panose="020B0604020202020204" pitchFamily="34" charset="0"/>
                        </a:rPr>
                        <a:t>Cost</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accent3"/>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2797699259"/>
                  </a:ext>
                </a:extLst>
              </a:tr>
              <a:tr h="416560">
                <a:tc>
                  <a:txBody>
                    <a:bodyPr/>
                    <a:lstStyle/>
                    <a:p>
                      <a:pPr marL="0" marR="0" algn="ctr">
                        <a:spcBef>
                          <a:spcPts val="0"/>
                        </a:spcBef>
                        <a:spcAft>
                          <a:spcPts val="0"/>
                        </a:spcAft>
                      </a:pPr>
                      <a:r>
                        <a:rPr lang="en-US" sz="1600" b="0" dirty="0">
                          <a:solidFill>
                            <a:schemeClr val="bg2">
                              <a:lumMod val="10000"/>
                            </a:schemeClr>
                          </a:solidFill>
                          <a:effectLst/>
                          <a:latin typeface="Arial" panose="020B0604020202020204" pitchFamily="34" charset="0"/>
                          <a:cs typeface="Arial" panose="020B0604020202020204" pitchFamily="34" charset="0"/>
                        </a:rPr>
                        <a:t>Wood Skewer</a:t>
                      </a:r>
                      <a:endParaRPr lang="en-US" sz="1600" b="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bg2">
                              <a:lumMod val="10000"/>
                            </a:schemeClr>
                          </a:solidFill>
                          <a:effectLst/>
                          <a:latin typeface="Arial" panose="020B0604020202020204" pitchFamily="34" charset="0"/>
                          <a:cs typeface="Arial" panose="020B0604020202020204" pitchFamily="34" charset="0"/>
                        </a:rPr>
                        <a:t>$1.00</a:t>
                      </a:r>
                      <a:endParaRPr lang="en-US" sz="160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bg2">
                              <a:lumMod val="10000"/>
                            </a:schemeClr>
                          </a:solidFill>
                          <a:effectLst/>
                          <a:latin typeface="Arial" panose="020B0604020202020204" pitchFamily="34" charset="0"/>
                          <a:cs typeface="Arial" panose="020B0604020202020204" pitchFamily="34" charset="0"/>
                        </a:rPr>
                        <a:t>Electrical Tape (6 inches in length)</a:t>
                      </a:r>
                      <a:endParaRPr lang="en-US" sz="160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bg2">
                              <a:lumMod val="10000"/>
                            </a:schemeClr>
                          </a:solidFill>
                          <a:effectLst/>
                          <a:latin typeface="Arial" panose="020B0604020202020204" pitchFamily="34" charset="0"/>
                          <a:cs typeface="Arial" panose="020B0604020202020204" pitchFamily="34" charset="0"/>
                        </a:rPr>
                        <a:t>$0.25</a:t>
                      </a:r>
                      <a:endParaRPr lang="en-US" sz="160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136409673"/>
                  </a:ext>
                </a:extLst>
              </a:tr>
              <a:tr h="416560">
                <a:tc>
                  <a:txBody>
                    <a:bodyPr/>
                    <a:lstStyle/>
                    <a:p>
                      <a:pPr marL="0" marR="0" algn="ctr">
                        <a:spcBef>
                          <a:spcPts val="0"/>
                        </a:spcBef>
                        <a:spcAft>
                          <a:spcPts val="0"/>
                        </a:spcAft>
                      </a:pPr>
                      <a:r>
                        <a:rPr lang="en-US" sz="1600" b="0" dirty="0">
                          <a:solidFill>
                            <a:schemeClr val="bg2">
                              <a:lumMod val="10000"/>
                            </a:schemeClr>
                          </a:solidFill>
                          <a:effectLst/>
                          <a:latin typeface="Arial" panose="020B0604020202020204" pitchFamily="34" charset="0"/>
                          <a:cs typeface="Arial" panose="020B0604020202020204" pitchFamily="34" charset="0"/>
                        </a:rPr>
                        <a:t>Pipe Cleaner</a:t>
                      </a:r>
                      <a:endParaRPr lang="en-US" sz="1600" b="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bg2">
                              <a:lumMod val="10000"/>
                            </a:schemeClr>
                          </a:solidFill>
                          <a:effectLst/>
                          <a:latin typeface="Arial" panose="020B0604020202020204" pitchFamily="34" charset="0"/>
                          <a:cs typeface="Arial" panose="020B0604020202020204" pitchFamily="34" charset="0"/>
                        </a:rPr>
                        <a:t>$0.75</a:t>
                      </a:r>
                      <a:endParaRPr lang="en-US" sz="160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bg2">
                              <a:lumMod val="10000"/>
                            </a:schemeClr>
                          </a:solidFill>
                          <a:effectLst/>
                          <a:latin typeface="Arial" panose="020B0604020202020204" pitchFamily="34" charset="0"/>
                          <a:cs typeface="Arial" panose="020B0604020202020204" pitchFamily="34" charset="0"/>
                        </a:rPr>
                        <a:t>Glue</a:t>
                      </a:r>
                      <a:endParaRPr lang="en-US" sz="160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bg2">
                              <a:lumMod val="10000"/>
                            </a:schemeClr>
                          </a:solidFill>
                          <a:effectLst/>
                          <a:latin typeface="Arial" panose="020B0604020202020204" pitchFamily="34" charset="0"/>
                          <a:cs typeface="Arial" panose="020B0604020202020204" pitchFamily="34" charset="0"/>
                        </a:rPr>
                        <a:t>$0.20</a:t>
                      </a:r>
                      <a:endParaRPr lang="en-US" sz="160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24945789"/>
                  </a:ext>
                </a:extLst>
              </a:tr>
              <a:tr h="416560">
                <a:tc>
                  <a:txBody>
                    <a:bodyPr/>
                    <a:lstStyle/>
                    <a:p>
                      <a:pPr marL="0" marR="0" algn="ctr">
                        <a:spcBef>
                          <a:spcPts val="0"/>
                        </a:spcBef>
                        <a:spcAft>
                          <a:spcPts val="0"/>
                        </a:spcAft>
                      </a:pPr>
                      <a:r>
                        <a:rPr lang="en-US" sz="1600" b="0" dirty="0">
                          <a:solidFill>
                            <a:schemeClr val="bg2">
                              <a:lumMod val="10000"/>
                            </a:schemeClr>
                          </a:solidFill>
                          <a:effectLst/>
                          <a:latin typeface="Arial" panose="020B0604020202020204" pitchFamily="34" charset="0"/>
                          <a:cs typeface="Arial" panose="020B0604020202020204" pitchFamily="34" charset="0"/>
                        </a:rPr>
                        <a:t>Cotton Ball</a:t>
                      </a:r>
                      <a:endParaRPr lang="en-US" sz="1600" b="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bg2">
                              <a:lumMod val="10000"/>
                            </a:schemeClr>
                          </a:solidFill>
                          <a:effectLst/>
                          <a:latin typeface="Arial" panose="020B0604020202020204" pitchFamily="34" charset="0"/>
                          <a:cs typeface="Arial" panose="020B0604020202020204" pitchFamily="34" charset="0"/>
                        </a:rPr>
                        <a:t>$0.75</a:t>
                      </a:r>
                      <a:endParaRPr lang="en-US" sz="160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dirty="0">
                          <a:solidFill>
                            <a:schemeClr val="bg2">
                              <a:lumMod val="10000"/>
                            </a:schemeClr>
                          </a:solidFill>
                          <a:effectLst/>
                          <a:latin typeface="Arial" panose="020B0604020202020204" pitchFamily="34" charset="0"/>
                          <a:cs typeface="Arial" panose="020B0604020202020204" pitchFamily="34" charset="0"/>
                        </a:rPr>
                        <a:t>Glue Stick</a:t>
                      </a:r>
                      <a:endParaRPr lang="en-US" sz="160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bg2">
                              <a:lumMod val="10000"/>
                            </a:schemeClr>
                          </a:solidFill>
                          <a:effectLst/>
                          <a:latin typeface="Arial" panose="020B0604020202020204" pitchFamily="34" charset="0"/>
                          <a:cs typeface="Arial" panose="020B0604020202020204" pitchFamily="34" charset="0"/>
                        </a:rPr>
                        <a:t>$0.20</a:t>
                      </a:r>
                      <a:endParaRPr lang="en-US" sz="160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287357381"/>
                  </a:ext>
                </a:extLst>
              </a:tr>
              <a:tr h="416560">
                <a:tc>
                  <a:txBody>
                    <a:bodyPr/>
                    <a:lstStyle/>
                    <a:p>
                      <a:pPr marL="0" marR="0" algn="ctr">
                        <a:spcBef>
                          <a:spcPts val="0"/>
                        </a:spcBef>
                        <a:spcAft>
                          <a:spcPts val="0"/>
                        </a:spcAft>
                      </a:pPr>
                      <a:r>
                        <a:rPr lang="en-US" sz="1600" b="0" dirty="0">
                          <a:solidFill>
                            <a:schemeClr val="bg2">
                              <a:lumMod val="10000"/>
                            </a:schemeClr>
                          </a:solidFill>
                          <a:effectLst/>
                          <a:latin typeface="Arial" panose="020B0604020202020204" pitchFamily="34" charset="0"/>
                          <a:cs typeface="Arial" panose="020B0604020202020204" pitchFamily="34" charset="0"/>
                        </a:rPr>
                        <a:t>Plastic Straw</a:t>
                      </a:r>
                      <a:endParaRPr lang="en-US" sz="1600" b="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bg2">
                              <a:lumMod val="10000"/>
                            </a:schemeClr>
                          </a:solidFill>
                          <a:effectLst/>
                          <a:latin typeface="Arial" panose="020B0604020202020204" pitchFamily="34" charset="0"/>
                          <a:cs typeface="Arial" panose="020B0604020202020204" pitchFamily="34" charset="0"/>
                        </a:rPr>
                        <a:t>$0.65</a:t>
                      </a:r>
                      <a:endParaRPr lang="en-US" sz="160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bg2">
                              <a:lumMod val="10000"/>
                            </a:schemeClr>
                          </a:solidFill>
                          <a:effectLst/>
                          <a:latin typeface="Arial" panose="020B0604020202020204" pitchFamily="34" charset="0"/>
                          <a:cs typeface="Arial" panose="020B0604020202020204" pitchFamily="34" charset="0"/>
                        </a:rPr>
                        <a:t>Color Label</a:t>
                      </a:r>
                      <a:endParaRPr lang="en-US" sz="160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bg2">
                              <a:lumMod val="10000"/>
                            </a:schemeClr>
                          </a:solidFill>
                          <a:effectLst/>
                          <a:latin typeface="Arial" panose="020B0604020202020204" pitchFamily="34" charset="0"/>
                          <a:cs typeface="Arial" panose="020B0604020202020204" pitchFamily="34" charset="0"/>
                        </a:rPr>
                        <a:t>$0.20</a:t>
                      </a:r>
                      <a:endParaRPr lang="en-US" sz="160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38973823"/>
                  </a:ext>
                </a:extLst>
              </a:tr>
              <a:tr h="416560">
                <a:tc>
                  <a:txBody>
                    <a:bodyPr/>
                    <a:lstStyle/>
                    <a:p>
                      <a:pPr marL="0" marR="0" algn="ctr">
                        <a:spcBef>
                          <a:spcPts val="0"/>
                        </a:spcBef>
                        <a:spcAft>
                          <a:spcPts val="0"/>
                        </a:spcAft>
                      </a:pPr>
                      <a:r>
                        <a:rPr lang="en-US" sz="1600" b="0" dirty="0">
                          <a:solidFill>
                            <a:schemeClr val="bg2">
                              <a:lumMod val="10000"/>
                            </a:schemeClr>
                          </a:solidFill>
                          <a:effectLst/>
                          <a:latin typeface="Arial" panose="020B0604020202020204" pitchFamily="34" charset="0"/>
                          <a:cs typeface="Arial" panose="020B0604020202020204" pitchFamily="34" charset="0"/>
                        </a:rPr>
                        <a:t>Plastic Bead</a:t>
                      </a:r>
                      <a:endParaRPr lang="en-US" sz="1600" b="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bg2">
                              <a:lumMod val="10000"/>
                            </a:schemeClr>
                          </a:solidFill>
                          <a:effectLst/>
                          <a:latin typeface="Arial" panose="020B0604020202020204" pitchFamily="34" charset="0"/>
                          <a:cs typeface="Arial" panose="020B0604020202020204" pitchFamily="34" charset="0"/>
                        </a:rPr>
                        <a:t>$0.65</a:t>
                      </a:r>
                      <a:endParaRPr lang="en-US" sz="160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bg2">
                              <a:lumMod val="10000"/>
                            </a:schemeClr>
                          </a:solidFill>
                          <a:effectLst/>
                          <a:latin typeface="Arial" panose="020B0604020202020204" pitchFamily="34" charset="0"/>
                          <a:cs typeface="Arial" panose="020B0604020202020204" pitchFamily="34" charset="0"/>
                        </a:rPr>
                        <a:t>White Label</a:t>
                      </a:r>
                      <a:endParaRPr lang="en-US" sz="160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bg2">
                              <a:lumMod val="10000"/>
                            </a:schemeClr>
                          </a:solidFill>
                          <a:effectLst/>
                          <a:latin typeface="Arial" panose="020B0604020202020204" pitchFamily="34" charset="0"/>
                          <a:cs typeface="Arial" panose="020B0604020202020204" pitchFamily="34" charset="0"/>
                        </a:rPr>
                        <a:t>$0.10</a:t>
                      </a:r>
                      <a:endParaRPr lang="en-US" sz="160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3056299869"/>
                  </a:ext>
                </a:extLst>
              </a:tr>
              <a:tr h="416560">
                <a:tc>
                  <a:txBody>
                    <a:bodyPr/>
                    <a:lstStyle/>
                    <a:p>
                      <a:pPr marL="0" marR="0" algn="ctr">
                        <a:spcBef>
                          <a:spcPts val="0"/>
                        </a:spcBef>
                        <a:spcAft>
                          <a:spcPts val="0"/>
                        </a:spcAft>
                      </a:pPr>
                      <a:r>
                        <a:rPr lang="en-US" sz="1600" b="0" dirty="0">
                          <a:solidFill>
                            <a:schemeClr val="bg2">
                              <a:lumMod val="10000"/>
                            </a:schemeClr>
                          </a:solidFill>
                          <a:effectLst/>
                          <a:latin typeface="Arial" panose="020B0604020202020204" pitchFamily="34" charset="0"/>
                          <a:cs typeface="Arial" panose="020B0604020202020204" pitchFamily="34" charset="0"/>
                        </a:rPr>
                        <a:t>Wood Bead</a:t>
                      </a:r>
                      <a:endParaRPr lang="en-US" sz="1600" b="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bg2">
                              <a:lumMod val="10000"/>
                            </a:schemeClr>
                          </a:solidFill>
                          <a:effectLst/>
                          <a:latin typeface="Arial" panose="020B0604020202020204" pitchFamily="34" charset="0"/>
                          <a:cs typeface="Arial" panose="020B0604020202020204" pitchFamily="34" charset="0"/>
                        </a:rPr>
                        <a:t>$0.50</a:t>
                      </a:r>
                      <a:endParaRPr lang="en-US" sz="160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bg2">
                              <a:lumMod val="10000"/>
                            </a:schemeClr>
                          </a:solidFill>
                          <a:effectLst/>
                          <a:latin typeface="Arial" panose="020B0604020202020204" pitchFamily="34" charset="0"/>
                          <a:cs typeface="Arial" panose="020B0604020202020204" pitchFamily="34" charset="0"/>
                        </a:rPr>
                        <a:t>Star Sticker</a:t>
                      </a:r>
                      <a:endParaRPr lang="en-US" sz="160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bg2">
                              <a:lumMod val="10000"/>
                            </a:schemeClr>
                          </a:solidFill>
                          <a:effectLst/>
                          <a:latin typeface="Arial" panose="020B0604020202020204" pitchFamily="34" charset="0"/>
                          <a:cs typeface="Arial" panose="020B0604020202020204" pitchFamily="34" charset="0"/>
                        </a:rPr>
                        <a:t>$0.10</a:t>
                      </a:r>
                      <a:endParaRPr lang="en-US" sz="160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3493623380"/>
                  </a:ext>
                </a:extLst>
              </a:tr>
              <a:tr h="416560">
                <a:tc>
                  <a:txBody>
                    <a:bodyPr/>
                    <a:lstStyle/>
                    <a:p>
                      <a:pPr marL="0" marR="0" algn="ctr">
                        <a:spcBef>
                          <a:spcPts val="0"/>
                        </a:spcBef>
                        <a:spcAft>
                          <a:spcPts val="0"/>
                        </a:spcAft>
                      </a:pPr>
                      <a:r>
                        <a:rPr lang="en-US" sz="1600" b="0" dirty="0">
                          <a:solidFill>
                            <a:schemeClr val="bg2">
                              <a:lumMod val="10000"/>
                            </a:schemeClr>
                          </a:solidFill>
                          <a:effectLst/>
                          <a:latin typeface="Arial" panose="020B0604020202020204" pitchFamily="34" charset="0"/>
                          <a:cs typeface="Arial" panose="020B0604020202020204" pitchFamily="34" charset="0"/>
                        </a:rPr>
                        <a:t>Rubber Bands</a:t>
                      </a:r>
                      <a:endParaRPr lang="en-US" sz="1600" b="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bg2">
                              <a:lumMod val="10000"/>
                            </a:schemeClr>
                          </a:solidFill>
                          <a:effectLst/>
                          <a:latin typeface="Arial" panose="020B0604020202020204" pitchFamily="34" charset="0"/>
                          <a:cs typeface="Arial" panose="020B0604020202020204" pitchFamily="34" charset="0"/>
                        </a:rPr>
                        <a:t>$0.50</a:t>
                      </a:r>
                      <a:endParaRPr lang="en-US" sz="160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bg2">
                              <a:lumMod val="10000"/>
                            </a:schemeClr>
                          </a:solidFill>
                          <a:effectLst/>
                          <a:latin typeface="Arial" panose="020B0604020202020204" pitchFamily="34" charset="0"/>
                          <a:cs typeface="Arial" panose="020B0604020202020204" pitchFamily="34" charset="0"/>
                        </a:rPr>
                        <a:t>Circle Sticker</a:t>
                      </a:r>
                      <a:endParaRPr lang="en-US" sz="160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bg2">
                              <a:lumMod val="10000"/>
                            </a:schemeClr>
                          </a:solidFill>
                          <a:effectLst/>
                          <a:latin typeface="Arial" panose="020B0604020202020204" pitchFamily="34" charset="0"/>
                          <a:cs typeface="Arial" panose="020B0604020202020204" pitchFamily="34" charset="0"/>
                        </a:rPr>
                        <a:t>$0.05</a:t>
                      </a:r>
                      <a:endParaRPr lang="en-US" sz="160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636341811"/>
                  </a:ext>
                </a:extLst>
              </a:tr>
              <a:tr h="416560">
                <a:tc>
                  <a:txBody>
                    <a:bodyPr/>
                    <a:lstStyle/>
                    <a:p>
                      <a:pPr marL="0" marR="0" algn="ctr">
                        <a:spcBef>
                          <a:spcPts val="0"/>
                        </a:spcBef>
                        <a:spcAft>
                          <a:spcPts val="0"/>
                        </a:spcAft>
                      </a:pPr>
                      <a:r>
                        <a:rPr lang="en-US" sz="1600" b="0" dirty="0">
                          <a:solidFill>
                            <a:schemeClr val="bg2">
                              <a:lumMod val="10000"/>
                            </a:schemeClr>
                          </a:solidFill>
                          <a:effectLst/>
                          <a:latin typeface="Arial" panose="020B0604020202020204" pitchFamily="34" charset="0"/>
                          <a:cs typeface="Arial" panose="020B0604020202020204" pitchFamily="34" charset="0"/>
                        </a:rPr>
                        <a:t>Paper Clip</a:t>
                      </a:r>
                      <a:endParaRPr lang="en-US" sz="1600" b="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bg2">
                              <a:lumMod val="10000"/>
                            </a:schemeClr>
                          </a:solidFill>
                          <a:effectLst/>
                          <a:latin typeface="Arial" panose="020B0604020202020204" pitchFamily="34" charset="0"/>
                          <a:cs typeface="Arial" panose="020B0604020202020204" pitchFamily="34" charset="0"/>
                        </a:rPr>
                        <a:t>$0.50</a:t>
                      </a:r>
                      <a:endParaRPr lang="en-US" sz="160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endParaRPr lang="en-US" sz="1600" dirty="0">
                        <a:solidFill>
                          <a:schemeClr val="bg2">
                            <a:lumMod val="10000"/>
                          </a:schemeClr>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endParaRPr lang="en-US" sz="1600" dirty="0">
                        <a:solidFill>
                          <a:schemeClr val="bg2">
                            <a:lumMod val="10000"/>
                          </a:schemeClr>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482636463"/>
                  </a:ext>
                </a:extLst>
              </a:tr>
            </a:tbl>
          </a:graphicData>
        </a:graphic>
      </p:graphicFrame>
    </p:spTree>
    <p:extLst>
      <p:ext uri="{BB962C8B-B14F-4D97-AF65-F5344CB8AC3E}">
        <p14:creationId xmlns:p14="http://schemas.microsoft.com/office/powerpoint/2010/main" val="2394333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88CAB7-5BFF-6640-8BA1-B2A2A412E893}"/>
              </a:ext>
            </a:extLst>
          </p:cNvPr>
          <p:cNvSpPr/>
          <p:nvPr/>
        </p:nvSpPr>
        <p:spPr>
          <a:xfrm>
            <a:off x="0" y="2487706"/>
            <a:ext cx="12192000" cy="1200329"/>
          </a:xfrm>
          <a:prstGeom prst="rect">
            <a:avLst/>
          </a:prstGeom>
        </p:spPr>
        <p:txBody>
          <a:bodyPr wrap="square">
            <a:spAutoFit/>
          </a:bodyPr>
          <a:lstStyle/>
          <a:p>
            <a:pPr algn="ctr"/>
            <a:r>
              <a:rPr lang="en-US" sz="7000" b="1" dirty="0">
                <a:solidFill>
                  <a:schemeClr val="accent2"/>
                </a:solidFill>
                <a:latin typeface="Arial Rounded MT Bold" panose="020F0704030504030204" pitchFamily="34" charset="77"/>
                <a:cs typeface="Arial" panose="020B0604020202020204" pitchFamily="34" charset="0"/>
              </a:rPr>
              <a:t>Questions</a:t>
            </a:r>
            <a:r>
              <a:rPr lang="en-US" sz="7200" b="1" dirty="0">
                <a:solidFill>
                  <a:schemeClr val="bg1"/>
                </a:solidFill>
                <a:latin typeface="Arial Rounded MT Bold" panose="020F0704030504030204" pitchFamily="34" charset="77"/>
                <a:cs typeface="Arial" panose="020B0604020202020204" pitchFamily="34" charset="0"/>
              </a:rPr>
              <a:t>?</a:t>
            </a:r>
            <a:endParaRPr lang="en-US" sz="7200" b="1" dirty="0">
              <a:latin typeface="Arial Rounded MT Bold" panose="020F0704030504030204" pitchFamily="34" charset="77"/>
            </a:endParaRPr>
          </a:p>
        </p:txBody>
      </p:sp>
    </p:spTree>
    <p:extLst>
      <p:ext uri="{BB962C8B-B14F-4D97-AF65-F5344CB8AC3E}">
        <p14:creationId xmlns:p14="http://schemas.microsoft.com/office/powerpoint/2010/main" val="2143737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F5FF4-1AA8-7945-9AC9-E68CEAD8DD2F}"/>
              </a:ext>
            </a:extLst>
          </p:cNvPr>
          <p:cNvSpPr txBox="1">
            <a:spLocks/>
          </p:cNvSpPr>
          <p:nvPr/>
        </p:nvSpPr>
        <p:spPr>
          <a:xfrm>
            <a:off x="956226" y="2170936"/>
            <a:ext cx="10441877" cy="3332310"/>
          </a:xfrm>
          <a:prstGeom prst="rect">
            <a:avLst/>
          </a:prstGeom>
        </p:spPr>
        <p:txBody>
          <a:bodyPr wrap="none">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6700" b="1" dirty="0">
                <a:solidFill>
                  <a:schemeClr val="bg1"/>
                </a:solidFill>
                <a:latin typeface="Arial Rounded MT Bold" panose="020F0704030504030204" pitchFamily="34" charset="77"/>
                <a:cs typeface="Arial" panose="020B0604020202020204" pitchFamily="34" charset="0"/>
              </a:rPr>
              <a:t>Building a Medical Device</a:t>
            </a:r>
            <a:br>
              <a:rPr lang="en-US" sz="6700" b="1" dirty="0">
                <a:solidFill>
                  <a:schemeClr val="bg1"/>
                </a:solidFill>
                <a:latin typeface="Arial Rounded MT Bold" panose="020F0704030504030204" pitchFamily="34" charset="77"/>
                <a:cs typeface="Arial" panose="020B0604020202020204" pitchFamily="34" charset="0"/>
              </a:rPr>
            </a:br>
            <a:r>
              <a:rPr lang="en-US" sz="8000" b="1" dirty="0">
                <a:solidFill>
                  <a:schemeClr val="accent2"/>
                </a:solidFill>
                <a:latin typeface="Arial Rounded MT Bold" panose="020F0704030504030204" pitchFamily="34" charset="77"/>
                <a:cs typeface="Arial" panose="020B0604020202020204" pitchFamily="34" charset="0"/>
              </a:rPr>
              <a:t>Challenge</a:t>
            </a:r>
            <a:endParaRPr lang="en-US" sz="8000" dirty="0">
              <a:solidFill>
                <a:schemeClr val="bg2">
                  <a:lumMod val="10000"/>
                </a:schemeClr>
              </a:solidFill>
              <a:latin typeface="Arial Rounded MT Bold" panose="020F0704030504030204" pitchFamily="34" charset="77"/>
              <a:cs typeface="Arial" panose="020B0604020202020204" pitchFamily="34" charset="0"/>
            </a:endParaRPr>
          </a:p>
        </p:txBody>
      </p:sp>
    </p:spTree>
    <p:extLst>
      <p:ext uri="{BB962C8B-B14F-4D97-AF65-F5344CB8AC3E}">
        <p14:creationId xmlns:p14="http://schemas.microsoft.com/office/powerpoint/2010/main" val="1183170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EB71A4A-3037-2543-92C7-40F065682537}"/>
              </a:ext>
            </a:extLst>
          </p:cNvPr>
          <p:cNvSpPr txBox="1">
            <a:spLocks/>
          </p:cNvSpPr>
          <p:nvPr/>
        </p:nvSpPr>
        <p:spPr>
          <a:xfrm>
            <a:off x="991892" y="226069"/>
            <a:ext cx="4037308" cy="11561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6000" b="1" dirty="0">
                <a:latin typeface="Arial Rounded MT Bold" panose="020F0704030504030204" pitchFamily="34" charset="77"/>
                <a:cs typeface="Arial" panose="020B0604020202020204" pitchFamily="34" charset="0"/>
              </a:rPr>
              <a:t>Scoring</a:t>
            </a:r>
          </a:p>
        </p:txBody>
      </p:sp>
      <p:graphicFrame>
        <p:nvGraphicFramePr>
          <p:cNvPr id="6" name="Content Placeholder 3">
            <a:extLst>
              <a:ext uri="{FF2B5EF4-FFF2-40B4-BE49-F238E27FC236}">
                <a16:creationId xmlns:a16="http://schemas.microsoft.com/office/drawing/2014/main" id="{EE7D578F-EB9F-BD4D-B3F5-D0C825923AE1}"/>
              </a:ext>
            </a:extLst>
          </p:cNvPr>
          <p:cNvGraphicFramePr>
            <a:graphicFrameLocks/>
          </p:cNvGraphicFramePr>
          <p:nvPr>
            <p:extLst>
              <p:ext uri="{D42A27DB-BD31-4B8C-83A1-F6EECF244321}">
                <p14:modId xmlns:p14="http://schemas.microsoft.com/office/powerpoint/2010/main" val="491042344"/>
              </p:ext>
            </p:extLst>
          </p:nvPr>
        </p:nvGraphicFramePr>
        <p:xfrm>
          <a:off x="1083030" y="1382232"/>
          <a:ext cx="10059891" cy="4663442"/>
        </p:xfrm>
        <a:graphic>
          <a:graphicData uri="http://schemas.openxmlformats.org/drawingml/2006/table">
            <a:tbl>
              <a:tblPr firstRow="1" firstCol="1" bandRow="1">
                <a:tableStyleId>{B301B821-A1FF-4177-AEE7-76D212191A09}</a:tableStyleId>
              </a:tblPr>
              <a:tblGrid>
                <a:gridCol w="2702161">
                  <a:extLst>
                    <a:ext uri="{9D8B030D-6E8A-4147-A177-3AD203B41FA5}">
                      <a16:colId xmlns:a16="http://schemas.microsoft.com/office/drawing/2014/main" val="1520313185"/>
                    </a:ext>
                  </a:extLst>
                </a:gridCol>
                <a:gridCol w="829339">
                  <a:extLst>
                    <a:ext uri="{9D8B030D-6E8A-4147-A177-3AD203B41FA5}">
                      <a16:colId xmlns:a16="http://schemas.microsoft.com/office/drawing/2014/main" val="970653573"/>
                    </a:ext>
                  </a:extLst>
                </a:gridCol>
                <a:gridCol w="2551814">
                  <a:extLst>
                    <a:ext uri="{9D8B030D-6E8A-4147-A177-3AD203B41FA5}">
                      <a16:colId xmlns:a16="http://schemas.microsoft.com/office/drawing/2014/main" val="699188394"/>
                    </a:ext>
                  </a:extLst>
                </a:gridCol>
                <a:gridCol w="786809">
                  <a:extLst>
                    <a:ext uri="{9D8B030D-6E8A-4147-A177-3AD203B41FA5}">
                      <a16:colId xmlns:a16="http://schemas.microsoft.com/office/drawing/2014/main" val="721039698"/>
                    </a:ext>
                  </a:extLst>
                </a:gridCol>
                <a:gridCol w="2378623">
                  <a:extLst>
                    <a:ext uri="{9D8B030D-6E8A-4147-A177-3AD203B41FA5}">
                      <a16:colId xmlns:a16="http://schemas.microsoft.com/office/drawing/2014/main" val="1251239638"/>
                    </a:ext>
                  </a:extLst>
                </a:gridCol>
                <a:gridCol w="811145">
                  <a:extLst>
                    <a:ext uri="{9D8B030D-6E8A-4147-A177-3AD203B41FA5}">
                      <a16:colId xmlns:a16="http://schemas.microsoft.com/office/drawing/2014/main" val="4257735359"/>
                    </a:ext>
                  </a:extLst>
                </a:gridCol>
              </a:tblGrid>
              <a:tr h="998044">
                <a:tc>
                  <a:txBody>
                    <a:bodyPr/>
                    <a:lstStyle/>
                    <a:p>
                      <a:pPr marL="0" marR="0" algn="ctr">
                        <a:lnSpc>
                          <a:spcPct val="100000"/>
                        </a:lnSpc>
                        <a:spcBef>
                          <a:spcPts val="0"/>
                        </a:spcBef>
                        <a:spcAft>
                          <a:spcPts val="1000"/>
                        </a:spcAft>
                      </a:pPr>
                      <a:r>
                        <a:rPr lang="en-US" sz="2000" dirty="0">
                          <a:effectLst/>
                          <a:latin typeface="Arial" panose="020B0604020202020204" pitchFamily="34" charset="0"/>
                          <a:cs typeface="Arial" panose="020B0604020202020204" pitchFamily="34" charset="0"/>
                        </a:rPr>
                        <a:t>Customer Criteria</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tx1">
                        <a:lumMod val="75000"/>
                      </a:schemeClr>
                    </a:solidFill>
                  </a:tcPr>
                </a:tc>
                <a:tc>
                  <a:txBody>
                    <a:bodyPr/>
                    <a:lstStyle/>
                    <a:p>
                      <a:pPr marL="0" marR="0" algn="ctr">
                        <a:lnSpc>
                          <a:spcPct val="100000"/>
                        </a:lnSpc>
                        <a:spcBef>
                          <a:spcPts val="0"/>
                        </a:spcBef>
                        <a:spcAft>
                          <a:spcPts val="1000"/>
                        </a:spcAft>
                      </a:pPr>
                      <a:r>
                        <a:rPr lang="en-US" sz="2000" dirty="0">
                          <a:effectLst/>
                          <a:latin typeface="Arial" panose="020B0604020202020204" pitchFamily="34" charset="0"/>
                          <a:cs typeface="Arial" panose="020B0604020202020204" pitchFamily="34" charset="0"/>
                        </a:rPr>
                        <a:t>YES  (✓)</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tx1">
                        <a:lumMod val="75000"/>
                      </a:schemeClr>
                    </a:solidFill>
                  </a:tcPr>
                </a:tc>
                <a:tc>
                  <a:txBody>
                    <a:bodyPr/>
                    <a:lstStyle/>
                    <a:p>
                      <a:pPr marL="0" marR="0" algn="ctr">
                        <a:lnSpc>
                          <a:spcPct val="100000"/>
                        </a:lnSpc>
                        <a:spcBef>
                          <a:spcPts val="0"/>
                        </a:spcBef>
                        <a:spcAft>
                          <a:spcPts val="1000"/>
                        </a:spcAft>
                      </a:pPr>
                      <a:r>
                        <a:rPr lang="en-US" sz="2000" dirty="0">
                          <a:effectLst/>
                          <a:latin typeface="Arial" panose="020B0604020202020204" pitchFamily="34" charset="0"/>
                          <a:cs typeface="Arial" panose="020B0604020202020204" pitchFamily="34" charset="0"/>
                        </a:rPr>
                        <a:t>Safety Criteria</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tx1">
                        <a:lumMod val="75000"/>
                      </a:schemeClr>
                    </a:solidFill>
                  </a:tcPr>
                </a:tc>
                <a:tc>
                  <a:txBody>
                    <a:bodyPr/>
                    <a:lstStyle/>
                    <a:p>
                      <a:pPr marL="0" marR="0" algn="ctr">
                        <a:lnSpc>
                          <a:spcPct val="100000"/>
                        </a:lnSpc>
                        <a:spcBef>
                          <a:spcPts val="0"/>
                        </a:spcBef>
                        <a:spcAft>
                          <a:spcPts val="1000"/>
                        </a:spcAft>
                      </a:pPr>
                      <a:r>
                        <a:rPr lang="en-US" sz="2000" dirty="0">
                          <a:effectLst/>
                          <a:latin typeface="Arial" panose="020B0604020202020204" pitchFamily="34" charset="0"/>
                          <a:cs typeface="Arial" panose="020B0604020202020204" pitchFamily="34" charset="0"/>
                        </a:rPr>
                        <a:t>YES  (✓)</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tx1">
                        <a:lumMod val="75000"/>
                      </a:schemeClr>
                    </a:solidFill>
                  </a:tcPr>
                </a:tc>
                <a:tc>
                  <a:txBody>
                    <a:bodyPr/>
                    <a:lstStyle/>
                    <a:p>
                      <a:pPr marL="0" marR="0" algn="ctr">
                        <a:lnSpc>
                          <a:spcPct val="100000"/>
                        </a:lnSpc>
                        <a:spcBef>
                          <a:spcPts val="0"/>
                        </a:spcBef>
                        <a:spcAft>
                          <a:spcPts val="1000"/>
                        </a:spcAft>
                      </a:pPr>
                      <a:r>
                        <a:rPr lang="en-US" sz="2000" dirty="0">
                          <a:effectLst/>
                          <a:latin typeface="Arial" panose="020B0604020202020204" pitchFamily="34" charset="0"/>
                          <a:ea typeface="Calibri" panose="020F0502020204030204" pitchFamily="34" charset="0"/>
                          <a:cs typeface="Arial" panose="020B0604020202020204" pitchFamily="34" charset="0"/>
                        </a:rPr>
                        <a:t>Business Criteria</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tx1">
                        <a:lumMod val="75000"/>
                      </a:schemeClr>
                    </a:solidFill>
                  </a:tcPr>
                </a:tc>
                <a:tc>
                  <a:txBody>
                    <a:bodyPr/>
                    <a:lstStyle/>
                    <a:p>
                      <a:pPr marL="0" marR="0" lvl="0" indent="0" algn="ctr" defTabSz="685800" rtl="0" eaLnBrk="1" fontAlgn="auto" latinLnBrk="0" hangingPunct="1">
                        <a:lnSpc>
                          <a:spcPct val="100000"/>
                        </a:lnSpc>
                        <a:spcBef>
                          <a:spcPts val="0"/>
                        </a:spcBef>
                        <a:spcAft>
                          <a:spcPts val="1000"/>
                        </a:spcAft>
                        <a:buClrTx/>
                        <a:buSzTx/>
                        <a:buFontTx/>
                        <a:buNone/>
                        <a:tabLst/>
                        <a:defRPr/>
                      </a:pPr>
                      <a:r>
                        <a:rPr lang="en-US" sz="2000" dirty="0">
                          <a:effectLst/>
                          <a:latin typeface="Arial" panose="020B0604020202020204" pitchFamily="34" charset="0"/>
                          <a:cs typeface="Arial" panose="020B0604020202020204" pitchFamily="34" charset="0"/>
                        </a:rPr>
                        <a:t>YES  (✓)</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146501789"/>
                  </a:ext>
                </a:extLst>
              </a:tr>
              <a:tr h="71127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rPr>
                        <a:t>Is it easy to use?</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0" dirty="0">
                          <a:solidFill>
                            <a:schemeClr val="bg2">
                              <a:lumMod val="10000"/>
                            </a:schemeClr>
                          </a:solidFill>
                          <a:effectLst/>
                          <a:latin typeface="Arial" panose="020B0604020202020204" pitchFamily="34" charset="0"/>
                          <a:cs typeface="Arial" panose="020B0604020202020204" pitchFamily="34" charset="0"/>
                        </a:rPr>
                        <a:t> </a:t>
                      </a:r>
                      <a:endParaRPr lang="en-US" sz="1600" b="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0" dirty="0">
                          <a:solidFill>
                            <a:schemeClr val="bg2">
                              <a:lumMod val="10000"/>
                            </a:schemeClr>
                          </a:solidFill>
                          <a:effectLst/>
                          <a:latin typeface="Arial" panose="020B0604020202020204" pitchFamily="34" charset="0"/>
                          <a:cs typeface="Arial" panose="020B0604020202020204" pitchFamily="34" charset="0"/>
                        </a:rPr>
                        <a:t>Is it safe to use on tissue?</a:t>
                      </a:r>
                      <a:endParaRPr lang="en-US" sz="1600" b="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0" dirty="0">
                          <a:solidFill>
                            <a:schemeClr val="bg2">
                              <a:lumMod val="10000"/>
                            </a:schemeClr>
                          </a:solidFill>
                          <a:effectLst/>
                          <a:latin typeface="Arial" panose="020B0604020202020204" pitchFamily="34" charset="0"/>
                          <a:cs typeface="Arial" panose="020B0604020202020204" pitchFamily="34" charset="0"/>
                        </a:rPr>
                        <a:t> </a:t>
                      </a:r>
                      <a:endParaRPr lang="en-US" sz="1600" b="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0" dirty="0">
                          <a:solidFill>
                            <a:schemeClr val="bg2">
                              <a:lumMod val="10000"/>
                            </a:schemeClr>
                          </a:solidFill>
                          <a:effectLst/>
                          <a:latin typeface="Arial" panose="020B0604020202020204" pitchFamily="34" charset="0"/>
                          <a:cs typeface="Arial" panose="020B0604020202020204" pitchFamily="34" charset="0"/>
                        </a:rPr>
                        <a:t>Does it have a name?  </a:t>
                      </a:r>
                      <a:endParaRPr lang="en-US" sz="1600" b="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600" b="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551838148"/>
                  </a:ext>
                </a:extLst>
              </a:tr>
              <a:tr h="74589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0" dirty="0">
                          <a:solidFill>
                            <a:schemeClr val="bg2">
                              <a:lumMod val="10000"/>
                            </a:schemeClr>
                          </a:solidFill>
                          <a:effectLst/>
                          <a:latin typeface="Arial" panose="020B0604020202020204" pitchFamily="34" charset="0"/>
                          <a:cs typeface="Arial" panose="020B0604020202020204" pitchFamily="34" charset="0"/>
                        </a:rPr>
                        <a:t>Can it be used with the left and right hand?</a:t>
                      </a:r>
                      <a:endParaRPr lang="en-US" sz="1600" b="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0" dirty="0">
                          <a:solidFill>
                            <a:schemeClr val="bg2">
                              <a:lumMod val="10000"/>
                            </a:schemeClr>
                          </a:solidFill>
                          <a:effectLst/>
                          <a:latin typeface="Arial" panose="020B0604020202020204" pitchFamily="34" charset="0"/>
                          <a:cs typeface="Arial" panose="020B0604020202020204" pitchFamily="34" charset="0"/>
                        </a:rPr>
                        <a:t> </a:t>
                      </a:r>
                      <a:endParaRPr lang="en-US" sz="1600" b="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0" dirty="0">
                          <a:solidFill>
                            <a:schemeClr val="bg2">
                              <a:lumMod val="10000"/>
                            </a:schemeClr>
                          </a:solidFill>
                          <a:effectLst/>
                          <a:latin typeface="Arial" panose="020B0604020202020204" pitchFamily="34" charset="0"/>
                          <a:cs typeface="Arial" panose="020B0604020202020204" pitchFamily="34" charset="0"/>
                        </a:rPr>
                        <a:t>Does it fit through an 18 mm trocar?</a:t>
                      </a:r>
                      <a:endParaRPr lang="en-US" sz="1600" b="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0" dirty="0">
                          <a:solidFill>
                            <a:schemeClr val="bg2">
                              <a:lumMod val="10000"/>
                            </a:schemeClr>
                          </a:solidFill>
                          <a:effectLst/>
                          <a:latin typeface="Arial" panose="020B0604020202020204" pitchFamily="34" charset="0"/>
                          <a:cs typeface="Arial" panose="020B0604020202020204" pitchFamily="34" charset="0"/>
                        </a:rPr>
                        <a:t> </a:t>
                      </a:r>
                      <a:endParaRPr lang="en-US" sz="1600" b="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0" dirty="0">
                          <a:solidFill>
                            <a:schemeClr val="bg2">
                              <a:lumMod val="10000"/>
                            </a:schemeClr>
                          </a:solidFill>
                          <a:effectLst/>
                          <a:latin typeface="Arial" panose="020B0604020202020204" pitchFamily="34" charset="0"/>
                          <a:cs typeface="Arial" panose="020B0604020202020204" pitchFamily="34" charset="0"/>
                        </a:rPr>
                        <a:t>Are detailed designs provided?   </a:t>
                      </a:r>
                      <a:endParaRPr lang="en-US" sz="1600" b="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600" b="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672101708"/>
                  </a:ext>
                </a:extLst>
              </a:tr>
              <a:tr h="1135423">
                <a:tc>
                  <a:txBody>
                    <a:bodyPr/>
                    <a:lstStyle/>
                    <a:p>
                      <a:r>
                        <a:rPr lang="en-US" sz="1600" b="0" dirty="0">
                          <a:solidFill>
                            <a:schemeClr val="bg2">
                              <a:lumMod val="10000"/>
                            </a:schemeClr>
                          </a:solidFill>
                          <a:latin typeface="Arial" panose="020B0604020202020204" pitchFamily="34" charset="0"/>
                          <a:cs typeface="Arial" panose="020B0604020202020204" pitchFamily="34" charset="0"/>
                        </a:rPr>
                        <a:t>Can it safely push the tissue?</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0" dirty="0">
                          <a:solidFill>
                            <a:schemeClr val="bg2">
                              <a:lumMod val="10000"/>
                            </a:schemeClr>
                          </a:solidFill>
                          <a:effectLst/>
                          <a:latin typeface="Arial" panose="020B0604020202020204" pitchFamily="34" charset="0"/>
                          <a:cs typeface="Arial" panose="020B0604020202020204" pitchFamily="34" charset="0"/>
                        </a:rPr>
                        <a:t> </a:t>
                      </a:r>
                      <a:endParaRPr lang="en-US" sz="1600" b="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en-US" sz="1600" b="0" dirty="0">
                          <a:solidFill>
                            <a:schemeClr val="bg2">
                              <a:lumMod val="10000"/>
                            </a:schemeClr>
                          </a:solidFill>
                          <a:effectLst/>
                          <a:latin typeface="Arial" panose="020B0604020202020204" pitchFamily="34" charset="0"/>
                          <a:cs typeface="Arial" panose="020B0604020202020204" pitchFamily="34" charset="0"/>
                        </a:rPr>
                        <a:t>Is it long enough to extend through a 15 cm long port?  </a:t>
                      </a:r>
                      <a:endParaRPr lang="en-US" sz="1600" b="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0" dirty="0">
                          <a:solidFill>
                            <a:schemeClr val="bg2">
                              <a:lumMod val="10000"/>
                            </a:schemeClr>
                          </a:solidFill>
                          <a:effectLst/>
                          <a:latin typeface="Arial" panose="020B0604020202020204" pitchFamily="34" charset="0"/>
                          <a:cs typeface="Arial" panose="020B0604020202020204" pitchFamily="34" charset="0"/>
                        </a:rPr>
                        <a:t> </a:t>
                      </a:r>
                      <a:endParaRPr lang="en-US" sz="1600" b="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0" dirty="0">
                          <a:solidFill>
                            <a:schemeClr val="bg2">
                              <a:lumMod val="10000"/>
                            </a:schemeClr>
                          </a:solidFill>
                          <a:effectLst/>
                          <a:latin typeface="Arial" panose="020B0604020202020204" pitchFamily="34" charset="0"/>
                          <a:cs typeface="Arial" panose="020B0604020202020204" pitchFamily="34" charset="0"/>
                        </a:rPr>
                        <a:t>Does it meet 20% COGs?</a:t>
                      </a:r>
                      <a:endParaRPr lang="en-US" sz="1600" b="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600" b="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697835061"/>
                  </a:ext>
                </a:extLst>
              </a:tr>
              <a:tr h="1072811">
                <a:tc>
                  <a:txBody>
                    <a:bodyPr/>
                    <a:lstStyle/>
                    <a:p>
                      <a:r>
                        <a:rPr lang="en-US" sz="1600" b="0" dirty="0">
                          <a:solidFill>
                            <a:schemeClr val="bg2">
                              <a:lumMod val="10000"/>
                            </a:schemeClr>
                          </a:solidFill>
                          <a:latin typeface="Arial" panose="020B0604020202020204" pitchFamily="34" charset="0"/>
                          <a:cs typeface="Arial" panose="020B0604020202020204" pitchFamily="34" charset="0"/>
                        </a:rPr>
                        <a:t>Can the tip be seen?</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0" dirty="0">
                          <a:solidFill>
                            <a:schemeClr val="bg2">
                              <a:lumMod val="10000"/>
                            </a:schemeClr>
                          </a:solidFill>
                          <a:effectLst/>
                          <a:latin typeface="Arial" panose="020B0604020202020204" pitchFamily="34" charset="0"/>
                          <a:cs typeface="Arial" panose="020B0604020202020204" pitchFamily="34" charset="0"/>
                        </a:rPr>
                        <a:t> </a:t>
                      </a:r>
                      <a:endParaRPr lang="en-US" sz="1600" b="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0" dirty="0">
                          <a:solidFill>
                            <a:schemeClr val="bg2">
                              <a:lumMod val="10000"/>
                            </a:schemeClr>
                          </a:solidFill>
                          <a:effectLst/>
                          <a:latin typeface="Arial" panose="020B0604020202020204" pitchFamily="34" charset="0"/>
                          <a:cs typeface="Arial" panose="020B0604020202020204" pitchFamily="34" charset="0"/>
                        </a:rPr>
                        <a:t>Does it stay assembled when immersed? </a:t>
                      </a:r>
                      <a:endParaRPr lang="en-US" sz="1600" b="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0" dirty="0">
                          <a:solidFill>
                            <a:schemeClr val="bg2">
                              <a:lumMod val="10000"/>
                            </a:schemeClr>
                          </a:solidFill>
                          <a:effectLst/>
                          <a:latin typeface="Arial" panose="020B0604020202020204" pitchFamily="34" charset="0"/>
                          <a:cs typeface="Arial" panose="020B0604020202020204" pitchFamily="34" charset="0"/>
                        </a:rPr>
                        <a:t> </a:t>
                      </a:r>
                      <a:endParaRPr lang="en-US" sz="1600" b="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0" dirty="0">
                          <a:solidFill>
                            <a:schemeClr val="bg2">
                              <a:lumMod val="10000"/>
                            </a:schemeClr>
                          </a:solidFill>
                          <a:effectLst/>
                          <a:latin typeface="Arial" panose="020B0604020202020204" pitchFamily="34" charset="0"/>
                          <a:cs typeface="Arial" panose="020B0604020202020204" pitchFamily="34" charset="0"/>
                        </a:rPr>
                        <a:t>Is a tracking sticker attached?</a:t>
                      </a:r>
                      <a:endParaRPr lang="en-US" sz="1600" b="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600" b="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4161724144"/>
                  </a:ext>
                </a:extLst>
              </a:tr>
            </a:tbl>
          </a:graphicData>
        </a:graphic>
      </p:graphicFrame>
    </p:spTree>
    <p:extLst>
      <p:ext uri="{BB962C8B-B14F-4D97-AF65-F5344CB8AC3E}">
        <p14:creationId xmlns:p14="http://schemas.microsoft.com/office/powerpoint/2010/main" val="3586015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51BF2C0-E52E-9645-A0D7-282F4E76AB50}"/>
              </a:ext>
            </a:extLst>
          </p:cNvPr>
          <p:cNvGrpSpPr/>
          <p:nvPr/>
        </p:nvGrpSpPr>
        <p:grpSpPr>
          <a:xfrm>
            <a:off x="0" y="0"/>
            <a:ext cx="11744191" cy="6860818"/>
            <a:chOff x="2808165" y="-222891"/>
            <a:chExt cx="10895931" cy="6365274"/>
          </a:xfrm>
        </p:grpSpPr>
        <p:pic>
          <p:nvPicPr>
            <p:cNvPr id="5" name="Picture 4">
              <a:extLst>
                <a:ext uri="{FF2B5EF4-FFF2-40B4-BE49-F238E27FC236}">
                  <a16:creationId xmlns:a16="http://schemas.microsoft.com/office/drawing/2014/main" id="{A3001A0D-93DC-FB48-9CCD-8670799C812E}"/>
                </a:ext>
              </a:extLst>
            </p:cNvPr>
            <p:cNvPicPr>
              <a:picLocks noChangeAspect="1"/>
            </p:cNvPicPr>
            <p:nvPr/>
          </p:nvPicPr>
          <p:blipFill rotWithShape="1">
            <a:blip r:embed="rId3"/>
            <a:srcRect l="9094" t="6648" r="830" b="-1"/>
            <a:stretch/>
          </p:blipFill>
          <p:spPr>
            <a:xfrm>
              <a:off x="2808165" y="-222891"/>
              <a:ext cx="8398711" cy="6365274"/>
            </a:xfrm>
            <a:prstGeom prst="rect">
              <a:avLst/>
            </a:prstGeom>
            <a:effectLst>
              <a:softEdge rad="0"/>
            </a:effectLst>
          </p:spPr>
        </p:pic>
        <p:sp>
          <p:nvSpPr>
            <p:cNvPr id="6" name="TextBox 5">
              <a:extLst>
                <a:ext uri="{FF2B5EF4-FFF2-40B4-BE49-F238E27FC236}">
                  <a16:creationId xmlns:a16="http://schemas.microsoft.com/office/drawing/2014/main" id="{7876C742-ACDD-514B-8B16-FE92722B8130}"/>
                </a:ext>
              </a:extLst>
            </p:cNvPr>
            <p:cNvSpPr txBox="1"/>
            <p:nvPr/>
          </p:nvSpPr>
          <p:spPr>
            <a:xfrm>
              <a:off x="11431377" y="4256821"/>
              <a:ext cx="2272719" cy="685311"/>
            </a:xfrm>
            <a:prstGeom prst="rect">
              <a:avLst/>
            </a:prstGeom>
            <a:noFill/>
          </p:spPr>
          <p:txBody>
            <a:bodyPr wrap="square" rtlCol="0">
              <a:spAutoFit/>
            </a:bodyPr>
            <a:lstStyle/>
            <a:p>
              <a:r>
                <a:rPr lang="en-US" sz="1400" dirty="0">
                  <a:solidFill>
                    <a:schemeClr val="bg1"/>
                  </a:solidFill>
                </a:rPr>
                <a:t>Physicians perform laparoscopic surgery to remove the gall bladder.</a:t>
              </a:r>
              <a:endParaRPr lang="en-US" sz="1400" dirty="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18711196-B992-0B46-8BE2-49FB5A1070F1}"/>
                </a:ext>
              </a:extLst>
            </p:cNvPr>
            <p:cNvSpPr/>
            <p:nvPr/>
          </p:nvSpPr>
          <p:spPr>
            <a:xfrm>
              <a:off x="11431378" y="5487027"/>
              <a:ext cx="2050897" cy="235576"/>
            </a:xfrm>
            <a:prstGeom prst="rect">
              <a:avLst/>
            </a:prstGeom>
          </p:spPr>
          <p:txBody>
            <a:bodyPr wrap="square">
              <a:spAutoFit/>
            </a:bodyPr>
            <a:lstStyle/>
            <a:p>
              <a:r>
                <a:rPr lang="en-US" sz="1050" dirty="0">
                  <a:solidFill>
                    <a:schemeClr val="bg1">
                      <a:alpha val="90000"/>
                    </a:schemeClr>
                  </a:solidFill>
                </a:rPr>
                <a:t>Photo: Samuel </a:t>
              </a:r>
              <a:r>
                <a:rPr lang="en-US" sz="1050" dirty="0" err="1">
                  <a:solidFill>
                    <a:schemeClr val="bg1">
                      <a:alpha val="90000"/>
                    </a:schemeClr>
                  </a:solidFill>
                </a:rPr>
                <a:t>Bendet</a:t>
              </a:r>
              <a:r>
                <a:rPr lang="en-US" sz="1050" dirty="0">
                  <a:solidFill>
                    <a:schemeClr val="bg1">
                      <a:alpha val="90000"/>
                    </a:schemeClr>
                  </a:solidFill>
                </a:rPr>
                <a:t>, US Air Force</a:t>
              </a:r>
            </a:p>
          </p:txBody>
        </p:sp>
      </p:grpSp>
      <p:sp>
        <p:nvSpPr>
          <p:cNvPr id="7" name="Title 1">
            <a:extLst>
              <a:ext uri="{FF2B5EF4-FFF2-40B4-BE49-F238E27FC236}">
                <a16:creationId xmlns:a16="http://schemas.microsoft.com/office/drawing/2014/main" id="{DD19A1EE-D4F5-A24E-B5CB-2A7505036F4A}"/>
              </a:ext>
            </a:extLst>
          </p:cNvPr>
          <p:cNvSpPr txBox="1">
            <a:spLocks/>
          </p:cNvSpPr>
          <p:nvPr/>
        </p:nvSpPr>
        <p:spPr>
          <a:xfrm>
            <a:off x="4047065" y="358311"/>
            <a:ext cx="8144935" cy="932563"/>
          </a:xfrm>
          <a:prstGeom prst="rect">
            <a:avLst/>
          </a:prstGeom>
          <a:solidFill>
            <a:schemeClr val="bg1"/>
          </a:solidFill>
        </p:spPr>
        <p:txBody>
          <a:bodyPr wrap="square" lIns="182880" tIns="91440" rIns="182880" bIns="9144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5400" b="1" dirty="0">
                <a:solidFill>
                  <a:schemeClr val="bg2">
                    <a:lumMod val="10000"/>
                  </a:schemeClr>
                </a:solidFill>
                <a:latin typeface="Arial Rounded MT Bold" panose="020F0704030504030204" pitchFamily="34" charset="77"/>
                <a:cs typeface="Arial" panose="020B0604020202020204" pitchFamily="34" charset="0"/>
              </a:rPr>
              <a:t>Presenting and Testing</a:t>
            </a:r>
          </a:p>
        </p:txBody>
      </p:sp>
      <p:sp>
        <p:nvSpPr>
          <p:cNvPr id="10" name="Title 1">
            <a:extLst>
              <a:ext uri="{FF2B5EF4-FFF2-40B4-BE49-F238E27FC236}">
                <a16:creationId xmlns:a16="http://schemas.microsoft.com/office/drawing/2014/main" id="{5C2C71EB-5122-5147-BB25-47777BE13DA3}"/>
              </a:ext>
            </a:extLst>
          </p:cNvPr>
          <p:cNvSpPr txBox="1">
            <a:spLocks/>
          </p:cNvSpPr>
          <p:nvPr/>
        </p:nvSpPr>
        <p:spPr>
          <a:xfrm>
            <a:off x="9052560" y="1290874"/>
            <a:ext cx="1752600" cy="757130"/>
          </a:xfrm>
          <a:prstGeom prst="rect">
            <a:avLst/>
          </a:prstGeom>
          <a:solidFill>
            <a:schemeClr val="bg2"/>
          </a:solidFill>
        </p:spPr>
        <p:txBody>
          <a:bodyPr wrap="none" lIns="182880" tIns="91440" rIns="182880" bIns="9144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800" b="1" dirty="0">
                <a:latin typeface="Arial Rounded MT Bold" panose="020F0704030504030204" pitchFamily="34" charset="77"/>
                <a:cs typeface="Arial" panose="020B0604020202020204" pitchFamily="34" charset="0"/>
              </a:rPr>
              <a:t>Your</a:t>
            </a:r>
            <a:endParaRPr lang="en-US" b="1" dirty="0">
              <a:latin typeface="Arial Rounded MT Bold" panose="020F0704030504030204" pitchFamily="34" charset="77"/>
              <a:cs typeface="Arial" panose="020B0604020202020204" pitchFamily="34" charset="0"/>
            </a:endParaRPr>
          </a:p>
        </p:txBody>
      </p:sp>
      <p:sp>
        <p:nvSpPr>
          <p:cNvPr id="14" name="Title 1">
            <a:extLst>
              <a:ext uri="{FF2B5EF4-FFF2-40B4-BE49-F238E27FC236}">
                <a16:creationId xmlns:a16="http://schemas.microsoft.com/office/drawing/2014/main" id="{5B682E51-E702-4645-8BFD-D7418A5A5988}"/>
              </a:ext>
            </a:extLst>
          </p:cNvPr>
          <p:cNvSpPr txBox="1">
            <a:spLocks/>
          </p:cNvSpPr>
          <p:nvPr/>
        </p:nvSpPr>
        <p:spPr>
          <a:xfrm>
            <a:off x="9052560" y="1978737"/>
            <a:ext cx="2766907" cy="857596"/>
          </a:xfrm>
          <a:prstGeom prst="rect">
            <a:avLst/>
          </a:prstGeom>
          <a:solidFill>
            <a:schemeClr val="bg2"/>
          </a:solidFill>
        </p:spPr>
        <p:txBody>
          <a:bodyPr wrap="none" lIns="182880" tIns="91440" rIns="182880" bIns="9144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800" b="1" dirty="0">
                <a:latin typeface="Arial Rounded MT Bold" panose="020F0704030504030204" pitchFamily="34" charset="77"/>
                <a:cs typeface="Arial" panose="020B0604020202020204" pitchFamily="34" charset="0"/>
              </a:rPr>
              <a:t>Medical</a:t>
            </a:r>
            <a:endParaRPr lang="en-US" b="1" dirty="0">
              <a:latin typeface="Arial Rounded MT Bold" panose="020F0704030504030204" pitchFamily="34" charset="77"/>
              <a:cs typeface="Arial" panose="020B0604020202020204" pitchFamily="34" charset="0"/>
            </a:endParaRPr>
          </a:p>
        </p:txBody>
      </p:sp>
      <p:sp>
        <p:nvSpPr>
          <p:cNvPr id="15" name="Title 1">
            <a:extLst>
              <a:ext uri="{FF2B5EF4-FFF2-40B4-BE49-F238E27FC236}">
                <a16:creationId xmlns:a16="http://schemas.microsoft.com/office/drawing/2014/main" id="{01C01A4B-A661-4E4A-988F-8E4D70059E33}"/>
              </a:ext>
            </a:extLst>
          </p:cNvPr>
          <p:cNvSpPr txBox="1">
            <a:spLocks/>
          </p:cNvSpPr>
          <p:nvPr/>
        </p:nvSpPr>
        <p:spPr>
          <a:xfrm>
            <a:off x="9052560" y="2734938"/>
            <a:ext cx="2472267" cy="757130"/>
          </a:xfrm>
          <a:prstGeom prst="rect">
            <a:avLst/>
          </a:prstGeom>
          <a:solidFill>
            <a:schemeClr val="bg2"/>
          </a:solidFill>
        </p:spPr>
        <p:txBody>
          <a:bodyPr wrap="square" lIns="182880" tIns="0" rIns="182880" bIns="9144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800" b="1" dirty="0">
                <a:latin typeface="Arial Rounded MT Bold" panose="020F0704030504030204" pitchFamily="34" charset="77"/>
                <a:cs typeface="Arial" panose="020B0604020202020204" pitchFamily="34" charset="0"/>
              </a:rPr>
              <a:t>Device</a:t>
            </a:r>
            <a:endParaRPr lang="en-US" b="1" dirty="0">
              <a:latin typeface="Arial Rounded MT Bold" panose="020F0704030504030204" pitchFamily="34" charset="77"/>
              <a:cs typeface="Arial" panose="020B0604020202020204" pitchFamily="34" charset="0"/>
            </a:endParaRPr>
          </a:p>
        </p:txBody>
      </p:sp>
    </p:spTree>
    <p:extLst>
      <p:ext uri="{BB962C8B-B14F-4D97-AF65-F5344CB8AC3E}">
        <p14:creationId xmlns:p14="http://schemas.microsoft.com/office/powerpoint/2010/main" val="10843209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C6A826-6642-204B-BD47-2AD5CE403C21}"/>
              </a:ext>
            </a:extLst>
          </p:cNvPr>
          <p:cNvSpPr txBox="1"/>
          <p:nvPr/>
        </p:nvSpPr>
        <p:spPr>
          <a:xfrm>
            <a:off x="976391" y="1902026"/>
            <a:ext cx="9911349" cy="3908762"/>
          </a:xfrm>
          <a:prstGeom prst="rect">
            <a:avLst/>
          </a:prstGeom>
          <a:noFill/>
        </p:spPr>
        <p:txBody>
          <a:bodyPr wrap="square" rtlCol="0">
            <a:spAutoFit/>
          </a:bodyPr>
          <a:lstStyle/>
          <a:p>
            <a:pPr marL="285750" indent="-285750">
              <a:spcAft>
                <a:spcPts val="2400"/>
              </a:spcAft>
              <a:buClr>
                <a:schemeClr val="tx1"/>
              </a:buClr>
              <a:buSzPct val="120000"/>
              <a:buFont typeface="Arial" panose="020B0604020202020204" pitchFamily="34" charset="0"/>
              <a:buChar char="•"/>
            </a:pPr>
            <a:r>
              <a:rPr lang="en-US" sz="2400" dirty="0">
                <a:solidFill>
                  <a:schemeClr val="bg2">
                    <a:lumMod val="10000"/>
                  </a:schemeClr>
                </a:solidFill>
                <a:latin typeface="Arial" panose="020B0604020202020204" pitchFamily="34" charset="0"/>
                <a:cs typeface="Arial" panose="020B0604020202020204" pitchFamily="34" charset="0"/>
              </a:rPr>
              <a:t>What was the most critical decision your team made during the design process?</a:t>
            </a:r>
          </a:p>
          <a:p>
            <a:pPr marL="285750" indent="-285750">
              <a:spcAft>
                <a:spcPts val="2400"/>
              </a:spcAft>
              <a:buClr>
                <a:schemeClr val="tx1"/>
              </a:buClr>
              <a:buSzPct val="120000"/>
              <a:buFont typeface="Arial" panose="020B0604020202020204" pitchFamily="34" charset="0"/>
              <a:buChar char="•"/>
            </a:pPr>
            <a:r>
              <a:rPr lang="en-US" sz="2400" dirty="0">
                <a:solidFill>
                  <a:schemeClr val="bg2">
                    <a:lumMod val="10000"/>
                  </a:schemeClr>
                </a:solidFill>
                <a:latin typeface="Arial" panose="020B0604020202020204" pitchFamily="34" charset="0"/>
                <a:cs typeface="Arial" panose="020B0604020202020204" pitchFamily="34" charset="0"/>
              </a:rPr>
              <a:t>What did you learn about working in a team?</a:t>
            </a:r>
          </a:p>
          <a:p>
            <a:pPr marL="285750" indent="-285750">
              <a:spcAft>
                <a:spcPts val="2400"/>
              </a:spcAft>
              <a:buClr>
                <a:schemeClr val="tx1"/>
              </a:buClr>
              <a:buSzPct val="120000"/>
              <a:buFont typeface="Arial" panose="020B0604020202020204" pitchFamily="34" charset="0"/>
              <a:buChar char="•"/>
            </a:pPr>
            <a:r>
              <a:rPr lang="en-US" sz="2400" dirty="0">
                <a:solidFill>
                  <a:schemeClr val="bg2">
                    <a:lumMod val="10000"/>
                  </a:schemeClr>
                </a:solidFill>
                <a:latin typeface="Arial" panose="020B0604020202020204" pitchFamily="34" charset="0"/>
                <a:cs typeface="Arial" panose="020B0604020202020204" pitchFamily="34" charset="0"/>
              </a:rPr>
              <a:t>What was the most critical decision your team made during the manufacturing process?</a:t>
            </a:r>
          </a:p>
          <a:p>
            <a:pPr marL="285750" indent="-285750">
              <a:spcAft>
                <a:spcPts val="2400"/>
              </a:spcAft>
              <a:buClr>
                <a:schemeClr val="tx1"/>
              </a:buClr>
              <a:buSzPct val="120000"/>
              <a:buFont typeface="Arial" panose="020B0604020202020204" pitchFamily="34" charset="0"/>
              <a:buChar char="•"/>
            </a:pPr>
            <a:r>
              <a:rPr lang="en-US" sz="2400" dirty="0">
                <a:solidFill>
                  <a:schemeClr val="bg2">
                    <a:lumMod val="10000"/>
                  </a:schemeClr>
                </a:solidFill>
                <a:latin typeface="Arial" panose="020B0604020202020204" pitchFamily="34" charset="0"/>
                <a:cs typeface="Arial" panose="020B0604020202020204" pitchFamily="34" charset="0"/>
              </a:rPr>
              <a:t>What was difficult about designing and building your medical device?</a:t>
            </a:r>
          </a:p>
          <a:p>
            <a:pPr marL="285750" indent="-285750">
              <a:spcAft>
                <a:spcPts val="2400"/>
              </a:spcAft>
              <a:buClr>
                <a:schemeClr val="tx1"/>
              </a:buClr>
              <a:buSzPct val="120000"/>
              <a:buFont typeface="Arial" panose="020B0604020202020204" pitchFamily="34" charset="0"/>
              <a:buChar char="•"/>
            </a:pPr>
            <a:r>
              <a:rPr lang="en-US" sz="2400" dirty="0">
                <a:solidFill>
                  <a:schemeClr val="bg2">
                    <a:lumMod val="10000"/>
                  </a:schemeClr>
                </a:solidFill>
                <a:latin typeface="Arial" panose="020B0604020202020204" pitchFamily="34" charset="0"/>
                <a:cs typeface="Arial" panose="020B0604020202020204" pitchFamily="34" charset="0"/>
              </a:rPr>
              <a:t>What would you change about your design if you were to do it again?</a:t>
            </a:r>
          </a:p>
        </p:txBody>
      </p:sp>
      <p:sp>
        <p:nvSpPr>
          <p:cNvPr id="8" name="TextBox 7">
            <a:extLst>
              <a:ext uri="{FF2B5EF4-FFF2-40B4-BE49-F238E27FC236}">
                <a16:creationId xmlns:a16="http://schemas.microsoft.com/office/drawing/2014/main" id="{7E613535-ED73-504E-ACF5-7622FDF598FC}"/>
              </a:ext>
            </a:extLst>
          </p:cNvPr>
          <p:cNvSpPr txBox="1"/>
          <p:nvPr/>
        </p:nvSpPr>
        <p:spPr>
          <a:xfrm>
            <a:off x="4881281" y="2295431"/>
            <a:ext cx="6642848" cy="435825"/>
          </a:xfrm>
          <a:prstGeom prst="rect">
            <a:avLst/>
          </a:prstGeom>
          <a:noFill/>
        </p:spPr>
        <p:txBody>
          <a:bodyPr wrap="square" rtlCol="0">
            <a:spAutoFit/>
          </a:bodyPr>
          <a:lstStyle/>
          <a:p>
            <a:pPr>
              <a:lnSpc>
                <a:spcPct val="110000"/>
              </a:lnSpc>
              <a:spcAft>
                <a:spcPts val="1600"/>
              </a:spcAft>
            </a:pPr>
            <a:r>
              <a:rPr lang="en-US" sz="2200" dirty="0">
                <a:solidFill>
                  <a:schemeClr val="bg2">
                    <a:lumMod val="10000"/>
                  </a:schemeClr>
                </a:solidFill>
                <a:latin typeface="Arial" panose="020B0604020202020204" pitchFamily="34" charset="0"/>
                <a:cs typeface="Arial" panose="020B0604020202020204" pitchFamily="34" charset="0"/>
              </a:rPr>
              <a:t> </a:t>
            </a:r>
          </a:p>
        </p:txBody>
      </p:sp>
      <p:sp>
        <p:nvSpPr>
          <p:cNvPr id="9" name="Title 1">
            <a:extLst>
              <a:ext uri="{FF2B5EF4-FFF2-40B4-BE49-F238E27FC236}">
                <a16:creationId xmlns:a16="http://schemas.microsoft.com/office/drawing/2014/main" id="{50B3BF2B-C9C4-7049-93C5-83C93C3DEE6A}"/>
              </a:ext>
            </a:extLst>
          </p:cNvPr>
          <p:cNvSpPr txBox="1">
            <a:spLocks/>
          </p:cNvSpPr>
          <p:nvPr/>
        </p:nvSpPr>
        <p:spPr>
          <a:xfrm>
            <a:off x="976393" y="436563"/>
            <a:ext cx="9591294" cy="9461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latin typeface="Arial Rounded MT Bold" panose="020F0704030504030204" pitchFamily="34" charset="77"/>
                <a:cs typeface="Arial" panose="020B0604020202020204" pitchFamily="34" charset="0"/>
              </a:rPr>
              <a:t>What did we learn?</a:t>
            </a:r>
            <a:endParaRPr lang="en-US" sz="6000" b="1" dirty="0">
              <a:solidFill>
                <a:schemeClr val="tx2">
                  <a:lumMod val="75000"/>
                </a:schemeClr>
              </a:solidFill>
              <a:latin typeface="Arial Rounded MT Bold" panose="020F0704030504030204" pitchFamily="34" charset="77"/>
              <a:cs typeface="Arial" panose="020B0604020202020204" pitchFamily="34" charset="0"/>
            </a:endParaRPr>
          </a:p>
        </p:txBody>
      </p:sp>
    </p:spTree>
    <p:extLst>
      <p:ext uri="{BB962C8B-B14F-4D97-AF65-F5344CB8AC3E}">
        <p14:creationId xmlns:p14="http://schemas.microsoft.com/office/powerpoint/2010/main" val="2848042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961749" y="610672"/>
            <a:ext cx="3545304" cy="946151"/>
          </a:xfrm>
          <a:prstGeom prst="rect">
            <a:avLst/>
          </a:prstGeom>
        </p:spPr>
        <p:txBody>
          <a:bodyPr>
            <a:normAutofit/>
          </a:bodyPr>
          <a:lstStyle/>
          <a:p>
            <a:pPr marL="0" indent="0">
              <a:buNone/>
            </a:pPr>
            <a:r>
              <a:rPr lang="en-US" sz="2400" dirty="0">
                <a:solidFill>
                  <a:schemeClr val="bg2">
                    <a:lumMod val="25000"/>
                  </a:schemeClr>
                </a:solidFill>
                <a:latin typeface="Arial Rounded MT Bold" panose="020F0704030504030204" pitchFamily="34" charset="77"/>
                <a:cs typeface="Arial" panose="020B0604020202020204" pitchFamily="34" charset="0"/>
              </a:rPr>
              <a:t>Think about the following questions</a:t>
            </a:r>
            <a:r>
              <a:rPr lang="mr-IN" sz="2400" dirty="0">
                <a:solidFill>
                  <a:schemeClr val="bg2">
                    <a:lumMod val="25000"/>
                  </a:schemeClr>
                </a:solidFill>
                <a:latin typeface="Arial Rounded MT Bold" panose="020F0704030504030204" pitchFamily="34" charset="77"/>
              </a:rPr>
              <a:t>…</a:t>
            </a:r>
            <a:endParaRPr lang="en-US" sz="2400" dirty="0">
              <a:solidFill>
                <a:schemeClr val="bg2">
                  <a:lumMod val="25000"/>
                </a:schemeClr>
              </a:solidFill>
              <a:latin typeface="Arial Rounded MT Bold" panose="020F0704030504030204" pitchFamily="34" charset="77"/>
              <a:cs typeface="Arial" panose="020B0604020202020204" pitchFamily="34" charset="0"/>
            </a:endParaRPr>
          </a:p>
        </p:txBody>
      </p:sp>
      <p:sp>
        <p:nvSpPr>
          <p:cNvPr id="8" name="TextBox 7">
            <a:extLst>
              <a:ext uri="{FF2B5EF4-FFF2-40B4-BE49-F238E27FC236}">
                <a16:creationId xmlns:a16="http://schemas.microsoft.com/office/drawing/2014/main" id="{7E613535-ED73-504E-ACF5-7622FDF598FC}"/>
              </a:ext>
            </a:extLst>
          </p:cNvPr>
          <p:cNvSpPr txBox="1"/>
          <p:nvPr/>
        </p:nvSpPr>
        <p:spPr>
          <a:xfrm>
            <a:off x="976392" y="1813737"/>
            <a:ext cx="8986315" cy="4278094"/>
          </a:xfrm>
          <a:prstGeom prst="rect">
            <a:avLst/>
          </a:prstGeom>
          <a:noFill/>
        </p:spPr>
        <p:txBody>
          <a:bodyPr wrap="square" rtlCol="0">
            <a:spAutoFit/>
          </a:bodyPr>
          <a:lstStyle/>
          <a:p>
            <a:pPr marL="285750" indent="-285750">
              <a:spcAft>
                <a:spcPts val="2400"/>
              </a:spcAft>
              <a:buClr>
                <a:schemeClr val="tx1"/>
              </a:buClr>
              <a:buSzPct val="110000"/>
              <a:buFont typeface="Arial" panose="020B0604020202020204" pitchFamily="34" charset="0"/>
              <a:buChar char="•"/>
            </a:pPr>
            <a:r>
              <a:rPr lang="en-US" sz="2400" dirty="0">
                <a:solidFill>
                  <a:schemeClr val="bg2">
                    <a:lumMod val="10000"/>
                  </a:schemeClr>
                </a:solidFill>
                <a:latin typeface="Arial" panose="020B0604020202020204" pitchFamily="34" charset="0"/>
                <a:cs typeface="Arial" panose="020B0604020202020204" pitchFamily="34" charset="0"/>
              </a:rPr>
              <a:t>What did you learn about Engineering? </a:t>
            </a:r>
          </a:p>
          <a:p>
            <a:pPr marL="285750" indent="-285750">
              <a:spcAft>
                <a:spcPts val="2400"/>
              </a:spcAft>
              <a:buClr>
                <a:schemeClr val="tx1"/>
              </a:buClr>
              <a:buSzPct val="110000"/>
              <a:buFont typeface="Arial" panose="020B0604020202020204" pitchFamily="34" charset="0"/>
              <a:buChar char="•"/>
            </a:pPr>
            <a:r>
              <a:rPr lang="en-US" sz="2400" dirty="0">
                <a:solidFill>
                  <a:schemeClr val="bg2">
                    <a:lumMod val="10000"/>
                  </a:schemeClr>
                </a:solidFill>
                <a:latin typeface="Arial" panose="020B0604020202020204" pitchFamily="34" charset="0"/>
                <a:cs typeface="Arial" panose="020B0604020202020204" pitchFamily="34" charset="0"/>
              </a:rPr>
              <a:t>How do you think this activity relates to a career in Engineering and/or working at Johnson &amp; Johnson?</a:t>
            </a:r>
          </a:p>
          <a:p>
            <a:pPr marL="285750" indent="-285750">
              <a:spcAft>
                <a:spcPts val="2400"/>
              </a:spcAft>
              <a:buClr>
                <a:schemeClr val="tx1"/>
              </a:buClr>
              <a:buSzPct val="110000"/>
              <a:buFont typeface="Arial" panose="020B0604020202020204" pitchFamily="34" charset="0"/>
              <a:buChar char="•"/>
            </a:pPr>
            <a:r>
              <a:rPr lang="en-US" sz="2400" dirty="0">
                <a:solidFill>
                  <a:schemeClr val="bg2">
                    <a:lumMod val="10000"/>
                  </a:schemeClr>
                </a:solidFill>
                <a:latin typeface="Arial" panose="020B0604020202020204" pitchFamily="34" charset="0"/>
                <a:cs typeface="Arial" panose="020B0604020202020204" pitchFamily="34" charset="0"/>
              </a:rPr>
              <a:t>Can you see yourself as a STEM</a:t>
            </a:r>
            <a:r>
              <a:rPr lang="en-US" sz="2400" baseline="30000" dirty="0">
                <a:solidFill>
                  <a:schemeClr val="bg2">
                    <a:lumMod val="10000"/>
                  </a:schemeClr>
                </a:solidFill>
                <a:latin typeface="Arial" panose="020B0604020202020204" pitchFamily="34" charset="0"/>
                <a:cs typeface="Arial" panose="020B0604020202020204" pitchFamily="34" charset="0"/>
              </a:rPr>
              <a:t>2</a:t>
            </a:r>
            <a:r>
              <a:rPr lang="en-US" sz="2400" dirty="0">
                <a:solidFill>
                  <a:schemeClr val="bg2">
                    <a:lumMod val="10000"/>
                  </a:schemeClr>
                </a:solidFill>
                <a:latin typeface="Arial" panose="020B0604020202020204" pitchFamily="34" charset="0"/>
                <a:cs typeface="Arial" panose="020B0604020202020204" pitchFamily="34" charset="0"/>
              </a:rPr>
              <a:t>D professional? In what role? Why or why not?</a:t>
            </a:r>
          </a:p>
          <a:p>
            <a:pPr marL="285750" indent="-285750">
              <a:spcAft>
                <a:spcPts val="2400"/>
              </a:spcAft>
              <a:buClr>
                <a:schemeClr val="tx1"/>
              </a:buClr>
              <a:buSzPct val="110000"/>
              <a:buFont typeface="Arial" panose="020B0604020202020204" pitchFamily="34" charset="0"/>
              <a:buChar char="•"/>
            </a:pPr>
            <a:r>
              <a:rPr lang="en-US" sz="2400" dirty="0">
                <a:solidFill>
                  <a:schemeClr val="bg2">
                    <a:lumMod val="10000"/>
                  </a:schemeClr>
                </a:solidFill>
                <a:latin typeface="Arial" panose="020B0604020202020204" pitchFamily="34" charset="0"/>
                <a:cs typeface="Arial" panose="020B0604020202020204" pitchFamily="34" charset="0"/>
              </a:rPr>
              <a:t>What would you need to do to make that happen? </a:t>
            </a:r>
          </a:p>
          <a:p>
            <a:pPr marL="285750" indent="-285750">
              <a:spcAft>
                <a:spcPts val="2400"/>
              </a:spcAft>
              <a:buClr>
                <a:schemeClr val="tx1"/>
              </a:buClr>
              <a:buSzPct val="110000"/>
              <a:buFont typeface="Arial" panose="020B0604020202020204" pitchFamily="34" charset="0"/>
              <a:buChar char="•"/>
            </a:pPr>
            <a:r>
              <a:rPr lang="en-US" sz="2400" dirty="0">
                <a:solidFill>
                  <a:schemeClr val="bg2">
                    <a:lumMod val="10000"/>
                  </a:schemeClr>
                </a:solidFill>
                <a:latin typeface="Arial" panose="020B0604020202020204" pitchFamily="34" charset="0"/>
                <a:cs typeface="Arial" panose="020B0604020202020204" pitchFamily="34" charset="0"/>
              </a:rPr>
              <a:t>What is one thing you learned that you did not know coming into today?</a:t>
            </a:r>
          </a:p>
        </p:txBody>
      </p:sp>
      <p:sp>
        <p:nvSpPr>
          <p:cNvPr id="9" name="Title 1">
            <a:extLst>
              <a:ext uri="{FF2B5EF4-FFF2-40B4-BE49-F238E27FC236}">
                <a16:creationId xmlns:a16="http://schemas.microsoft.com/office/drawing/2014/main" id="{50B3BF2B-C9C4-7049-93C5-83C93C3DEE6A}"/>
              </a:ext>
            </a:extLst>
          </p:cNvPr>
          <p:cNvSpPr txBox="1">
            <a:spLocks/>
          </p:cNvSpPr>
          <p:nvPr/>
        </p:nvSpPr>
        <p:spPr>
          <a:xfrm>
            <a:off x="976392" y="553521"/>
            <a:ext cx="3999645" cy="9461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latin typeface="Arial Rounded MT Bold" panose="020F0704030504030204" pitchFamily="34" charset="77"/>
                <a:cs typeface="Arial" panose="020B0604020202020204" pitchFamily="34" charset="0"/>
              </a:rPr>
              <a:t>Reflection</a:t>
            </a:r>
            <a:endParaRPr lang="en-US" sz="6000" b="1" dirty="0">
              <a:solidFill>
                <a:schemeClr val="tx2">
                  <a:lumMod val="75000"/>
                </a:schemeClr>
              </a:solidFill>
              <a:latin typeface="Arial Rounded MT Bold" panose="020F0704030504030204" pitchFamily="34" charset="77"/>
              <a:cs typeface="Arial" panose="020B0604020202020204" pitchFamily="34" charset="0"/>
            </a:endParaRPr>
          </a:p>
        </p:txBody>
      </p:sp>
    </p:spTree>
    <p:extLst>
      <p:ext uri="{BB962C8B-B14F-4D97-AF65-F5344CB8AC3E}">
        <p14:creationId xmlns:p14="http://schemas.microsoft.com/office/powerpoint/2010/main" val="1331272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608424" y="1570008"/>
            <a:ext cx="9203032" cy="4542007"/>
          </a:xfrm>
          <a:prstGeom prst="rect">
            <a:avLst/>
          </a:prstGeom>
        </p:spPr>
        <p:txBody>
          <a:bodyPr>
            <a:normAutofit fontScale="62500" lnSpcReduction="20000"/>
          </a:bodyPr>
          <a:lstStyle/>
          <a:p>
            <a:pPr>
              <a:lnSpc>
                <a:spcPct val="145000"/>
              </a:lnSpc>
            </a:pPr>
            <a:r>
              <a:rPr lang="en-US" sz="4400" dirty="0">
                <a:solidFill>
                  <a:schemeClr val="bg2">
                    <a:lumMod val="10000"/>
                  </a:schemeClr>
                </a:solidFill>
                <a:latin typeface="Arial" panose="020B0604020202020204" pitchFamily="34" charset="0"/>
                <a:cs typeface="Arial" panose="020B0604020202020204" pitchFamily="34" charset="0"/>
              </a:rPr>
              <a:t>Introduction</a:t>
            </a:r>
          </a:p>
          <a:p>
            <a:pPr>
              <a:lnSpc>
                <a:spcPct val="145000"/>
              </a:lnSpc>
            </a:pPr>
            <a:r>
              <a:rPr lang="en-US" sz="4400" dirty="0">
                <a:solidFill>
                  <a:schemeClr val="bg2">
                    <a:lumMod val="10000"/>
                  </a:schemeClr>
                </a:solidFill>
                <a:latin typeface="Arial" panose="020B0604020202020204" pitchFamily="34" charset="0"/>
                <a:cs typeface="Arial" panose="020B0604020202020204" pitchFamily="34" charset="0"/>
              </a:rPr>
              <a:t>STEM</a:t>
            </a:r>
            <a:r>
              <a:rPr lang="en-US" sz="4400" baseline="30000" dirty="0">
                <a:solidFill>
                  <a:schemeClr val="bg2">
                    <a:lumMod val="10000"/>
                  </a:schemeClr>
                </a:solidFill>
                <a:latin typeface="Arial" panose="020B0604020202020204" pitchFamily="34" charset="0"/>
                <a:cs typeface="Arial" panose="020B0604020202020204" pitchFamily="34" charset="0"/>
              </a:rPr>
              <a:t>2</a:t>
            </a:r>
            <a:r>
              <a:rPr lang="en-US" sz="4400" dirty="0">
                <a:solidFill>
                  <a:schemeClr val="bg2">
                    <a:lumMod val="10000"/>
                  </a:schemeClr>
                </a:solidFill>
                <a:latin typeface="Arial" panose="020B0604020202020204" pitchFamily="34" charset="0"/>
                <a:cs typeface="Arial" panose="020B0604020202020204" pitchFamily="34" charset="0"/>
              </a:rPr>
              <a:t>D</a:t>
            </a:r>
            <a:r>
              <a:rPr lang="en-US" sz="4400" b="1" dirty="0">
                <a:solidFill>
                  <a:schemeClr val="bg2">
                    <a:lumMod val="10000"/>
                  </a:schemeClr>
                </a:solidFill>
                <a:latin typeface="Arial" panose="020B0604020202020204" pitchFamily="34" charset="0"/>
                <a:cs typeface="Arial" panose="020B0604020202020204" pitchFamily="34" charset="0"/>
              </a:rPr>
              <a:t> </a:t>
            </a:r>
            <a:r>
              <a:rPr lang="en-US" sz="4400" dirty="0">
                <a:solidFill>
                  <a:schemeClr val="bg2">
                    <a:lumMod val="10000"/>
                  </a:schemeClr>
                </a:solidFill>
                <a:latin typeface="Arial" panose="020B0604020202020204" pitchFamily="34" charset="0"/>
                <a:cs typeface="Arial" panose="020B0604020202020204" pitchFamily="34" charset="0"/>
              </a:rPr>
              <a:t>in the World of Work </a:t>
            </a:r>
          </a:p>
          <a:p>
            <a:pPr>
              <a:lnSpc>
                <a:spcPct val="145000"/>
              </a:lnSpc>
            </a:pPr>
            <a:r>
              <a:rPr lang="en-US" sz="4400" dirty="0">
                <a:solidFill>
                  <a:schemeClr val="bg2">
                    <a:lumMod val="10000"/>
                  </a:schemeClr>
                </a:solidFill>
                <a:latin typeface="Arial" panose="020B0604020202020204" pitchFamily="34" charset="0"/>
                <a:cs typeface="Arial" panose="020B0604020202020204" pitchFamily="34" charset="0"/>
              </a:rPr>
              <a:t>What is Engineering?</a:t>
            </a:r>
          </a:p>
          <a:p>
            <a:pPr>
              <a:lnSpc>
                <a:spcPct val="145000"/>
              </a:lnSpc>
            </a:pPr>
            <a:r>
              <a:rPr lang="en-US" sz="4400" dirty="0">
                <a:solidFill>
                  <a:schemeClr val="bg2">
                    <a:lumMod val="10000"/>
                  </a:schemeClr>
                </a:solidFill>
                <a:latin typeface="Arial" panose="020B0604020202020204" pitchFamily="34" charset="0"/>
                <a:cs typeface="Arial" panose="020B0604020202020204" pitchFamily="34" charset="0"/>
              </a:rPr>
              <a:t>Engineering a New Product</a:t>
            </a:r>
          </a:p>
          <a:p>
            <a:pPr>
              <a:lnSpc>
                <a:spcPct val="145000"/>
              </a:lnSpc>
            </a:pPr>
            <a:r>
              <a:rPr lang="en-US" sz="4400" dirty="0">
                <a:solidFill>
                  <a:schemeClr val="bg2">
                    <a:lumMod val="10000"/>
                  </a:schemeClr>
                </a:solidFill>
                <a:latin typeface="Arial" panose="020B0604020202020204" pitchFamily="34" charset="0"/>
                <a:cs typeface="Arial" panose="020B0604020202020204" pitchFamily="34" charset="0"/>
              </a:rPr>
              <a:t>Team Challenge: Building a Medical Device</a:t>
            </a:r>
          </a:p>
          <a:p>
            <a:pPr>
              <a:lnSpc>
                <a:spcPct val="145000"/>
              </a:lnSpc>
            </a:pPr>
            <a:r>
              <a:rPr lang="en-US" sz="4400" dirty="0">
                <a:solidFill>
                  <a:schemeClr val="bg2">
                    <a:lumMod val="10000"/>
                  </a:schemeClr>
                </a:solidFill>
                <a:latin typeface="Arial" panose="020B0604020202020204" pitchFamily="34" charset="0"/>
                <a:cs typeface="Arial" panose="020B0604020202020204" pitchFamily="34" charset="0"/>
              </a:rPr>
              <a:t>Team Presentations &amp; Performance Testing</a:t>
            </a:r>
          </a:p>
          <a:p>
            <a:pPr>
              <a:lnSpc>
                <a:spcPct val="145000"/>
              </a:lnSpc>
            </a:pPr>
            <a:r>
              <a:rPr lang="en-US" sz="4400" dirty="0">
                <a:solidFill>
                  <a:schemeClr val="bg2">
                    <a:lumMod val="10000"/>
                  </a:schemeClr>
                </a:solidFill>
                <a:latin typeface="Arial" panose="020B0604020202020204" pitchFamily="34" charset="0"/>
                <a:cs typeface="Arial" panose="020B0604020202020204" pitchFamily="34" charset="0"/>
              </a:rPr>
              <a:t>Reflection</a:t>
            </a:r>
          </a:p>
        </p:txBody>
      </p:sp>
      <p:sp>
        <p:nvSpPr>
          <p:cNvPr id="6" name="Title 1">
            <a:extLst>
              <a:ext uri="{FF2B5EF4-FFF2-40B4-BE49-F238E27FC236}">
                <a16:creationId xmlns:a16="http://schemas.microsoft.com/office/drawing/2014/main" id="{36D24A16-B60D-7D42-8FA8-8AC5B2C3F161}"/>
              </a:ext>
            </a:extLst>
          </p:cNvPr>
          <p:cNvSpPr txBox="1">
            <a:spLocks/>
          </p:cNvSpPr>
          <p:nvPr/>
        </p:nvSpPr>
        <p:spPr>
          <a:xfrm>
            <a:off x="2133862" y="436563"/>
            <a:ext cx="5262362" cy="9461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latin typeface="Arial Rounded MT Bold" panose="020F0704030504030204" pitchFamily="34" charset="77"/>
                <a:cs typeface="Arial" panose="020B0604020202020204" pitchFamily="34" charset="0"/>
              </a:rPr>
              <a:t>Today’s Plan</a:t>
            </a:r>
            <a:endParaRPr lang="en-US" sz="6000" b="1" dirty="0">
              <a:solidFill>
                <a:schemeClr val="tx2">
                  <a:lumMod val="75000"/>
                </a:schemeClr>
              </a:solidFill>
              <a:latin typeface="Arial Rounded MT Bold" panose="020F0704030504030204" pitchFamily="34" charset="77"/>
              <a:cs typeface="Arial" panose="020B0604020202020204" pitchFamily="34" charset="0"/>
            </a:endParaRPr>
          </a:p>
        </p:txBody>
      </p:sp>
    </p:spTree>
    <p:extLst>
      <p:ext uri="{BB962C8B-B14F-4D97-AF65-F5344CB8AC3E}">
        <p14:creationId xmlns:p14="http://schemas.microsoft.com/office/powerpoint/2010/main" val="138677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2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25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25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25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up)">
                                      <p:cBhvr>
                                        <p:cTn id="32" dur="25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up)">
                                      <p:cBhvr>
                                        <p:cTn id="37" dur="25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485678" y="2602423"/>
            <a:ext cx="9047283" cy="2198097"/>
          </a:xfrm>
          <a:prstGeom prst="rect">
            <a:avLst/>
          </a:prstGeom>
        </p:spPr>
        <p:txBody>
          <a:bodyPr>
            <a:noAutofit/>
          </a:bodyPr>
          <a:lstStyle/>
          <a:p>
            <a:pPr marL="79375" indent="0">
              <a:lnSpc>
                <a:spcPct val="100000"/>
              </a:lnSpc>
              <a:spcBef>
                <a:spcPts val="0"/>
              </a:spcBef>
              <a:buNone/>
            </a:pPr>
            <a:r>
              <a:rPr lang="en-US" sz="4400" dirty="0">
                <a:solidFill>
                  <a:schemeClr val="bg2">
                    <a:lumMod val="10000"/>
                  </a:schemeClr>
                </a:solidFill>
                <a:latin typeface="Arial" panose="020B0604020202020204" pitchFamily="34" charset="0"/>
                <a:cs typeface="Arial" panose="020B0604020202020204" pitchFamily="34" charset="0"/>
              </a:rPr>
              <a:t>How do you think </a:t>
            </a:r>
            <a:r>
              <a:rPr lang="en-US" sz="4400" b="1" dirty="0">
                <a:latin typeface="Arial" panose="020B0604020202020204" pitchFamily="34" charset="0"/>
                <a:cs typeface="Arial" panose="020B0604020202020204" pitchFamily="34" charset="0"/>
              </a:rPr>
              <a:t>STEM</a:t>
            </a:r>
            <a:r>
              <a:rPr lang="en-US" sz="4400" b="1" baseline="30000" dirty="0">
                <a:latin typeface="Arial" panose="020B0604020202020204" pitchFamily="34" charset="0"/>
                <a:cs typeface="Arial" panose="020B0604020202020204" pitchFamily="34" charset="0"/>
              </a:rPr>
              <a:t>2</a:t>
            </a:r>
            <a:r>
              <a:rPr lang="en-US" sz="4400" b="1" dirty="0">
                <a:latin typeface="Arial" panose="020B0604020202020204" pitchFamily="34" charset="0"/>
                <a:cs typeface="Arial" panose="020B0604020202020204" pitchFamily="34" charset="0"/>
              </a:rPr>
              <a:t>D </a:t>
            </a:r>
            <a:r>
              <a:rPr lang="en-US" sz="4400" dirty="0">
                <a:solidFill>
                  <a:schemeClr val="bg2">
                    <a:lumMod val="10000"/>
                  </a:schemeClr>
                </a:solidFill>
                <a:latin typeface="Arial" panose="020B0604020202020204" pitchFamily="34" charset="0"/>
                <a:cs typeface="Arial" panose="020B0604020202020204" pitchFamily="34" charset="0"/>
              </a:rPr>
              <a:t>is used every day in the workplace?</a:t>
            </a:r>
          </a:p>
        </p:txBody>
      </p:sp>
      <p:sp>
        <p:nvSpPr>
          <p:cNvPr id="5" name="Title 1">
            <a:extLst>
              <a:ext uri="{FF2B5EF4-FFF2-40B4-BE49-F238E27FC236}">
                <a16:creationId xmlns:a16="http://schemas.microsoft.com/office/drawing/2014/main" id="{A5E76BAF-D604-E043-ABFE-3C423B4E1C58}"/>
              </a:ext>
            </a:extLst>
          </p:cNvPr>
          <p:cNvSpPr txBox="1">
            <a:spLocks/>
          </p:cNvSpPr>
          <p:nvPr/>
        </p:nvSpPr>
        <p:spPr>
          <a:xfrm>
            <a:off x="629151" y="436563"/>
            <a:ext cx="11215607" cy="9461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latin typeface="Arial Rounded MT Bold" panose="020F0704030504030204" pitchFamily="34" charset="77"/>
                <a:cs typeface="Arial" panose="020B0604020202020204" pitchFamily="34" charset="0"/>
              </a:rPr>
              <a:t>STEM</a:t>
            </a:r>
            <a:r>
              <a:rPr lang="en-US" sz="6000" b="1" baseline="30000" dirty="0">
                <a:latin typeface="Arial Rounded MT Bold" panose="020F0704030504030204" pitchFamily="34" charset="77"/>
                <a:cs typeface="Arial" panose="020B0604020202020204" pitchFamily="34" charset="0"/>
              </a:rPr>
              <a:t>2</a:t>
            </a:r>
            <a:r>
              <a:rPr lang="en-US" sz="6000" b="1" dirty="0">
                <a:latin typeface="Arial Rounded MT Bold" panose="020F0704030504030204" pitchFamily="34" charset="77"/>
                <a:cs typeface="Arial" panose="020B0604020202020204" pitchFamily="34" charset="0"/>
              </a:rPr>
              <a:t>D in the World of Work</a:t>
            </a:r>
            <a:endParaRPr lang="en-US" sz="6000" b="1" dirty="0">
              <a:solidFill>
                <a:schemeClr val="tx2">
                  <a:lumMod val="75000"/>
                </a:schemeClr>
              </a:solidFill>
              <a:latin typeface="Arial Rounded MT Bold" panose="020F0704030504030204" pitchFamily="34" charset="77"/>
              <a:cs typeface="Arial" panose="020B0604020202020204" pitchFamily="34" charset="0"/>
            </a:endParaRPr>
          </a:p>
        </p:txBody>
      </p:sp>
    </p:spTree>
    <p:extLst>
      <p:ext uri="{BB962C8B-B14F-4D97-AF65-F5344CB8AC3E}">
        <p14:creationId xmlns:p14="http://schemas.microsoft.com/office/powerpoint/2010/main" val="1884639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5E76BAF-D604-E043-ABFE-3C423B4E1C58}"/>
              </a:ext>
            </a:extLst>
          </p:cNvPr>
          <p:cNvSpPr txBox="1">
            <a:spLocks/>
          </p:cNvSpPr>
          <p:nvPr/>
        </p:nvSpPr>
        <p:spPr>
          <a:xfrm>
            <a:off x="976392" y="436563"/>
            <a:ext cx="11215607" cy="9461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latin typeface="Arial Rounded MT Bold" panose="020F0704030504030204" pitchFamily="34" charset="77"/>
                <a:cs typeface="Arial" panose="020B0604020202020204" pitchFamily="34" charset="0"/>
              </a:rPr>
              <a:t>My Story</a:t>
            </a:r>
            <a:endParaRPr lang="en-US" sz="6000" b="1" dirty="0">
              <a:solidFill>
                <a:schemeClr val="tx2">
                  <a:lumMod val="75000"/>
                </a:schemeClr>
              </a:solidFill>
              <a:latin typeface="Arial Rounded MT Bold" panose="020F0704030504030204" pitchFamily="34" charset="77"/>
              <a:cs typeface="Arial" panose="020B0604020202020204" pitchFamily="34" charset="0"/>
            </a:endParaRPr>
          </a:p>
        </p:txBody>
      </p:sp>
    </p:spTree>
    <p:extLst>
      <p:ext uri="{BB962C8B-B14F-4D97-AF65-F5344CB8AC3E}">
        <p14:creationId xmlns:p14="http://schemas.microsoft.com/office/powerpoint/2010/main" val="149026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5C6929A-0851-9248-B4E3-113016F6D343}"/>
              </a:ext>
            </a:extLst>
          </p:cNvPr>
          <p:cNvSpPr txBox="1"/>
          <p:nvPr/>
        </p:nvSpPr>
        <p:spPr>
          <a:xfrm>
            <a:off x="976391" y="1801166"/>
            <a:ext cx="10690091" cy="4228978"/>
          </a:xfrm>
          <a:prstGeom prst="rect">
            <a:avLst/>
          </a:prstGeom>
          <a:noFill/>
        </p:spPr>
        <p:txBody>
          <a:bodyPr wrap="square" rtlCol="0">
            <a:spAutoFit/>
          </a:bodyPr>
          <a:lstStyle/>
          <a:p>
            <a:pPr>
              <a:spcAft>
                <a:spcPts val="2400"/>
              </a:spcAft>
            </a:pPr>
            <a:r>
              <a:rPr lang="en-US" sz="3200" b="1" dirty="0">
                <a:latin typeface="Arial" panose="020B0604020202020204" pitchFamily="34" charset="0"/>
                <a:cs typeface="Arial" panose="020B0604020202020204" pitchFamily="34" charset="0"/>
              </a:rPr>
              <a:t>Engineering</a:t>
            </a:r>
            <a:r>
              <a:rPr lang="en-US" sz="3200" dirty="0">
                <a:solidFill>
                  <a:schemeClr val="bg2">
                    <a:lumMod val="10000"/>
                  </a:schemeClr>
                </a:solidFill>
                <a:latin typeface="Arial" panose="020B0604020202020204" pitchFamily="34" charset="0"/>
                <a:cs typeface="Arial" panose="020B0604020202020204" pitchFamily="34" charset="0"/>
              </a:rPr>
              <a:t> is the application of scientific, economic, social, and practical knowledge to design, build, maintain, and improve structures, machines, devices, systems, materials, and processes.</a:t>
            </a:r>
          </a:p>
          <a:p>
            <a:pPr lvl="1">
              <a:lnSpc>
                <a:spcPct val="110000"/>
              </a:lnSpc>
            </a:pPr>
            <a:r>
              <a:rPr lang="en-US" sz="2800" dirty="0">
                <a:solidFill>
                  <a:schemeClr val="bg2">
                    <a:lumMod val="10000"/>
                  </a:schemeClr>
                </a:solidFill>
                <a:latin typeface="Arial" panose="020B0604020202020204" pitchFamily="34" charset="0"/>
                <a:cs typeface="Arial" panose="020B0604020202020204" pitchFamily="34" charset="0"/>
              </a:rPr>
              <a:t>The discipline of engineering is </a:t>
            </a:r>
            <a:r>
              <a:rPr lang="en-US" sz="2800" b="1" dirty="0">
                <a:solidFill>
                  <a:schemeClr val="bg2">
                    <a:lumMod val="10000"/>
                  </a:schemeClr>
                </a:solidFill>
                <a:latin typeface="Arial" panose="020B0604020202020204" pitchFamily="34" charset="0"/>
                <a:cs typeface="Arial" panose="020B0604020202020204" pitchFamily="34" charset="0"/>
              </a:rPr>
              <a:t>extremely broad</a:t>
            </a:r>
            <a:r>
              <a:rPr lang="en-US" sz="2800" dirty="0">
                <a:solidFill>
                  <a:schemeClr val="bg2">
                    <a:lumMod val="10000"/>
                  </a:schemeClr>
                </a:solidFill>
                <a:latin typeface="Arial" panose="020B0604020202020204" pitchFamily="34" charset="0"/>
                <a:cs typeface="Arial" panose="020B0604020202020204" pitchFamily="34" charset="0"/>
              </a:rPr>
              <a:t> and encompasses a range of </a:t>
            </a:r>
            <a:r>
              <a:rPr lang="en-US" sz="2800" b="1" dirty="0">
                <a:solidFill>
                  <a:schemeClr val="bg2">
                    <a:lumMod val="10000"/>
                  </a:schemeClr>
                </a:solidFill>
                <a:latin typeface="Arial" panose="020B0604020202020204" pitchFamily="34" charset="0"/>
                <a:cs typeface="Arial" panose="020B0604020202020204" pitchFamily="34" charset="0"/>
              </a:rPr>
              <a:t>specialized fields</a:t>
            </a:r>
            <a:r>
              <a:rPr lang="en-US" sz="2800" dirty="0">
                <a:solidFill>
                  <a:schemeClr val="bg2">
                    <a:lumMod val="10000"/>
                  </a:schemeClr>
                </a:solidFill>
                <a:latin typeface="Arial" panose="020B0604020202020204" pitchFamily="34" charset="0"/>
                <a:cs typeface="Arial" panose="020B0604020202020204" pitchFamily="34" charset="0"/>
              </a:rPr>
              <a:t>, each with an emphasis on a particular area, technology, or type of application.</a:t>
            </a:r>
          </a:p>
        </p:txBody>
      </p:sp>
      <p:sp>
        <p:nvSpPr>
          <p:cNvPr id="9" name="Title 1">
            <a:extLst>
              <a:ext uri="{FF2B5EF4-FFF2-40B4-BE49-F238E27FC236}">
                <a16:creationId xmlns:a16="http://schemas.microsoft.com/office/drawing/2014/main" id="{7A0D3CE0-E8E1-FC4D-87F8-8CCB7EC0A94C}"/>
              </a:ext>
            </a:extLst>
          </p:cNvPr>
          <p:cNvSpPr txBox="1">
            <a:spLocks/>
          </p:cNvSpPr>
          <p:nvPr/>
        </p:nvSpPr>
        <p:spPr>
          <a:xfrm>
            <a:off x="976392" y="436563"/>
            <a:ext cx="11215607" cy="9461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latin typeface="Arial Rounded MT Bold" panose="020F0704030504030204" pitchFamily="34" charset="77"/>
                <a:cs typeface="Arial" panose="020B0604020202020204" pitchFamily="34" charset="0"/>
              </a:rPr>
              <a:t>What is Engineering?</a:t>
            </a:r>
            <a:endParaRPr lang="en-US" sz="6000" b="1" dirty="0">
              <a:solidFill>
                <a:schemeClr val="tx2">
                  <a:lumMod val="75000"/>
                </a:schemeClr>
              </a:solidFill>
              <a:latin typeface="Arial Rounded MT Bold" panose="020F0704030504030204" pitchFamily="34" charset="77"/>
              <a:cs typeface="Arial" panose="020B0604020202020204" pitchFamily="34" charset="0"/>
            </a:endParaRPr>
          </a:p>
        </p:txBody>
      </p:sp>
    </p:spTree>
    <p:extLst>
      <p:ext uri="{BB962C8B-B14F-4D97-AF65-F5344CB8AC3E}">
        <p14:creationId xmlns:p14="http://schemas.microsoft.com/office/powerpoint/2010/main" val="698382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A52B9F8-E56D-0147-8CA3-BA02E93FA7D0}"/>
              </a:ext>
            </a:extLst>
          </p:cNvPr>
          <p:cNvSpPr txBox="1">
            <a:spLocks/>
          </p:cNvSpPr>
          <p:nvPr/>
        </p:nvSpPr>
        <p:spPr>
          <a:xfrm>
            <a:off x="976392" y="436563"/>
            <a:ext cx="11215607" cy="9461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latin typeface="Arial Rounded MT Bold" panose="020F0704030504030204" pitchFamily="34" charset="77"/>
                <a:cs typeface="Arial" panose="020B0604020202020204" pitchFamily="34" charset="0"/>
              </a:rPr>
              <a:t>Background of Surgery</a:t>
            </a:r>
            <a:endParaRPr lang="en-US" sz="6000" b="1" dirty="0">
              <a:solidFill>
                <a:schemeClr val="tx2">
                  <a:lumMod val="75000"/>
                </a:schemeClr>
              </a:solidFill>
              <a:latin typeface="Arial Rounded MT Bold" panose="020F0704030504030204" pitchFamily="34" charset="77"/>
              <a:cs typeface="Arial" panose="020B0604020202020204" pitchFamily="34" charset="0"/>
            </a:endParaRPr>
          </a:p>
        </p:txBody>
      </p:sp>
      <p:grpSp>
        <p:nvGrpSpPr>
          <p:cNvPr id="20" name="Group 19">
            <a:extLst>
              <a:ext uri="{FF2B5EF4-FFF2-40B4-BE49-F238E27FC236}">
                <a16:creationId xmlns:a16="http://schemas.microsoft.com/office/drawing/2014/main" id="{DFEC9AA4-0B1E-5D43-A9F4-C65C301D28FA}"/>
              </a:ext>
            </a:extLst>
          </p:cNvPr>
          <p:cNvGrpSpPr/>
          <p:nvPr/>
        </p:nvGrpSpPr>
        <p:grpSpPr>
          <a:xfrm>
            <a:off x="615279" y="2002280"/>
            <a:ext cx="3111896" cy="3925957"/>
            <a:chOff x="615279" y="2002280"/>
            <a:chExt cx="3111896" cy="3925957"/>
          </a:xfrm>
        </p:grpSpPr>
        <p:pic>
          <p:nvPicPr>
            <p:cNvPr id="10" name="Picture 9">
              <a:extLst>
                <a:ext uri="{FF2B5EF4-FFF2-40B4-BE49-F238E27FC236}">
                  <a16:creationId xmlns:a16="http://schemas.microsoft.com/office/drawing/2014/main" id="{B68A4516-E9D7-0541-973E-C52456B10274}"/>
                </a:ext>
              </a:extLst>
            </p:cNvPr>
            <p:cNvPicPr>
              <a:picLocks noChangeAspect="1"/>
            </p:cNvPicPr>
            <p:nvPr/>
          </p:nvPicPr>
          <p:blipFill>
            <a:blip r:embed="rId3"/>
            <a:stretch>
              <a:fillRect/>
            </a:stretch>
          </p:blipFill>
          <p:spPr>
            <a:xfrm>
              <a:off x="849553" y="2002280"/>
              <a:ext cx="2643348" cy="3925957"/>
            </a:xfrm>
            <a:prstGeom prst="rect">
              <a:avLst/>
            </a:prstGeom>
          </p:spPr>
        </p:pic>
        <p:sp>
          <p:nvSpPr>
            <p:cNvPr id="13" name="Rectangle 12">
              <a:extLst>
                <a:ext uri="{FF2B5EF4-FFF2-40B4-BE49-F238E27FC236}">
                  <a16:creationId xmlns:a16="http://schemas.microsoft.com/office/drawing/2014/main" id="{87C041C5-9D4C-1349-BD20-1168D3A7BAAD}"/>
                </a:ext>
              </a:extLst>
            </p:cNvPr>
            <p:cNvSpPr/>
            <p:nvPr/>
          </p:nvSpPr>
          <p:spPr>
            <a:xfrm>
              <a:off x="615279" y="2860687"/>
              <a:ext cx="3111896" cy="5586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a:r>
                <a:rPr lang="en-US" sz="3200" b="1" dirty="0">
                  <a:solidFill>
                    <a:schemeClr val="bg1"/>
                  </a:solidFill>
                  <a:latin typeface="Arial" panose="020B0604020202020204" pitchFamily="34" charset="0"/>
                  <a:cs typeface="Arial" panose="020B0604020202020204" pitchFamily="34" charset="0"/>
                </a:rPr>
                <a:t>Open surgery</a:t>
              </a:r>
            </a:p>
          </p:txBody>
        </p:sp>
      </p:grpSp>
      <p:grpSp>
        <p:nvGrpSpPr>
          <p:cNvPr id="19" name="Group 18">
            <a:extLst>
              <a:ext uri="{FF2B5EF4-FFF2-40B4-BE49-F238E27FC236}">
                <a16:creationId xmlns:a16="http://schemas.microsoft.com/office/drawing/2014/main" id="{6C2CE479-8EC7-3343-9167-81080A14FF4B}"/>
              </a:ext>
            </a:extLst>
          </p:cNvPr>
          <p:cNvGrpSpPr/>
          <p:nvPr/>
        </p:nvGrpSpPr>
        <p:grpSpPr>
          <a:xfrm>
            <a:off x="4302696" y="2002280"/>
            <a:ext cx="3111896" cy="3925957"/>
            <a:chOff x="4302696" y="2002280"/>
            <a:chExt cx="3111896" cy="3925957"/>
          </a:xfrm>
        </p:grpSpPr>
        <p:pic>
          <p:nvPicPr>
            <p:cNvPr id="8" name="Picture 7">
              <a:extLst>
                <a:ext uri="{FF2B5EF4-FFF2-40B4-BE49-F238E27FC236}">
                  <a16:creationId xmlns:a16="http://schemas.microsoft.com/office/drawing/2014/main" id="{85E6E762-B8D5-004F-8DDF-F20430D9465C}"/>
                </a:ext>
              </a:extLst>
            </p:cNvPr>
            <p:cNvPicPr>
              <a:picLocks noChangeAspect="1"/>
            </p:cNvPicPr>
            <p:nvPr/>
          </p:nvPicPr>
          <p:blipFill>
            <a:blip r:embed="rId4"/>
            <a:stretch>
              <a:fillRect/>
            </a:stretch>
          </p:blipFill>
          <p:spPr>
            <a:xfrm>
              <a:off x="4599452" y="2002280"/>
              <a:ext cx="2643348" cy="3925957"/>
            </a:xfrm>
            <a:prstGeom prst="rect">
              <a:avLst/>
            </a:prstGeom>
            <a:effectLst>
              <a:softEdge rad="0"/>
            </a:effectLst>
          </p:spPr>
        </p:pic>
        <p:sp>
          <p:nvSpPr>
            <p:cNvPr id="16" name="Rectangle 15">
              <a:extLst>
                <a:ext uri="{FF2B5EF4-FFF2-40B4-BE49-F238E27FC236}">
                  <a16:creationId xmlns:a16="http://schemas.microsoft.com/office/drawing/2014/main" id="{E895DD5F-64BD-894B-A651-B7B7051A10B9}"/>
                </a:ext>
              </a:extLst>
            </p:cNvPr>
            <p:cNvSpPr/>
            <p:nvPr/>
          </p:nvSpPr>
          <p:spPr>
            <a:xfrm>
              <a:off x="4302696" y="2860687"/>
              <a:ext cx="3111896" cy="5586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a:r>
                <a:rPr lang="en-US" sz="3200" b="1" dirty="0">
                  <a:solidFill>
                    <a:schemeClr val="bg1"/>
                  </a:solidFill>
                  <a:latin typeface="Arial" panose="020B0604020202020204" pitchFamily="34" charset="0"/>
                  <a:cs typeface="Arial" panose="020B0604020202020204" pitchFamily="34" charset="0"/>
                </a:rPr>
                <a:t>Laparoscopy</a:t>
              </a:r>
            </a:p>
          </p:txBody>
        </p:sp>
      </p:grpSp>
      <p:grpSp>
        <p:nvGrpSpPr>
          <p:cNvPr id="18" name="Group 17">
            <a:extLst>
              <a:ext uri="{FF2B5EF4-FFF2-40B4-BE49-F238E27FC236}">
                <a16:creationId xmlns:a16="http://schemas.microsoft.com/office/drawing/2014/main" id="{3F3D713A-BC9E-D641-874B-76D2ADC738AB}"/>
              </a:ext>
            </a:extLst>
          </p:cNvPr>
          <p:cNvGrpSpPr/>
          <p:nvPr/>
        </p:nvGrpSpPr>
        <p:grpSpPr>
          <a:xfrm>
            <a:off x="7920540" y="2001919"/>
            <a:ext cx="3509460" cy="3925957"/>
            <a:chOff x="7920540" y="2001919"/>
            <a:chExt cx="3509460" cy="3925957"/>
          </a:xfrm>
        </p:grpSpPr>
        <p:pic>
          <p:nvPicPr>
            <p:cNvPr id="12" name="Picture 11">
              <a:extLst>
                <a:ext uri="{FF2B5EF4-FFF2-40B4-BE49-F238E27FC236}">
                  <a16:creationId xmlns:a16="http://schemas.microsoft.com/office/drawing/2014/main" id="{ABBD332E-E592-6E48-AD03-D608AABD094C}"/>
                </a:ext>
              </a:extLst>
            </p:cNvPr>
            <p:cNvPicPr>
              <a:picLocks noChangeAspect="1"/>
            </p:cNvPicPr>
            <p:nvPr/>
          </p:nvPicPr>
          <p:blipFill>
            <a:blip r:embed="rId5"/>
            <a:stretch>
              <a:fillRect/>
            </a:stretch>
          </p:blipFill>
          <p:spPr>
            <a:xfrm>
              <a:off x="8366848" y="2001919"/>
              <a:ext cx="2643348" cy="3925957"/>
            </a:xfrm>
            <a:prstGeom prst="rect">
              <a:avLst/>
            </a:prstGeom>
          </p:spPr>
        </p:pic>
        <p:sp>
          <p:nvSpPr>
            <p:cNvPr id="17" name="Rectangle 16">
              <a:extLst>
                <a:ext uri="{FF2B5EF4-FFF2-40B4-BE49-F238E27FC236}">
                  <a16:creationId xmlns:a16="http://schemas.microsoft.com/office/drawing/2014/main" id="{061D189A-EB13-6D48-9FAF-89CEF08D498A}"/>
                </a:ext>
              </a:extLst>
            </p:cNvPr>
            <p:cNvSpPr/>
            <p:nvPr/>
          </p:nvSpPr>
          <p:spPr>
            <a:xfrm>
              <a:off x="7920540" y="2860687"/>
              <a:ext cx="3509460" cy="5586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a:r>
                <a:rPr lang="en-US" sz="3200" b="1" dirty="0">
                  <a:solidFill>
                    <a:schemeClr val="bg1"/>
                  </a:solidFill>
                  <a:latin typeface="Arial" panose="020B0604020202020204" pitchFamily="34" charset="0"/>
                  <a:cs typeface="Arial" panose="020B0604020202020204" pitchFamily="34" charset="0"/>
                </a:rPr>
                <a:t>Robotic surgery</a:t>
              </a:r>
            </a:p>
          </p:txBody>
        </p:sp>
      </p:grpSp>
    </p:spTree>
    <p:extLst>
      <p:ext uri="{BB962C8B-B14F-4D97-AF65-F5344CB8AC3E}">
        <p14:creationId xmlns:p14="http://schemas.microsoft.com/office/powerpoint/2010/main" val="361234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1500"/>
                            </p:stCondLst>
                            <p:childTnLst>
                              <p:par>
                                <p:cTn id="9" presetID="22" presetClass="entr" presetSubtype="8" fill="hold" nodeType="afterEffect">
                                  <p:stCondLst>
                                    <p:cond delay="100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3000"/>
                            </p:stCondLst>
                            <p:childTnLst>
                              <p:par>
                                <p:cTn id="13" presetID="22" presetClass="entr" presetSubtype="8" fill="hold" nodeType="afterEffect">
                                  <p:stCondLst>
                                    <p:cond delay="100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7CBD685C-C46F-5444-9358-F3F6A4F39BFB}"/>
              </a:ext>
            </a:extLst>
          </p:cNvPr>
          <p:cNvSpPr txBox="1"/>
          <p:nvPr/>
        </p:nvSpPr>
        <p:spPr>
          <a:xfrm>
            <a:off x="976392" y="1708820"/>
            <a:ext cx="7127322" cy="1815882"/>
          </a:xfrm>
          <a:prstGeom prst="rect">
            <a:avLst/>
          </a:prstGeom>
          <a:noFill/>
        </p:spPr>
        <p:txBody>
          <a:bodyPr wrap="square" rtlCol="0">
            <a:spAutoFit/>
          </a:bodyPr>
          <a:lstStyle/>
          <a:p>
            <a:pPr>
              <a:spcAft>
                <a:spcPts val="1200"/>
              </a:spcAft>
            </a:pPr>
            <a:r>
              <a:rPr lang="en-US" sz="2800" dirty="0">
                <a:solidFill>
                  <a:schemeClr val="bg2">
                    <a:lumMod val="10000"/>
                  </a:schemeClr>
                </a:solidFill>
                <a:latin typeface="Arial" panose="020B0604020202020204" pitchFamily="34" charset="0"/>
                <a:cs typeface="Arial" panose="020B0604020202020204" pitchFamily="34" charset="0"/>
              </a:rPr>
              <a:t>A surgical procedure in which a fiber-optic instrument is inserted through the abdomen (a single hole or three to four incisions) to view the organs and perform the procedure</a:t>
            </a:r>
            <a:endParaRPr lang="en-US" sz="2000" dirty="0">
              <a:solidFill>
                <a:schemeClr val="bg2">
                  <a:lumMod val="10000"/>
                </a:schemeClr>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75A8792F-EEF3-204B-B0FE-EECED92FE8B7}"/>
              </a:ext>
            </a:extLst>
          </p:cNvPr>
          <p:cNvSpPr txBox="1"/>
          <p:nvPr/>
        </p:nvSpPr>
        <p:spPr>
          <a:xfrm>
            <a:off x="976392" y="3729007"/>
            <a:ext cx="3351060" cy="2277547"/>
          </a:xfrm>
          <a:prstGeom prst="rect">
            <a:avLst/>
          </a:prstGeom>
          <a:noFill/>
        </p:spPr>
        <p:txBody>
          <a:bodyPr wrap="square" rtlCol="0">
            <a:spAutoFit/>
          </a:bodyPr>
          <a:lstStyle/>
          <a:p>
            <a:pPr>
              <a:spcAft>
                <a:spcPts val="1200"/>
              </a:spcAft>
            </a:pPr>
            <a:r>
              <a:rPr lang="en-US" sz="3200" b="1" dirty="0">
                <a:latin typeface="Arial" panose="020B0604020202020204" pitchFamily="34" charset="0"/>
                <a:cs typeface="Arial" panose="020B0604020202020204" pitchFamily="34" charset="0"/>
              </a:rPr>
              <a:t>Benefits:</a:t>
            </a:r>
          </a:p>
          <a:p>
            <a:pPr marL="457200" indent="-457200">
              <a:spcAft>
                <a:spcPts val="1200"/>
              </a:spcAft>
              <a:buFont typeface="Arial" panose="020B0604020202020204" pitchFamily="34" charset="0"/>
              <a:buChar char="•"/>
            </a:pPr>
            <a:r>
              <a:rPr lang="en-US" sz="2000" dirty="0">
                <a:solidFill>
                  <a:schemeClr val="bg2">
                    <a:lumMod val="10000"/>
                  </a:schemeClr>
                </a:solidFill>
                <a:latin typeface="Arial" panose="020B0604020202020204" pitchFamily="34" charset="0"/>
                <a:cs typeface="Arial" panose="020B0604020202020204" pitchFamily="34" charset="0"/>
              </a:rPr>
              <a:t>Less post-operative discomfort</a:t>
            </a:r>
          </a:p>
          <a:p>
            <a:pPr marL="457200" indent="-457200">
              <a:spcAft>
                <a:spcPts val="1200"/>
              </a:spcAft>
              <a:buFont typeface="Arial" panose="020B0604020202020204" pitchFamily="34" charset="0"/>
              <a:buChar char="•"/>
            </a:pPr>
            <a:r>
              <a:rPr lang="en-US" sz="2000" dirty="0">
                <a:solidFill>
                  <a:schemeClr val="bg2">
                    <a:lumMod val="10000"/>
                  </a:schemeClr>
                </a:solidFill>
                <a:latin typeface="Arial" panose="020B0604020202020204" pitchFamily="34" charset="0"/>
                <a:cs typeface="Arial" panose="020B0604020202020204" pitchFamily="34" charset="0"/>
              </a:rPr>
              <a:t>Quicker recovery times</a:t>
            </a:r>
          </a:p>
          <a:p>
            <a:pPr marL="457200" indent="-457200">
              <a:spcAft>
                <a:spcPts val="1200"/>
              </a:spcAft>
              <a:buFont typeface="Arial" panose="020B0604020202020204" pitchFamily="34" charset="0"/>
              <a:buChar char="•"/>
            </a:pPr>
            <a:r>
              <a:rPr lang="en-US" sz="2000" dirty="0">
                <a:solidFill>
                  <a:schemeClr val="bg2">
                    <a:lumMod val="10000"/>
                  </a:schemeClr>
                </a:solidFill>
                <a:latin typeface="Arial" panose="020B0604020202020204" pitchFamily="34" charset="0"/>
                <a:cs typeface="Arial" panose="020B0604020202020204" pitchFamily="34" charset="0"/>
              </a:rPr>
              <a:t>Shorter hospital stays</a:t>
            </a:r>
            <a:endParaRPr lang="en-US" sz="2400" dirty="0">
              <a:solidFill>
                <a:schemeClr val="bg2">
                  <a:lumMod val="10000"/>
                </a:schemeClr>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EDF9C114-752D-4D4E-A147-739C50BC5E44}"/>
              </a:ext>
            </a:extLst>
          </p:cNvPr>
          <p:cNvGrpSpPr/>
          <p:nvPr/>
        </p:nvGrpSpPr>
        <p:grpSpPr>
          <a:xfrm>
            <a:off x="8458518" y="2002280"/>
            <a:ext cx="3111896" cy="3925957"/>
            <a:chOff x="4302696" y="2002280"/>
            <a:chExt cx="3111896" cy="3925957"/>
          </a:xfrm>
        </p:grpSpPr>
        <p:pic>
          <p:nvPicPr>
            <p:cNvPr id="28" name="Picture 27">
              <a:extLst>
                <a:ext uri="{FF2B5EF4-FFF2-40B4-BE49-F238E27FC236}">
                  <a16:creationId xmlns:a16="http://schemas.microsoft.com/office/drawing/2014/main" id="{35FE8225-B17A-EB4B-A6E1-30751DD09870}"/>
                </a:ext>
              </a:extLst>
            </p:cNvPr>
            <p:cNvPicPr>
              <a:picLocks noChangeAspect="1"/>
            </p:cNvPicPr>
            <p:nvPr/>
          </p:nvPicPr>
          <p:blipFill>
            <a:blip r:embed="rId3"/>
            <a:stretch>
              <a:fillRect/>
            </a:stretch>
          </p:blipFill>
          <p:spPr>
            <a:xfrm>
              <a:off x="4599452" y="2002280"/>
              <a:ext cx="2643348" cy="3925957"/>
            </a:xfrm>
            <a:prstGeom prst="rect">
              <a:avLst/>
            </a:prstGeom>
            <a:effectLst>
              <a:softEdge rad="0"/>
            </a:effectLst>
          </p:spPr>
        </p:pic>
        <p:sp>
          <p:nvSpPr>
            <p:cNvPr id="29" name="Rectangle 28">
              <a:extLst>
                <a:ext uri="{FF2B5EF4-FFF2-40B4-BE49-F238E27FC236}">
                  <a16:creationId xmlns:a16="http://schemas.microsoft.com/office/drawing/2014/main" id="{E8B55F61-BDC2-F141-B588-119569DCC829}"/>
                </a:ext>
              </a:extLst>
            </p:cNvPr>
            <p:cNvSpPr/>
            <p:nvPr/>
          </p:nvSpPr>
          <p:spPr>
            <a:xfrm>
              <a:off x="4302696" y="2435201"/>
              <a:ext cx="3111896" cy="5586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a:r>
                <a:rPr lang="en-US" sz="3200" b="1" dirty="0">
                  <a:solidFill>
                    <a:schemeClr val="bg1"/>
                  </a:solidFill>
                  <a:latin typeface="Arial" panose="020B0604020202020204" pitchFamily="34" charset="0"/>
                  <a:cs typeface="Arial" panose="020B0604020202020204" pitchFamily="34" charset="0"/>
                </a:rPr>
                <a:t>Laparoscopy</a:t>
              </a:r>
            </a:p>
          </p:txBody>
        </p:sp>
      </p:grpSp>
      <p:sp>
        <p:nvSpPr>
          <p:cNvPr id="30" name="TextBox 29">
            <a:extLst>
              <a:ext uri="{FF2B5EF4-FFF2-40B4-BE49-F238E27FC236}">
                <a16:creationId xmlns:a16="http://schemas.microsoft.com/office/drawing/2014/main" id="{84398265-6C3C-F044-8763-1712B6355983}"/>
              </a:ext>
            </a:extLst>
          </p:cNvPr>
          <p:cNvSpPr txBox="1"/>
          <p:nvPr/>
        </p:nvSpPr>
        <p:spPr>
          <a:xfrm>
            <a:off x="4540053" y="4368067"/>
            <a:ext cx="3723940" cy="1938992"/>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2000" dirty="0">
                <a:solidFill>
                  <a:schemeClr val="bg2">
                    <a:lumMod val="10000"/>
                  </a:schemeClr>
                </a:solidFill>
                <a:latin typeface="Arial" panose="020B0604020202020204" pitchFamily="34" charset="0"/>
                <a:cs typeface="Arial" panose="020B0604020202020204" pitchFamily="34" charset="0"/>
              </a:rPr>
              <a:t>Earlier return to full activities</a:t>
            </a:r>
          </a:p>
          <a:p>
            <a:pPr marL="457200" indent="-457200">
              <a:spcAft>
                <a:spcPts val="1200"/>
              </a:spcAft>
              <a:buFont typeface="Arial" panose="020B0604020202020204" pitchFamily="34" charset="0"/>
              <a:buChar char="•"/>
            </a:pPr>
            <a:r>
              <a:rPr lang="en-US" sz="2000" dirty="0">
                <a:solidFill>
                  <a:schemeClr val="bg2">
                    <a:lumMod val="10000"/>
                  </a:schemeClr>
                </a:solidFill>
                <a:latin typeface="Arial" panose="020B0604020202020204" pitchFamily="34" charset="0"/>
                <a:cs typeface="Arial" panose="020B0604020202020204" pitchFamily="34" charset="0"/>
              </a:rPr>
              <a:t>Smaller scars</a:t>
            </a:r>
          </a:p>
          <a:p>
            <a:pPr marL="457200" indent="-457200">
              <a:spcAft>
                <a:spcPts val="1200"/>
              </a:spcAft>
              <a:buFont typeface="Arial" panose="020B0604020202020204" pitchFamily="34" charset="0"/>
              <a:buChar char="•"/>
            </a:pPr>
            <a:r>
              <a:rPr lang="en-US" sz="2000" dirty="0">
                <a:solidFill>
                  <a:schemeClr val="bg2">
                    <a:lumMod val="10000"/>
                  </a:schemeClr>
                </a:solidFill>
                <a:latin typeface="Arial" panose="020B0604020202020204" pitchFamily="34" charset="0"/>
                <a:cs typeface="Arial" panose="020B0604020202020204" pitchFamily="34" charset="0"/>
              </a:rPr>
              <a:t>Possibly less internal scarring</a:t>
            </a:r>
          </a:p>
        </p:txBody>
      </p:sp>
      <p:sp>
        <p:nvSpPr>
          <p:cNvPr id="32" name="Title 1">
            <a:extLst>
              <a:ext uri="{FF2B5EF4-FFF2-40B4-BE49-F238E27FC236}">
                <a16:creationId xmlns:a16="http://schemas.microsoft.com/office/drawing/2014/main" id="{FAA7931E-9CB4-4D4E-9434-E2122A82446D}"/>
              </a:ext>
            </a:extLst>
          </p:cNvPr>
          <p:cNvSpPr txBox="1">
            <a:spLocks/>
          </p:cNvSpPr>
          <p:nvPr/>
        </p:nvSpPr>
        <p:spPr>
          <a:xfrm>
            <a:off x="976392" y="436563"/>
            <a:ext cx="8873286" cy="9461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chemeClr val="bg2">
                    <a:lumMod val="10000"/>
                  </a:schemeClr>
                </a:solidFill>
                <a:latin typeface="Arial Rounded MT Bold" panose="020F0704030504030204" pitchFamily="34" charset="77"/>
                <a:cs typeface="Arial" panose="020B0604020202020204" pitchFamily="34" charset="0"/>
              </a:rPr>
              <a:t>Laparoscopic</a:t>
            </a:r>
            <a:r>
              <a:rPr lang="en-US" sz="6000" b="1" dirty="0">
                <a:latin typeface="Arial Rounded MT Bold" panose="020F0704030504030204" pitchFamily="34" charset="77"/>
                <a:cs typeface="Arial" panose="020B0604020202020204" pitchFamily="34" charset="0"/>
              </a:rPr>
              <a:t> Surgery:</a:t>
            </a:r>
            <a:endParaRPr lang="en-US" sz="6000" b="1" dirty="0">
              <a:solidFill>
                <a:schemeClr val="tx2">
                  <a:lumMod val="75000"/>
                </a:schemeClr>
              </a:solidFill>
              <a:latin typeface="Arial Rounded MT Bold" panose="020F0704030504030204" pitchFamily="34" charset="77"/>
              <a:cs typeface="Arial" panose="020B0604020202020204" pitchFamily="34" charset="0"/>
            </a:endParaRPr>
          </a:p>
        </p:txBody>
      </p:sp>
      <p:pic>
        <p:nvPicPr>
          <p:cNvPr id="4" name="Picture 3">
            <a:extLst>
              <a:ext uri="{FF2B5EF4-FFF2-40B4-BE49-F238E27FC236}">
                <a16:creationId xmlns:a16="http://schemas.microsoft.com/office/drawing/2014/main" id="{96E7839B-4E8B-C444-A8B7-C08067791FF6}"/>
              </a:ext>
            </a:extLst>
          </p:cNvPr>
          <p:cNvPicPr>
            <a:picLocks noChangeAspect="1"/>
          </p:cNvPicPr>
          <p:nvPr/>
        </p:nvPicPr>
        <p:blipFill>
          <a:blip r:embed="rId4"/>
          <a:stretch>
            <a:fillRect/>
          </a:stretch>
        </p:blipFill>
        <p:spPr>
          <a:xfrm>
            <a:off x="9027370" y="3419862"/>
            <a:ext cx="1076650" cy="969472"/>
          </a:xfrm>
          <a:prstGeom prst="rect">
            <a:avLst/>
          </a:prstGeom>
        </p:spPr>
      </p:pic>
      <p:pic>
        <p:nvPicPr>
          <p:cNvPr id="7" name="Picture 6">
            <a:extLst>
              <a:ext uri="{FF2B5EF4-FFF2-40B4-BE49-F238E27FC236}">
                <a16:creationId xmlns:a16="http://schemas.microsoft.com/office/drawing/2014/main" id="{E414D3DA-19B6-3349-B92A-39792A72D714}"/>
              </a:ext>
            </a:extLst>
          </p:cNvPr>
          <p:cNvPicPr>
            <a:picLocks noChangeAspect="1"/>
          </p:cNvPicPr>
          <p:nvPr/>
        </p:nvPicPr>
        <p:blipFill>
          <a:blip r:embed="rId5"/>
          <a:stretch>
            <a:fillRect/>
          </a:stretch>
        </p:blipFill>
        <p:spPr>
          <a:xfrm>
            <a:off x="8854172" y="4554690"/>
            <a:ext cx="901268" cy="1373824"/>
          </a:xfrm>
          <a:prstGeom prst="rect">
            <a:avLst/>
          </a:prstGeom>
        </p:spPr>
      </p:pic>
      <p:pic>
        <p:nvPicPr>
          <p:cNvPr id="11" name="Picture 10">
            <a:extLst>
              <a:ext uri="{FF2B5EF4-FFF2-40B4-BE49-F238E27FC236}">
                <a16:creationId xmlns:a16="http://schemas.microsoft.com/office/drawing/2014/main" id="{4AF16562-205B-5045-940D-CFBE9F6DAA36}"/>
              </a:ext>
            </a:extLst>
          </p:cNvPr>
          <p:cNvPicPr>
            <a:picLocks noChangeAspect="1"/>
          </p:cNvPicPr>
          <p:nvPr/>
        </p:nvPicPr>
        <p:blipFill>
          <a:blip r:embed="rId6"/>
          <a:stretch>
            <a:fillRect/>
          </a:stretch>
        </p:blipFill>
        <p:spPr>
          <a:xfrm>
            <a:off x="10462347" y="4549337"/>
            <a:ext cx="1032804" cy="1305620"/>
          </a:xfrm>
          <a:prstGeom prst="rect">
            <a:avLst/>
          </a:prstGeom>
        </p:spPr>
      </p:pic>
    </p:spTree>
    <p:extLst>
      <p:ext uri="{BB962C8B-B14F-4D97-AF65-F5344CB8AC3E}">
        <p14:creationId xmlns:p14="http://schemas.microsoft.com/office/powerpoint/2010/main" val="73974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3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3500"/>
                            </p:stCondLst>
                            <p:childTnLst>
                              <p:par>
                                <p:cTn id="10" presetID="2" presetClass="entr" presetSubtype="4" fill="hold" nodeType="afterEffect">
                                  <p:stCondLst>
                                    <p:cond delay="5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4500"/>
                            </p:stCondLst>
                            <p:childTnLst>
                              <p:par>
                                <p:cTn id="15" presetID="2" presetClass="entr" presetSubtype="4" fill="hold" nodeType="afterEffect">
                                  <p:stCondLst>
                                    <p:cond delay="50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5500"/>
                            </p:stCondLst>
                            <p:childTnLst>
                              <p:par>
                                <p:cTn id="20" presetID="10" presetClass="entr" presetSubtype="0" fill="hold" grpId="0" nodeType="afterEffect">
                                  <p:stCondLst>
                                    <p:cond delay="100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par>
                          <p:cTn id="23" fill="hold">
                            <p:stCondLst>
                              <p:cond delay="7000"/>
                            </p:stCondLst>
                            <p:childTnLst>
                              <p:par>
                                <p:cTn id="24" presetID="10" presetClass="entr" presetSubtype="0" fill="hold" grpId="0" nodeType="afterEffect">
                                  <p:stCondLst>
                                    <p:cond delay="0"/>
                                  </p:stCondLst>
                                  <p:childTnLst>
                                    <p:set>
                                      <p:cBhvr>
                                        <p:cTn id="25" dur="1" fill="hold">
                                          <p:stCondLst>
                                            <p:cond delay="0"/>
                                          </p:stCondLst>
                                        </p:cTn>
                                        <p:tgtEl>
                                          <p:spTgt spid="23">
                                            <p:txEl>
                                              <p:pRg st="1" end="1"/>
                                            </p:txEl>
                                          </p:spTgt>
                                        </p:tgtEl>
                                        <p:attrNameLst>
                                          <p:attrName>style.visibility</p:attrName>
                                        </p:attrNameLst>
                                      </p:cBhvr>
                                      <p:to>
                                        <p:strVal val="visible"/>
                                      </p:to>
                                    </p:set>
                                    <p:animEffect transition="in" filter="fade">
                                      <p:cBhvr>
                                        <p:cTn id="26" dur="500"/>
                                        <p:tgtEl>
                                          <p:spTgt spid="23">
                                            <p:txEl>
                                              <p:pRg st="1" end="1"/>
                                            </p:txEl>
                                          </p:spTgt>
                                        </p:tgtEl>
                                      </p:cBhvr>
                                    </p:animEffect>
                                  </p:childTnLst>
                                </p:cTn>
                              </p:par>
                            </p:childTnLst>
                          </p:cTn>
                        </p:par>
                        <p:par>
                          <p:cTn id="27" fill="hold">
                            <p:stCondLst>
                              <p:cond delay="7500"/>
                            </p:stCondLst>
                            <p:childTnLst>
                              <p:par>
                                <p:cTn id="28" presetID="10" presetClass="entr" presetSubtype="0" fill="hold" grpId="0" nodeType="afterEffect">
                                  <p:stCondLst>
                                    <p:cond delay="0"/>
                                  </p:stCondLst>
                                  <p:childTnLst>
                                    <p:set>
                                      <p:cBhvr>
                                        <p:cTn id="29" dur="1" fill="hold">
                                          <p:stCondLst>
                                            <p:cond delay="0"/>
                                          </p:stCondLst>
                                        </p:cTn>
                                        <p:tgtEl>
                                          <p:spTgt spid="23">
                                            <p:txEl>
                                              <p:pRg st="2" end="2"/>
                                            </p:txEl>
                                          </p:spTgt>
                                        </p:tgtEl>
                                        <p:attrNameLst>
                                          <p:attrName>style.visibility</p:attrName>
                                        </p:attrNameLst>
                                      </p:cBhvr>
                                      <p:to>
                                        <p:strVal val="visible"/>
                                      </p:to>
                                    </p:set>
                                    <p:animEffect transition="in" filter="fade">
                                      <p:cBhvr>
                                        <p:cTn id="30" dur="500"/>
                                        <p:tgtEl>
                                          <p:spTgt spid="23">
                                            <p:txEl>
                                              <p:pRg st="2" end="2"/>
                                            </p:txEl>
                                          </p:spTgt>
                                        </p:tgtEl>
                                      </p:cBhvr>
                                    </p:animEffect>
                                  </p:childTnLst>
                                </p:cTn>
                              </p:par>
                            </p:childTnLst>
                          </p:cTn>
                        </p:par>
                        <p:par>
                          <p:cTn id="31" fill="hold">
                            <p:stCondLst>
                              <p:cond delay="8000"/>
                            </p:stCondLst>
                            <p:childTnLst>
                              <p:par>
                                <p:cTn id="32" presetID="10" presetClass="entr" presetSubtype="0" fill="hold" grpId="0" nodeType="afterEffect">
                                  <p:stCondLst>
                                    <p:cond delay="0"/>
                                  </p:stCondLst>
                                  <p:childTnLst>
                                    <p:set>
                                      <p:cBhvr>
                                        <p:cTn id="33" dur="1" fill="hold">
                                          <p:stCondLst>
                                            <p:cond delay="0"/>
                                          </p:stCondLst>
                                        </p:cTn>
                                        <p:tgtEl>
                                          <p:spTgt spid="23">
                                            <p:txEl>
                                              <p:pRg st="3" end="3"/>
                                            </p:txEl>
                                          </p:spTgt>
                                        </p:tgtEl>
                                        <p:attrNameLst>
                                          <p:attrName>style.visibility</p:attrName>
                                        </p:attrNameLst>
                                      </p:cBhvr>
                                      <p:to>
                                        <p:strVal val="visible"/>
                                      </p:to>
                                    </p:set>
                                    <p:animEffect transition="in" filter="fade">
                                      <p:cBhvr>
                                        <p:cTn id="34" dur="500"/>
                                        <p:tgtEl>
                                          <p:spTgt spid="23">
                                            <p:txEl>
                                              <p:pRg st="3" end="3"/>
                                            </p:txEl>
                                          </p:spTgt>
                                        </p:tgtEl>
                                      </p:cBhvr>
                                    </p:animEffect>
                                  </p:childTnLst>
                                </p:cTn>
                              </p:par>
                            </p:childTnLst>
                          </p:cTn>
                        </p:par>
                        <p:par>
                          <p:cTn id="35" fill="hold">
                            <p:stCondLst>
                              <p:cond delay="8500"/>
                            </p:stCondLst>
                            <p:childTnLst>
                              <p:par>
                                <p:cTn id="36" presetID="10" presetClass="entr" presetSubtype="0" fill="hold" grpId="0" nodeType="afterEffect">
                                  <p:stCondLst>
                                    <p:cond delay="0"/>
                                  </p:stCondLst>
                                  <p:childTnLst>
                                    <p:set>
                                      <p:cBhvr>
                                        <p:cTn id="37" dur="1" fill="hold">
                                          <p:stCondLst>
                                            <p:cond delay="0"/>
                                          </p:stCondLst>
                                        </p:cTn>
                                        <p:tgtEl>
                                          <p:spTgt spid="30">
                                            <p:txEl>
                                              <p:pRg st="0" end="0"/>
                                            </p:txEl>
                                          </p:spTgt>
                                        </p:tgtEl>
                                        <p:attrNameLst>
                                          <p:attrName>style.visibility</p:attrName>
                                        </p:attrNameLst>
                                      </p:cBhvr>
                                      <p:to>
                                        <p:strVal val="visible"/>
                                      </p:to>
                                    </p:set>
                                    <p:animEffect transition="in" filter="fade">
                                      <p:cBhvr>
                                        <p:cTn id="38" dur="500"/>
                                        <p:tgtEl>
                                          <p:spTgt spid="30">
                                            <p:txEl>
                                              <p:pRg st="0" end="0"/>
                                            </p:txEl>
                                          </p:spTgt>
                                        </p:tgtEl>
                                      </p:cBhvr>
                                    </p:animEffect>
                                  </p:childTnLst>
                                </p:cTn>
                              </p:par>
                            </p:childTnLst>
                          </p:cTn>
                        </p:par>
                        <p:par>
                          <p:cTn id="39" fill="hold">
                            <p:stCondLst>
                              <p:cond delay="9000"/>
                            </p:stCondLst>
                            <p:childTnLst>
                              <p:par>
                                <p:cTn id="40" presetID="10" presetClass="entr" presetSubtype="0" fill="hold" grpId="0" nodeType="afterEffect">
                                  <p:stCondLst>
                                    <p:cond delay="0"/>
                                  </p:stCondLst>
                                  <p:childTnLst>
                                    <p:set>
                                      <p:cBhvr>
                                        <p:cTn id="41" dur="1" fill="hold">
                                          <p:stCondLst>
                                            <p:cond delay="0"/>
                                          </p:stCondLst>
                                        </p:cTn>
                                        <p:tgtEl>
                                          <p:spTgt spid="30">
                                            <p:txEl>
                                              <p:pRg st="1" end="1"/>
                                            </p:txEl>
                                          </p:spTgt>
                                        </p:tgtEl>
                                        <p:attrNameLst>
                                          <p:attrName>style.visibility</p:attrName>
                                        </p:attrNameLst>
                                      </p:cBhvr>
                                      <p:to>
                                        <p:strVal val="visible"/>
                                      </p:to>
                                    </p:set>
                                    <p:animEffect transition="in" filter="fade">
                                      <p:cBhvr>
                                        <p:cTn id="42" dur="500"/>
                                        <p:tgtEl>
                                          <p:spTgt spid="30">
                                            <p:txEl>
                                              <p:pRg st="1" end="1"/>
                                            </p:txEl>
                                          </p:spTgt>
                                        </p:tgtEl>
                                      </p:cBhvr>
                                    </p:animEffect>
                                  </p:childTnLst>
                                </p:cTn>
                              </p:par>
                            </p:childTnLst>
                          </p:cTn>
                        </p:par>
                        <p:par>
                          <p:cTn id="43" fill="hold">
                            <p:stCondLst>
                              <p:cond delay="9500"/>
                            </p:stCondLst>
                            <p:childTnLst>
                              <p:par>
                                <p:cTn id="44" presetID="10" presetClass="entr" presetSubtype="0" fill="hold" grpId="0" nodeType="afterEffect">
                                  <p:stCondLst>
                                    <p:cond delay="0"/>
                                  </p:stCondLst>
                                  <p:childTnLst>
                                    <p:set>
                                      <p:cBhvr>
                                        <p:cTn id="45" dur="1" fill="hold">
                                          <p:stCondLst>
                                            <p:cond delay="0"/>
                                          </p:stCondLst>
                                        </p:cTn>
                                        <p:tgtEl>
                                          <p:spTgt spid="30">
                                            <p:txEl>
                                              <p:pRg st="2" end="2"/>
                                            </p:txEl>
                                          </p:spTgt>
                                        </p:tgtEl>
                                        <p:attrNameLst>
                                          <p:attrName>style.visibility</p:attrName>
                                        </p:attrNameLst>
                                      </p:cBhvr>
                                      <p:to>
                                        <p:strVal val="visible"/>
                                      </p:to>
                                    </p:set>
                                    <p:animEffect transition="in" filter="fade">
                                      <p:cBhvr>
                                        <p:cTn id="46"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p:bldP spid="30"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2F10E-4676-BE4A-94A5-652D645CA39D}"/>
              </a:ext>
            </a:extLst>
          </p:cNvPr>
          <p:cNvSpPr txBox="1">
            <a:spLocks/>
          </p:cNvSpPr>
          <p:nvPr/>
        </p:nvSpPr>
        <p:spPr>
          <a:xfrm>
            <a:off x="976392" y="436563"/>
            <a:ext cx="9496677" cy="2062088"/>
          </a:xfrm>
          <a:prstGeom prst="rect">
            <a:avLst/>
          </a:prstGeom>
        </p:spPr>
        <p:txBody>
          <a:bodyP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6000" b="1" dirty="0">
                <a:solidFill>
                  <a:schemeClr val="bg2">
                    <a:lumMod val="10000"/>
                  </a:schemeClr>
                </a:solidFill>
                <a:latin typeface="Arial Rounded MT Bold" panose="020F0704030504030204" pitchFamily="34" charset="77"/>
                <a:cs typeface="Arial" panose="020B0604020202020204" pitchFamily="34" charset="0"/>
              </a:rPr>
              <a:t>Examples of Laparoscopic Devices </a:t>
            </a:r>
          </a:p>
          <a:p>
            <a:pPr>
              <a:lnSpc>
                <a:spcPct val="120000"/>
              </a:lnSpc>
            </a:pPr>
            <a:r>
              <a:rPr lang="en-US" sz="6000" b="1" dirty="0">
                <a:latin typeface="Arial Rounded MT Bold" panose="020F0704030504030204" pitchFamily="34" charset="77"/>
                <a:cs typeface="Arial" panose="020B0604020202020204" pitchFamily="34" charset="0"/>
              </a:rPr>
              <a:t>Sold by J&amp;J</a:t>
            </a:r>
            <a:endParaRPr lang="en-US" sz="6000" b="1" dirty="0">
              <a:solidFill>
                <a:schemeClr val="tx2">
                  <a:lumMod val="75000"/>
                </a:schemeClr>
              </a:solidFill>
              <a:latin typeface="Arial Rounded MT Bold" panose="020F0704030504030204" pitchFamily="34" charset="77"/>
              <a:cs typeface="Arial" panose="020B0604020202020204" pitchFamily="34" charset="0"/>
            </a:endParaRPr>
          </a:p>
        </p:txBody>
      </p:sp>
      <p:grpSp>
        <p:nvGrpSpPr>
          <p:cNvPr id="5" name="Group 4">
            <a:extLst>
              <a:ext uri="{FF2B5EF4-FFF2-40B4-BE49-F238E27FC236}">
                <a16:creationId xmlns:a16="http://schemas.microsoft.com/office/drawing/2014/main" id="{D3B180FC-0539-7846-9B52-45482D3946FF}"/>
              </a:ext>
            </a:extLst>
          </p:cNvPr>
          <p:cNvGrpSpPr/>
          <p:nvPr/>
        </p:nvGrpSpPr>
        <p:grpSpPr>
          <a:xfrm>
            <a:off x="837242" y="2405631"/>
            <a:ext cx="3657600" cy="1737360"/>
            <a:chOff x="1097280" y="2377440"/>
            <a:chExt cx="3657600" cy="1737360"/>
          </a:xfrm>
        </p:grpSpPr>
        <p:pic>
          <p:nvPicPr>
            <p:cNvPr id="8" name="Picture 7">
              <a:extLst>
                <a:ext uri="{FF2B5EF4-FFF2-40B4-BE49-F238E27FC236}">
                  <a16:creationId xmlns:a16="http://schemas.microsoft.com/office/drawing/2014/main" id="{3511121C-B5A0-EF41-8F34-CE39321E168D}"/>
                </a:ext>
              </a:extLst>
            </p:cNvPr>
            <p:cNvPicPr>
              <a:picLocks noChangeAspect="1"/>
            </p:cNvPicPr>
            <p:nvPr/>
          </p:nvPicPr>
          <p:blipFill rotWithShape="1">
            <a:blip r:embed="rId3"/>
            <a:srcRect l="-2548" t="25201" r="2492" b="28016"/>
            <a:stretch/>
          </p:blipFill>
          <p:spPr>
            <a:xfrm>
              <a:off x="1097280" y="2377440"/>
              <a:ext cx="3657600" cy="1737360"/>
            </a:xfrm>
            <a:prstGeom prst="rect">
              <a:avLst/>
            </a:prstGeom>
          </p:spPr>
        </p:pic>
        <p:sp>
          <p:nvSpPr>
            <p:cNvPr id="15" name="TextBox 14">
              <a:extLst>
                <a:ext uri="{FF2B5EF4-FFF2-40B4-BE49-F238E27FC236}">
                  <a16:creationId xmlns:a16="http://schemas.microsoft.com/office/drawing/2014/main" id="{45FD3825-893F-8B4C-98D1-F9014D990EF8}"/>
                </a:ext>
              </a:extLst>
            </p:cNvPr>
            <p:cNvSpPr txBox="1"/>
            <p:nvPr/>
          </p:nvSpPr>
          <p:spPr>
            <a:xfrm>
              <a:off x="1997581" y="3224606"/>
              <a:ext cx="2459775"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Shears</a:t>
              </a:r>
            </a:p>
          </p:txBody>
        </p:sp>
      </p:grpSp>
      <p:grpSp>
        <p:nvGrpSpPr>
          <p:cNvPr id="3" name="Group 2">
            <a:extLst>
              <a:ext uri="{FF2B5EF4-FFF2-40B4-BE49-F238E27FC236}">
                <a16:creationId xmlns:a16="http://schemas.microsoft.com/office/drawing/2014/main" id="{E3A261AD-FBFE-A948-84F7-26FA8D1CB206}"/>
              </a:ext>
            </a:extLst>
          </p:cNvPr>
          <p:cNvGrpSpPr/>
          <p:nvPr/>
        </p:nvGrpSpPr>
        <p:grpSpPr>
          <a:xfrm>
            <a:off x="1378384" y="4408877"/>
            <a:ext cx="4595978" cy="2246855"/>
            <a:chOff x="1128752" y="4463545"/>
            <a:chExt cx="4595978" cy="2246855"/>
          </a:xfrm>
        </p:grpSpPr>
        <p:pic>
          <p:nvPicPr>
            <p:cNvPr id="4" name="Picture 3">
              <a:extLst>
                <a:ext uri="{FF2B5EF4-FFF2-40B4-BE49-F238E27FC236}">
                  <a16:creationId xmlns:a16="http://schemas.microsoft.com/office/drawing/2014/main" id="{1081475F-3C0C-F54A-85C6-8211E206DCD5}"/>
                </a:ext>
              </a:extLst>
            </p:cNvPr>
            <p:cNvPicPr>
              <a:picLocks noChangeAspect="1"/>
            </p:cNvPicPr>
            <p:nvPr/>
          </p:nvPicPr>
          <p:blipFill rotWithShape="1">
            <a:blip r:embed="rId4"/>
            <a:srcRect l="26157" t="3678" r="25085" b="3682"/>
            <a:stretch/>
          </p:blipFill>
          <p:spPr>
            <a:xfrm rot="2187611">
              <a:off x="1128752" y="4463545"/>
              <a:ext cx="1182555" cy="2246855"/>
            </a:xfrm>
            <a:prstGeom prst="rect">
              <a:avLst/>
            </a:prstGeom>
          </p:spPr>
        </p:pic>
        <p:pic>
          <p:nvPicPr>
            <p:cNvPr id="6" name="Picture 5">
              <a:extLst>
                <a:ext uri="{FF2B5EF4-FFF2-40B4-BE49-F238E27FC236}">
                  <a16:creationId xmlns:a16="http://schemas.microsoft.com/office/drawing/2014/main" id="{B626EBA7-FC49-7247-B7DC-04C3FA9417DA}"/>
                </a:ext>
              </a:extLst>
            </p:cNvPr>
            <p:cNvPicPr>
              <a:picLocks noChangeAspect="1"/>
            </p:cNvPicPr>
            <p:nvPr/>
          </p:nvPicPr>
          <p:blipFill rotWithShape="1">
            <a:blip r:embed="rId5"/>
            <a:srcRect l="13913" t="12746" r="25951" b="9242"/>
            <a:stretch/>
          </p:blipFill>
          <p:spPr>
            <a:xfrm rot="1514359">
              <a:off x="2273250" y="4688845"/>
              <a:ext cx="1458485" cy="1892089"/>
            </a:xfrm>
            <a:prstGeom prst="rect">
              <a:avLst/>
            </a:prstGeom>
          </p:spPr>
        </p:pic>
        <p:sp>
          <p:nvSpPr>
            <p:cNvPr id="16" name="TextBox 15">
              <a:extLst>
                <a:ext uri="{FF2B5EF4-FFF2-40B4-BE49-F238E27FC236}">
                  <a16:creationId xmlns:a16="http://schemas.microsoft.com/office/drawing/2014/main" id="{08D4D50A-3D61-F943-B602-EB0DE17B5913}"/>
                </a:ext>
              </a:extLst>
            </p:cNvPr>
            <p:cNvSpPr txBox="1"/>
            <p:nvPr/>
          </p:nvSpPr>
          <p:spPr>
            <a:xfrm>
              <a:off x="3264955" y="5940870"/>
              <a:ext cx="2459775"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Trocars</a:t>
              </a:r>
            </a:p>
          </p:txBody>
        </p:sp>
      </p:grpSp>
      <p:grpSp>
        <p:nvGrpSpPr>
          <p:cNvPr id="7" name="Group 6">
            <a:extLst>
              <a:ext uri="{FF2B5EF4-FFF2-40B4-BE49-F238E27FC236}">
                <a16:creationId xmlns:a16="http://schemas.microsoft.com/office/drawing/2014/main" id="{93D714AF-27D0-6B4D-994C-A1F725E37F45}"/>
              </a:ext>
            </a:extLst>
          </p:cNvPr>
          <p:cNvGrpSpPr/>
          <p:nvPr/>
        </p:nvGrpSpPr>
        <p:grpSpPr>
          <a:xfrm>
            <a:off x="5694884" y="1726870"/>
            <a:ext cx="6316458" cy="4441548"/>
            <a:chOff x="5561653" y="1726870"/>
            <a:chExt cx="6316458" cy="4441548"/>
          </a:xfrm>
        </p:grpSpPr>
        <p:pic>
          <p:nvPicPr>
            <p:cNvPr id="10" name="Picture 9">
              <a:extLst>
                <a:ext uri="{FF2B5EF4-FFF2-40B4-BE49-F238E27FC236}">
                  <a16:creationId xmlns:a16="http://schemas.microsoft.com/office/drawing/2014/main" id="{D08417DB-7795-1B46-9432-804D503C14F1}"/>
                </a:ext>
              </a:extLst>
            </p:cNvPr>
            <p:cNvPicPr>
              <a:picLocks noChangeAspect="1"/>
            </p:cNvPicPr>
            <p:nvPr/>
          </p:nvPicPr>
          <p:blipFill rotWithShape="1">
            <a:blip r:embed="rId6"/>
            <a:srcRect t="35218" r="858" b="35525"/>
            <a:stretch/>
          </p:blipFill>
          <p:spPr>
            <a:xfrm>
              <a:off x="5561653" y="1726870"/>
              <a:ext cx="5317587" cy="1569124"/>
            </a:xfrm>
            <a:prstGeom prst="rect">
              <a:avLst/>
            </a:prstGeom>
          </p:spPr>
        </p:pic>
        <p:pic>
          <p:nvPicPr>
            <p:cNvPr id="12" name="Picture 11">
              <a:extLst>
                <a:ext uri="{FF2B5EF4-FFF2-40B4-BE49-F238E27FC236}">
                  <a16:creationId xmlns:a16="http://schemas.microsoft.com/office/drawing/2014/main" id="{B43FC96A-B9B5-9041-9E0C-DA158CB4311F}"/>
                </a:ext>
              </a:extLst>
            </p:cNvPr>
            <p:cNvPicPr>
              <a:picLocks noChangeAspect="1"/>
            </p:cNvPicPr>
            <p:nvPr/>
          </p:nvPicPr>
          <p:blipFill rotWithShape="1">
            <a:blip r:embed="rId7"/>
            <a:srcRect l="-1" t="26020" r="-767" b="26848"/>
            <a:stretch/>
          </p:blipFill>
          <p:spPr>
            <a:xfrm>
              <a:off x="5706719" y="4010765"/>
              <a:ext cx="4612913" cy="2157653"/>
            </a:xfrm>
            <a:prstGeom prst="rect">
              <a:avLst/>
            </a:prstGeom>
          </p:spPr>
        </p:pic>
        <p:pic>
          <p:nvPicPr>
            <p:cNvPr id="14" name="Picture 13">
              <a:extLst>
                <a:ext uri="{FF2B5EF4-FFF2-40B4-BE49-F238E27FC236}">
                  <a16:creationId xmlns:a16="http://schemas.microsoft.com/office/drawing/2014/main" id="{456FBE64-9914-3941-939E-089F84664318}"/>
                </a:ext>
              </a:extLst>
            </p:cNvPr>
            <p:cNvPicPr>
              <a:picLocks noChangeAspect="1"/>
            </p:cNvPicPr>
            <p:nvPr/>
          </p:nvPicPr>
          <p:blipFill rotWithShape="1">
            <a:blip r:embed="rId8"/>
            <a:srcRect t="33949" b="33548"/>
            <a:stretch/>
          </p:blipFill>
          <p:spPr>
            <a:xfrm>
              <a:off x="6463725" y="3171582"/>
              <a:ext cx="5414386" cy="1759981"/>
            </a:xfrm>
            <a:prstGeom prst="rect">
              <a:avLst/>
            </a:prstGeom>
          </p:spPr>
        </p:pic>
        <p:sp>
          <p:nvSpPr>
            <p:cNvPr id="17" name="TextBox 16">
              <a:extLst>
                <a:ext uri="{FF2B5EF4-FFF2-40B4-BE49-F238E27FC236}">
                  <a16:creationId xmlns:a16="http://schemas.microsoft.com/office/drawing/2014/main" id="{CD214CC0-209A-F040-AAD7-7BC24615C1D4}"/>
                </a:ext>
              </a:extLst>
            </p:cNvPr>
            <p:cNvSpPr txBox="1"/>
            <p:nvPr/>
          </p:nvSpPr>
          <p:spPr>
            <a:xfrm>
              <a:off x="7703231" y="2498651"/>
              <a:ext cx="1519206"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Clip appliers</a:t>
              </a:r>
            </a:p>
          </p:txBody>
        </p:sp>
      </p:grpSp>
      <p:cxnSp>
        <p:nvCxnSpPr>
          <p:cNvPr id="11" name="Straight Connector 10">
            <a:extLst>
              <a:ext uri="{FF2B5EF4-FFF2-40B4-BE49-F238E27FC236}">
                <a16:creationId xmlns:a16="http://schemas.microsoft.com/office/drawing/2014/main" id="{C699AFBD-D087-F84C-A6AB-69EC654553A2}"/>
              </a:ext>
            </a:extLst>
          </p:cNvPr>
          <p:cNvCxnSpPr>
            <a:cxnSpLocks/>
          </p:cNvCxnSpPr>
          <p:nvPr/>
        </p:nvCxnSpPr>
        <p:spPr>
          <a:xfrm>
            <a:off x="606745" y="4408877"/>
            <a:ext cx="4399811" cy="0"/>
          </a:xfrm>
          <a:prstGeom prst="line">
            <a:avLst/>
          </a:prstGeom>
          <a:ln w="25400">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1D9B1C1-7185-5A48-B71E-3D4A14715E7E}"/>
              </a:ext>
            </a:extLst>
          </p:cNvPr>
          <p:cNvCxnSpPr/>
          <p:nvPr/>
        </p:nvCxnSpPr>
        <p:spPr>
          <a:xfrm>
            <a:off x="5468045" y="1871133"/>
            <a:ext cx="0" cy="4487334"/>
          </a:xfrm>
          <a:prstGeom prst="line">
            <a:avLst/>
          </a:prstGeom>
          <a:ln w="25400">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6579379"/>
      </p:ext>
    </p:extLst>
  </p:cSld>
  <p:clrMapOvr>
    <a:masterClrMapping/>
  </p:clrMapOvr>
</p:sld>
</file>

<file path=ppt/theme/theme1.xml><?xml version="1.0" encoding="utf-8"?>
<a:theme xmlns:a="http://schemas.openxmlformats.org/drawingml/2006/main" name="Office Theme">
  <a:themeElements>
    <a:clrScheme name="STEM^2D Theme v1">
      <a:dk1>
        <a:srgbClr val="009996"/>
      </a:dk1>
      <a:lt1>
        <a:srgbClr val="FFFFFF"/>
      </a:lt1>
      <a:dk2>
        <a:srgbClr val="555555"/>
      </a:dk2>
      <a:lt2>
        <a:srgbClr val="E7E6E6"/>
      </a:lt2>
      <a:accent1>
        <a:srgbClr val="71C7D6"/>
      </a:accent1>
      <a:accent2>
        <a:srgbClr val="F3D036"/>
      </a:accent2>
      <a:accent3>
        <a:srgbClr val="A5A5A5"/>
      </a:accent3>
      <a:accent4>
        <a:srgbClr val="F15922"/>
      </a:accent4>
      <a:accent5>
        <a:srgbClr val="E33C70"/>
      </a:accent5>
      <a:accent6>
        <a:srgbClr val="70AD47"/>
      </a:accent6>
      <a:hlink>
        <a:srgbClr val="3CC3E5"/>
      </a:hlink>
      <a:folHlink>
        <a:srgbClr val="A26BA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STEM^2D Theme v1">
      <a:dk1>
        <a:srgbClr val="009996"/>
      </a:dk1>
      <a:lt1>
        <a:srgbClr val="FFFFFF"/>
      </a:lt1>
      <a:dk2>
        <a:srgbClr val="555555"/>
      </a:dk2>
      <a:lt2>
        <a:srgbClr val="E7E6E6"/>
      </a:lt2>
      <a:accent1>
        <a:srgbClr val="71C7D6"/>
      </a:accent1>
      <a:accent2>
        <a:srgbClr val="F3D036"/>
      </a:accent2>
      <a:accent3>
        <a:srgbClr val="A5A5A5"/>
      </a:accent3>
      <a:accent4>
        <a:srgbClr val="F15922"/>
      </a:accent4>
      <a:accent5>
        <a:srgbClr val="E33C70"/>
      </a:accent5>
      <a:accent6>
        <a:srgbClr val="70AD47"/>
      </a:accent6>
      <a:hlink>
        <a:srgbClr val="3CC3E5"/>
      </a:hlink>
      <a:folHlink>
        <a:srgbClr val="A26BA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ocks 1">
  <a:themeElements>
    <a:clrScheme name="STEM^2D Theme v1">
      <a:dk1>
        <a:srgbClr val="009996"/>
      </a:dk1>
      <a:lt1>
        <a:srgbClr val="FFFFFF"/>
      </a:lt1>
      <a:dk2>
        <a:srgbClr val="555555"/>
      </a:dk2>
      <a:lt2>
        <a:srgbClr val="E7E6E6"/>
      </a:lt2>
      <a:accent1>
        <a:srgbClr val="71C7D6"/>
      </a:accent1>
      <a:accent2>
        <a:srgbClr val="F3D036"/>
      </a:accent2>
      <a:accent3>
        <a:srgbClr val="A5A5A5"/>
      </a:accent3>
      <a:accent4>
        <a:srgbClr val="F15922"/>
      </a:accent4>
      <a:accent5>
        <a:srgbClr val="E33C70"/>
      </a:accent5>
      <a:accent6>
        <a:srgbClr val="70AD47"/>
      </a:accent6>
      <a:hlink>
        <a:srgbClr val="3CC3E5"/>
      </a:hlink>
      <a:folHlink>
        <a:srgbClr val="A26B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9F8E7BC959D444B5EB974EB8E7CC82" ma:contentTypeVersion="18" ma:contentTypeDescription="Create a new document." ma:contentTypeScope="" ma:versionID="d9a83b7a09226e496c72957420046e5d">
  <xsd:schema xmlns:xsd="http://www.w3.org/2001/XMLSchema" xmlns:xs="http://www.w3.org/2001/XMLSchema" xmlns:p="http://schemas.microsoft.com/office/2006/metadata/properties" xmlns:ns2="db233ec2-66d3-4ef5-8807-a2c006e69374" xmlns:ns3="adc816b1-d756-4632-a449-b11038f588a1" targetNamespace="http://schemas.microsoft.com/office/2006/metadata/properties" ma:root="true" ma:fieldsID="8ef1d61839208a915daaaf2ffcbb9feb" ns2:_="" ns3:_="">
    <xsd:import namespace="db233ec2-66d3-4ef5-8807-a2c006e69374"/>
    <xsd:import namespace="adc816b1-d756-4632-a449-b11038f588a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233ec2-66d3-4ef5-8807-a2c006e6937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2" nillable="true" ma:displayName="Taxonomy Catch All Column" ma:hidden="true" ma:list="{344dae29-85ca-4d34-a989-72f99e160290}" ma:internalName="TaxCatchAll" ma:showField="CatchAllData" ma:web="db233ec2-66d3-4ef5-8807-a2c006e6937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dc816b1-d756-4632-a449-b11038f588a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955067c-4844-4e4f-970b-73b17f111726"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b233ec2-66d3-4ef5-8807-a2c006e69374" xsi:nil="true"/>
    <lcf76f155ced4ddcb4097134ff3c332f xmlns="adc816b1-d756-4632-a449-b11038f588a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944DC88-3799-4E7F-B9F6-5B80E1A7817F}"/>
</file>

<file path=customXml/itemProps2.xml><?xml version="1.0" encoding="utf-8"?>
<ds:datastoreItem xmlns:ds="http://schemas.openxmlformats.org/officeDocument/2006/customXml" ds:itemID="{EDDC4537-CFD3-4499-A02E-F0FB9039F7E3}"/>
</file>

<file path=customXml/itemProps3.xml><?xml version="1.0" encoding="utf-8"?>
<ds:datastoreItem xmlns:ds="http://schemas.openxmlformats.org/officeDocument/2006/customXml" ds:itemID="{2C5C9BCE-06AA-4B2D-9C03-BEAF8183EB88}"/>
</file>

<file path=docProps/app.xml><?xml version="1.0" encoding="utf-8"?>
<Properties xmlns="http://schemas.openxmlformats.org/officeDocument/2006/extended-properties" xmlns:vt="http://schemas.openxmlformats.org/officeDocument/2006/docPropsVTypes">
  <TotalTime>10820</TotalTime>
  <Words>3301</Words>
  <Application>Microsoft Macintosh PowerPoint</Application>
  <PresentationFormat>Widescreen</PresentationFormat>
  <Paragraphs>385</Paragraphs>
  <Slides>28</Slides>
  <Notes>27</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28</vt:i4>
      </vt:variant>
    </vt:vector>
  </HeadingPairs>
  <TitlesOfParts>
    <vt:vector size="34" baseType="lpstr">
      <vt:lpstr>Arial</vt:lpstr>
      <vt:lpstr>Arial Rounded MT Bold</vt:lpstr>
      <vt:lpstr>Calibri</vt:lpstr>
      <vt:lpstr>Office Theme</vt:lpstr>
      <vt:lpstr>1_Office Theme</vt:lpstr>
      <vt:lpstr>Blocks 1</vt:lpstr>
      <vt:lpstr>PowerPoint Presentation</vt:lpstr>
      <vt:lpstr>What is STEM2D?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Biomimicry in Structure Design Stem2D Topics: Science, Design, and Engineering</dc:title>
  <dc:creator>WIDBY, WILLIAM D</dc:creator>
  <cp:lastModifiedBy>Deanna Saab</cp:lastModifiedBy>
  <cp:revision>438</cp:revision>
  <dcterms:created xsi:type="dcterms:W3CDTF">2018-05-07T14:41:30Z</dcterms:created>
  <dcterms:modified xsi:type="dcterms:W3CDTF">2026-01-27T23:44:37Z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0x010100919F8E7BC959D444B5EB974EB8E7CC82</vt:lpwstr>
  </property>
</Properties>
</file>