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57" r:id="rId3"/>
    <p:sldId id="262" r:id="rId4"/>
    <p:sldId id="259" r:id="rId5"/>
    <p:sldId id="334" r:id="rId6"/>
    <p:sldId id="258" r:id="rId7"/>
    <p:sldId id="296" r:id="rId8"/>
    <p:sldId id="297" r:id="rId9"/>
    <p:sldId id="277" r:id="rId10"/>
    <p:sldId id="335" r:id="rId11"/>
    <p:sldId id="315" r:id="rId12"/>
    <p:sldId id="295" r:id="rId13"/>
    <p:sldId id="322" r:id="rId14"/>
    <p:sldId id="323" r:id="rId15"/>
    <p:sldId id="324" r:id="rId16"/>
    <p:sldId id="325" r:id="rId17"/>
    <p:sldId id="329" r:id="rId18"/>
    <p:sldId id="326" r:id="rId19"/>
    <p:sldId id="332" r:id="rId20"/>
    <p:sldId id="333" r:id="rId21"/>
    <p:sldId id="328" r:id="rId22"/>
    <p:sldId id="321" r:id="rId23"/>
    <p:sldId id="330" r:id="rId24"/>
    <p:sldId id="314" r:id="rId25"/>
    <p:sldId id="278" r:id="rId26"/>
    <p:sldId id="319" r:id="rId27"/>
    <p:sldId id="268" r:id="rId28"/>
    <p:sldId id="33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ata Seidel" initials="RS" lastIdx="3" clrIdx="0">
    <p:extLst>
      <p:ext uri="{19B8F6BF-5375-455C-9EA6-DF929625EA0E}">
        <p15:presenceInfo xmlns:p15="http://schemas.microsoft.com/office/powerpoint/2012/main" userId="S-1-5-21-3003367119-45151493-406046460-40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88"/>
    <p:restoredTop sz="93447"/>
  </p:normalViewPr>
  <p:slideViewPr>
    <p:cSldViewPr snapToGrid="0" snapToObjects="1">
      <p:cViewPr varScale="1">
        <p:scale>
          <a:sx n="107" d="100"/>
          <a:sy n="107" d="100"/>
        </p:scale>
        <p:origin x="336"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75F89-54F1-CF40-AB58-136A53E6239F}" type="datetimeFigureOut">
              <a:rPr lang="en-US" smtClean="0"/>
              <a:t>1/27/26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1F1F5-6B73-4F44-B6F5-95E6299A1624}" type="slidenum">
              <a:rPr lang="en-US" smtClean="0"/>
              <a:t>‹#›</a:t>
            </a:fld>
            <a:endParaRPr lang="en-US"/>
          </a:p>
        </p:txBody>
      </p:sp>
    </p:spTree>
    <p:extLst>
      <p:ext uri="{BB962C8B-B14F-4D97-AF65-F5344CB8AC3E}">
        <p14:creationId xmlns:p14="http://schemas.microsoft.com/office/powerpoint/2010/main" val="265607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Talk about your educational and career path. Use the “Tell My Story” form as the basis for your remarks. Be prepared to describe your job or a typical day, and provide information about your background including:</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When/why you developed an interest in design or manufacturing?</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 classes/courses you took in secondary school.</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Your post-secondary path, including the institution you attended and your degree. </a:t>
            </a:r>
            <a:r>
              <a:rPr lang="en-US" sz="1200" i="1" kern="1200" dirty="0">
                <a:solidFill>
                  <a:schemeClr val="tx1"/>
                </a:solidFill>
                <a:effectLst/>
                <a:latin typeface="+mn-lt"/>
                <a:ea typeface="+mn-ea"/>
                <a:cs typeface="+mn-cs"/>
              </a:rPr>
              <a:t>If you switched disciplines, make sure you explain why to the students.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your current position entails. </a:t>
            </a:r>
            <a:r>
              <a:rPr lang="en-US" sz="1200" i="1" kern="1200" dirty="0">
                <a:solidFill>
                  <a:schemeClr val="tx1"/>
                </a:solidFill>
                <a:effectLst/>
                <a:latin typeface="+mn-lt"/>
                <a:ea typeface="+mn-ea"/>
                <a:cs typeface="+mn-cs"/>
              </a:rPr>
              <a:t>Be sure to include how you use design and manufacturing and what you do on a typical work day.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Weave in facts about design and manufacturing and STEM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D careers: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Tell the students that your career is only one of the many careers available in the </a:t>
            </a:r>
            <a:r>
              <a:rPr lang="en-US" sz="1200" b="1" kern="1200" dirty="0">
                <a:solidFill>
                  <a:schemeClr val="tx1"/>
                </a:solidFill>
                <a:effectLst/>
                <a:latin typeface="+mn-lt"/>
                <a:ea typeface="+mn-ea"/>
                <a:cs typeface="+mn-cs"/>
              </a:rPr>
              <a:t>STEM</a:t>
            </a:r>
            <a:r>
              <a:rPr lang="en-US" sz="1200" b="1" kern="1200" baseline="30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D </a:t>
            </a:r>
            <a:r>
              <a:rPr lang="en-US" sz="1200" kern="1200" dirty="0">
                <a:solidFill>
                  <a:schemeClr val="tx1"/>
                </a:solidFill>
                <a:effectLst/>
                <a:latin typeface="+mn-lt"/>
                <a:ea typeface="+mn-ea"/>
                <a:cs typeface="+mn-cs"/>
              </a:rPr>
              <a:t>disciplines – science, technology, engineering, mathematics, manufacturing, and design.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Explain that STEM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D careers are </a:t>
            </a:r>
            <a:r>
              <a:rPr lang="en-US" sz="1200" b="1" kern="1200" dirty="0">
                <a:solidFill>
                  <a:schemeClr val="tx1"/>
                </a:solidFill>
                <a:effectLst/>
                <a:latin typeface="+mn-lt"/>
                <a:ea typeface="+mn-ea"/>
                <a:cs typeface="+mn-cs"/>
              </a:rPr>
              <a:t>high-demand, high-growth careers </a:t>
            </a:r>
            <a:r>
              <a:rPr lang="en-US" sz="1200" kern="1200" dirty="0">
                <a:solidFill>
                  <a:schemeClr val="tx1"/>
                </a:solidFill>
                <a:effectLst/>
                <a:latin typeface="+mn-lt"/>
                <a:ea typeface="+mn-ea"/>
                <a:cs typeface="+mn-cs"/>
              </a:rPr>
              <a:t>and are predicted to remain in demand over the next 10 years.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Share a few Johnson &amp; Johnson job titles and careers that may align with this activity.</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B1F1F5-6B73-4F44-B6F5-95E6299A1624}" type="slidenum">
              <a:rPr lang="en-US" smtClean="0"/>
              <a:t>4</a:t>
            </a:fld>
            <a:endParaRPr lang="en-US"/>
          </a:p>
        </p:txBody>
      </p:sp>
    </p:spTree>
    <p:extLst>
      <p:ext uri="{BB962C8B-B14F-4D97-AF65-F5344CB8AC3E}">
        <p14:creationId xmlns:p14="http://schemas.microsoft.com/office/powerpoint/2010/main" val="275477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Define </a:t>
            </a:r>
            <a:r>
              <a:rPr lang="en-US" sz="1200" b="1" kern="1200" dirty="0">
                <a:solidFill>
                  <a:schemeClr val="tx1"/>
                </a:solidFill>
                <a:effectLst/>
                <a:latin typeface="+mn-lt"/>
                <a:ea typeface="+mn-ea"/>
                <a:cs typeface="+mn-cs"/>
              </a:rPr>
              <a:t>profitable</a:t>
            </a:r>
            <a:r>
              <a:rPr lang="en-US" sz="1200" kern="1200" dirty="0">
                <a:solidFill>
                  <a:schemeClr val="tx1"/>
                </a:solidFill>
                <a:effectLst/>
                <a:latin typeface="+mn-lt"/>
                <a:ea typeface="+mn-ea"/>
                <a:cs typeface="+mn-cs"/>
              </a:rPr>
              <a:t> - a business or activity yielding profit or financial gain.</a:t>
            </a:r>
            <a:r>
              <a:rPr lang="en-US" dirty="0">
                <a:effectLst/>
              </a:rPr>
              <a:t> </a:t>
            </a:r>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13</a:t>
            </a:fld>
            <a:endParaRPr lang="en-US" dirty="0"/>
          </a:p>
        </p:txBody>
      </p:sp>
    </p:spTree>
    <p:extLst>
      <p:ext uri="{BB962C8B-B14F-4D97-AF65-F5344CB8AC3E}">
        <p14:creationId xmlns:p14="http://schemas.microsoft.com/office/powerpoint/2010/main" val="3902847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14</a:t>
            </a:fld>
            <a:endParaRPr lang="en-US" dirty="0"/>
          </a:p>
        </p:txBody>
      </p:sp>
    </p:spTree>
    <p:extLst>
      <p:ext uri="{BB962C8B-B14F-4D97-AF65-F5344CB8AC3E}">
        <p14:creationId xmlns:p14="http://schemas.microsoft.com/office/powerpoint/2010/main" val="916579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Explain:  Now it’s time to move on to the design and build stage of the Build a </a:t>
            </a:r>
            <a:r>
              <a:rPr lang="en-US" sz="1200" b="1" kern="1200" dirty="0">
                <a:solidFill>
                  <a:schemeClr val="tx1"/>
                </a:solidFill>
                <a:effectLst/>
                <a:latin typeface="+mn-lt"/>
                <a:ea typeface="+mn-ea"/>
                <a:cs typeface="+mn-cs"/>
              </a:rPr>
              <a:t>Prosthetic</a:t>
            </a:r>
            <a:r>
              <a:rPr lang="en-US" sz="1200" kern="1200" dirty="0">
                <a:solidFill>
                  <a:schemeClr val="tx1"/>
                </a:solidFill>
                <a:effectLst/>
                <a:latin typeface="+mn-lt"/>
                <a:ea typeface="+mn-ea"/>
                <a:cs typeface="+mn-cs"/>
              </a:rPr>
              <a:t> Arm. Each member of your group will have a role in the creation of a </a:t>
            </a:r>
            <a:r>
              <a:rPr lang="en-US" sz="1200" b="1" kern="1200" dirty="0">
                <a:solidFill>
                  <a:schemeClr val="tx1"/>
                </a:solidFill>
                <a:effectLst/>
                <a:latin typeface="+mn-lt"/>
                <a:ea typeface="+mn-ea"/>
                <a:cs typeface="+mn-cs"/>
              </a:rPr>
              <a:t>prototype</a:t>
            </a:r>
            <a:r>
              <a:rPr lang="en-US" sz="1200" kern="1200" dirty="0">
                <a:solidFill>
                  <a:schemeClr val="tx1"/>
                </a:solidFill>
                <a:effectLst/>
                <a:latin typeface="+mn-lt"/>
                <a:ea typeface="+mn-ea"/>
                <a:cs typeface="+mn-cs"/>
              </a:rPr>
              <a:t> (in addition to building the device). </a:t>
            </a:r>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15</a:t>
            </a:fld>
            <a:endParaRPr lang="en-US" dirty="0"/>
          </a:p>
        </p:txBody>
      </p:sp>
    </p:spTree>
    <p:extLst>
      <p:ext uri="{BB962C8B-B14F-4D97-AF65-F5344CB8AC3E}">
        <p14:creationId xmlns:p14="http://schemas.microsoft.com/office/powerpoint/2010/main" val="698178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16</a:t>
            </a:fld>
            <a:endParaRPr lang="en-US" dirty="0"/>
          </a:p>
        </p:txBody>
      </p:sp>
    </p:spTree>
    <p:extLst>
      <p:ext uri="{BB962C8B-B14F-4D97-AF65-F5344CB8AC3E}">
        <p14:creationId xmlns:p14="http://schemas.microsoft.com/office/powerpoint/2010/main" val="132184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17</a:t>
            </a:fld>
            <a:endParaRPr lang="en-US" dirty="0"/>
          </a:p>
        </p:txBody>
      </p:sp>
    </p:spTree>
    <p:extLst>
      <p:ext uri="{BB962C8B-B14F-4D97-AF65-F5344CB8AC3E}">
        <p14:creationId xmlns:p14="http://schemas.microsoft.com/office/powerpoint/2010/main" val="2844335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18</a:t>
            </a:fld>
            <a:endParaRPr lang="en-US" dirty="0"/>
          </a:p>
        </p:txBody>
      </p:sp>
    </p:spTree>
    <p:extLst>
      <p:ext uri="{BB962C8B-B14F-4D97-AF65-F5344CB8AC3E}">
        <p14:creationId xmlns:p14="http://schemas.microsoft.com/office/powerpoint/2010/main" val="3886087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Explain: Once you have agreed on a design and made a final determination of the materials to be used, complete the following steps, remembering the steps we discussed earlier in the design process. </a:t>
            </a:r>
          </a:p>
        </p:txBody>
      </p:sp>
      <p:sp>
        <p:nvSpPr>
          <p:cNvPr id="4" name="Slide Number Placeholder 3"/>
          <p:cNvSpPr>
            <a:spLocks noGrp="1"/>
          </p:cNvSpPr>
          <p:nvPr>
            <p:ph type="sldNum" sz="quarter" idx="5"/>
          </p:nvPr>
        </p:nvSpPr>
        <p:spPr/>
        <p:txBody>
          <a:bodyPr/>
          <a:lstStyle/>
          <a:p>
            <a:fld id="{03C4ECC0-D467-B247-B5DA-B277B97DC706}" type="slidenum">
              <a:rPr lang="en-US" smtClean="0"/>
              <a:t>19</a:t>
            </a:fld>
            <a:endParaRPr lang="en-US" dirty="0"/>
          </a:p>
        </p:txBody>
      </p:sp>
    </p:spTree>
    <p:extLst>
      <p:ext uri="{BB962C8B-B14F-4D97-AF65-F5344CB8AC3E}">
        <p14:creationId xmlns:p14="http://schemas.microsoft.com/office/powerpoint/2010/main" val="4137433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Explain: Once you have agreed on a design and made a final determination of the materials to be used, complete the following steps, remembering the steps we discussed earlier in the design process. </a:t>
            </a:r>
          </a:p>
        </p:txBody>
      </p:sp>
      <p:sp>
        <p:nvSpPr>
          <p:cNvPr id="4" name="Slide Number Placeholder 3"/>
          <p:cNvSpPr>
            <a:spLocks noGrp="1"/>
          </p:cNvSpPr>
          <p:nvPr>
            <p:ph type="sldNum" sz="quarter" idx="5"/>
          </p:nvPr>
        </p:nvSpPr>
        <p:spPr/>
        <p:txBody>
          <a:bodyPr/>
          <a:lstStyle/>
          <a:p>
            <a:fld id="{03C4ECC0-D467-B247-B5DA-B277B97DC706}" type="slidenum">
              <a:rPr lang="en-US" smtClean="0"/>
              <a:t>20</a:t>
            </a:fld>
            <a:endParaRPr lang="en-US" dirty="0"/>
          </a:p>
        </p:txBody>
      </p:sp>
    </p:spTree>
    <p:extLst>
      <p:ext uri="{BB962C8B-B14F-4D97-AF65-F5344CB8AC3E}">
        <p14:creationId xmlns:p14="http://schemas.microsoft.com/office/powerpoint/2010/main" val="1605857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3C4ECC0-D467-B247-B5DA-B277B97DC706}" type="slidenum">
              <a:rPr lang="en-US" smtClean="0"/>
              <a:t>21</a:t>
            </a:fld>
            <a:endParaRPr lang="en-US" dirty="0"/>
          </a:p>
        </p:txBody>
      </p:sp>
    </p:spTree>
    <p:extLst>
      <p:ext uri="{BB962C8B-B14F-4D97-AF65-F5344CB8AC3E}">
        <p14:creationId xmlns:p14="http://schemas.microsoft.com/office/powerpoint/2010/main" val="179158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22</a:t>
            </a:fld>
            <a:endParaRPr lang="en-US" dirty="0"/>
          </a:p>
        </p:txBody>
      </p:sp>
    </p:spTree>
    <p:extLst>
      <p:ext uri="{BB962C8B-B14F-4D97-AF65-F5344CB8AC3E}">
        <p14:creationId xmlns:p14="http://schemas.microsoft.com/office/powerpoint/2010/main" val="219650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Talk about your educational and career path. Use the “Tell My Story” form as the basis for your remarks. Be prepared to describe your job or a typical day, and provide information about your background including:</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When/why you developed an interest in design or manufacturing?</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 classes/courses you took in secondary school.</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Your post-secondary path, including the institution you attended and your degree. </a:t>
            </a:r>
            <a:r>
              <a:rPr lang="en-US" sz="1200" i="1" kern="1200" dirty="0">
                <a:solidFill>
                  <a:schemeClr val="tx1"/>
                </a:solidFill>
                <a:effectLst/>
                <a:latin typeface="+mn-lt"/>
                <a:ea typeface="+mn-ea"/>
                <a:cs typeface="+mn-cs"/>
              </a:rPr>
              <a:t>If you switched disciplines, make sure you explain why to the students.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your current position entails. </a:t>
            </a:r>
            <a:r>
              <a:rPr lang="en-US" sz="1200" i="1" kern="1200" dirty="0">
                <a:solidFill>
                  <a:schemeClr val="tx1"/>
                </a:solidFill>
                <a:effectLst/>
                <a:latin typeface="+mn-lt"/>
                <a:ea typeface="+mn-ea"/>
                <a:cs typeface="+mn-cs"/>
              </a:rPr>
              <a:t>Be sure to include how you use design and manufacturing and what you do on a typical work day.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Weave in facts about design and manufacturing and STEM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D careers: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Tell the students that your career is only one of the many careers available in the </a:t>
            </a:r>
            <a:r>
              <a:rPr lang="en-US" sz="1200" b="1" kern="1200" dirty="0">
                <a:solidFill>
                  <a:schemeClr val="tx1"/>
                </a:solidFill>
                <a:effectLst/>
                <a:latin typeface="+mn-lt"/>
                <a:ea typeface="+mn-ea"/>
                <a:cs typeface="+mn-cs"/>
              </a:rPr>
              <a:t>STEM</a:t>
            </a:r>
            <a:r>
              <a:rPr lang="en-US" sz="1200" b="1" kern="1200" baseline="300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D </a:t>
            </a:r>
            <a:r>
              <a:rPr lang="en-US" sz="1200" kern="1200" dirty="0">
                <a:solidFill>
                  <a:schemeClr val="tx1"/>
                </a:solidFill>
                <a:effectLst/>
                <a:latin typeface="+mn-lt"/>
                <a:ea typeface="+mn-ea"/>
                <a:cs typeface="+mn-cs"/>
              </a:rPr>
              <a:t>disciplines – science, technology, engineering, mathematics, manufacturing, and design.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Explain that STEM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D careers are </a:t>
            </a:r>
            <a:r>
              <a:rPr lang="en-US" sz="1200" b="1" kern="1200" dirty="0">
                <a:solidFill>
                  <a:schemeClr val="tx1"/>
                </a:solidFill>
                <a:effectLst/>
                <a:latin typeface="+mn-lt"/>
                <a:ea typeface="+mn-ea"/>
                <a:cs typeface="+mn-cs"/>
              </a:rPr>
              <a:t>high-demand, high-growth careers </a:t>
            </a:r>
            <a:r>
              <a:rPr lang="en-US" sz="1200" kern="1200" dirty="0">
                <a:solidFill>
                  <a:schemeClr val="tx1"/>
                </a:solidFill>
                <a:effectLst/>
                <a:latin typeface="+mn-lt"/>
                <a:ea typeface="+mn-ea"/>
                <a:cs typeface="+mn-cs"/>
              </a:rPr>
              <a:t>and are predicted to remain in demand over the next 10 years. </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Share a few Johnson &amp; Johnson job titles and careers that may align with this activity.</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B1F1F5-6B73-4F44-B6F5-95E6299A1624}" type="slidenum">
              <a:rPr lang="en-US" smtClean="0"/>
              <a:t>5</a:t>
            </a:fld>
            <a:endParaRPr lang="en-US"/>
          </a:p>
        </p:txBody>
      </p:sp>
    </p:spTree>
    <p:extLst>
      <p:ext uri="{BB962C8B-B14F-4D97-AF65-F5344CB8AC3E}">
        <p14:creationId xmlns:p14="http://schemas.microsoft.com/office/powerpoint/2010/main" val="744650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23</a:t>
            </a:fld>
            <a:endParaRPr lang="en-US" dirty="0"/>
          </a:p>
        </p:txBody>
      </p:sp>
    </p:spTree>
    <p:extLst>
      <p:ext uri="{BB962C8B-B14F-4D97-AF65-F5344CB8AC3E}">
        <p14:creationId xmlns:p14="http://schemas.microsoft.com/office/powerpoint/2010/main" val="1331691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Explain:  It is now time to test your devices.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Line bottles up on a table at the front of the room from least filled to most filled.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lead facilitator should now choose one group at a time and ask the group to come to the front of the room with their design.</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the Judge needs to make sure the team has a correct </a:t>
            </a:r>
            <a:r>
              <a:rPr lang="en-US" sz="1200" b="1" kern="1200" dirty="0">
                <a:solidFill>
                  <a:schemeClr val="tx1"/>
                </a:solidFill>
                <a:effectLst/>
                <a:latin typeface="+mn-lt"/>
                <a:ea typeface="+mn-ea"/>
                <a:cs typeface="+mn-cs"/>
              </a:rPr>
              <a:t>BOM</a:t>
            </a:r>
            <a:r>
              <a:rPr lang="en-US" sz="1200" kern="1200" dirty="0">
                <a:solidFill>
                  <a:schemeClr val="tx1"/>
                </a:solidFill>
                <a:effectLst/>
                <a:latin typeface="+mn-lt"/>
                <a:ea typeface="+mn-ea"/>
                <a:cs typeface="+mn-cs"/>
              </a:rPr>
              <a:t> for their device</a:t>
            </a:r>
            <a:r>
              <a:rPr lang="en-US" sz="8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(Note: the Judge verifies the BOM form against the items used to build the device.  If the form is incorrect, the Judge identifies what is incorrect and the team either corrects the form or removes the item from the device). </a:t>
            </a:r>
            <a:endParaRPr lang="en-US" sz="11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the team to choose a representative to describe their design, present the final cost of their materials, and showcase functionality of the </a:t>
            </a:r>
            <a:r>
              <a:rPr lang="en-US" sz="1200" b="1" kern="1200" dirty="0">
                <a:solidFill>
                  <a:schemeClr val="tx1"/>
                </a:solidFill>
                <a:effectLst/>
                <a:latin typeface="+mn-lt"/>
                <a:ea typeface="+mn-ea"/>
                <a:cs typeface="+mn-cs"/>
              </a:rPr>
              <a:t>prosthetic</a:t>
            </a:r>
            <a:r>
              <a:rPr lang="en-US" sz="1200" kern="1200" dirty="0">
                <a:solidFill>
                  <a:schemeClr val="tx1"/>
                </a:solidFill>
                <a:effectLst/>
                <a:latin typeface="+mn-lt"/>
                <a:ea typeface="+mn-ea"/>
                <a:cs typeface="+mn-cs"/>
              </a:rPr>
              <a:t> arm.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member of the team is then to test the team’s product by lifting water bottles, one at a time from least to greatest, filled with the following amounts: empty, filled ¼ way, ½ way, ¾ way and full. If the device breaks or the bottle is too heavy for the device to lift, then the testing stops at that point. </a:t>
            </a:r>
            <a:endParaRPr lang="en-US" sz="11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Record the level of success for each of the tests on the chalkboard/whiteboard.  (i.e. Team 1: full bottle, Team 3: ½ way)</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all the devices have been tested, on the board, circle which device(s) lifted the most water. </a:t>
            </a:r>
            <a:endParaRPr lang="en-US" sz="11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Announce which device(s) were the most successful in lifting water bottles with the most amount of water in them, as well as the amount of water they contained (i.e. team 1’s device lifted a full bottle of water).</a:t>
            </a:r>
            <a:endParaRPr lang="en-US" sz="11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Remind students that products are often redesigned or rebuilt after going through the test and evaluate phase of the design process, as they learned earlier. </a:t>
            </a:r>
            <a:endParaRPr lang="en-US" sz="11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Share that they will not be moving onto the reflection part of the activity.</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24</a:t>
            </a:fld>
            <a:endParaRPr lang="en-US" dirty="0"/>
          </a:p>
        </p:txBody>
      </p:sp>
    </p:spTree>
    <p:extLst>
      <p:ext uri="{BB962C8B-B14F-4D97-AF65-F5344CB8AC3E}">
        <p14:creationId xmlns:p14="http://schemas.microsoft.com/office/powerpoint/2010/main" val="771104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25</a:t>
            </a:fld>
            <a:endParaRPr lang="en-US" dirty="0"/>
          </a:p>
        </p:txBody>
      </p:sp>
    </p:spTree>
    <p:extLst>
      <p:ext uri="{BB962C8B-B14F-4D97-AF65-F5344CB8AC3E}">
        <p14:creationId xmlns:p14="http://schemas.microsoft.com/office/powerpoint/2010/main" val="186356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slide for questions to ask</a:t>
            </a:r>
          </a:p>
        </p:txBody>
      </p:sp>
      <p:sp>
        <p:nvSpPr>
          <p:cNvPr id="4" name="Slide Number Placeholder 3"/>
          <p:cNvSpPr>
            <a:spLocks noGrp="1"/>
          </p:cNvSpPr>
          <p:nvPr>
            <p:ph type="sldNum" sz="quarter" idx="5"/>
          </p:nvPr>
        </p:nvSpPr>
        <p:spPr/>
        <p:txBody>
          <a:bodyPr/>
          <a:lstStyle/>
          <a:p>
            <a:fld id="{03C4ECC0-D467-B247-B5DA-B277B97DC706}" type="slidenum">
              <a:rPr lang="en-US" smtClean="0"/>
              <a:t>26</a:t>
            </a:fld>
            <a:endParaRPr lang="en-US" dirty="0"/>
          </a:p>
        </p:txBody>
      </p:sp>
    </p:spTree>
    <p:extLst>
      <p:ext uri="{BB962C8B-B14F-4D97-AF65-F5344CB8AC3E}">
        <p14:creationId xmlns:p14="http://schemas.microsoft.com/office/powerpoint/2010/main" val="771962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slide for questions to ask </a:t>
            </a:r>
          </a:p>
        </p:txBody>
      </p:sp>
      <p:sp>
        <p:nvSpPr>
          <p:cNvPr id="4" name="Slide Number Placeholder 3"/>
          <p:cNvSpPr>
            <a:spLocks noGrp="1"/>
          </p:cNvSpPr>
          <p:nvPr>
            <p:ph type="sldNum" sz="quarter" idx="5"/>
          </p:nvPr>
        </p:nvSpPr>
        <p:spPr/>
        <p:txBody>
          <a:bodyPr/>
          <a:lstStyle/>
          <a:p>
            <a:fld id="{03C4ECC0-D467-B247-B5DA-B277B97DC706}" type="slidenum">
              <a:rPr lang="en-US" smtClean="0"/>
              <a:t>27</a:t>
            </a:fld>
            <a:endParaRPr lang="en-US" dirty="0"/>
          </a:p>
        </p:txBody>
      </p:sp>
    </p:spTree>
    <p:extLst>
      <p:ext uri="{BB962C8B-B14F-4D97-AF65-F5344CB8AC3E}">
        <p14:creationId xmlns:p14="http://schemas.microsoft.com/office/powerpoint/2010/main" val="2535522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Share that STEM</a:t>
            </a:r>
            <a:r>
              <a:rPr lang="en-US" sz="1200" baseline="30000" dirty="0"/>
              <a:t>2</a:t>
            </a:r>
            <a:r>
              <a:rPr lang="en-US" sz="1200" dirty="0"/>
              <a:t>D careers are </a:t>
            </a:r>
            <a:r>
              <a:rPr lang="en-US" sz="1200" b="0" dirty="0"/>
              <a:t>high-demand, high-growth careers.</a:t>
            </a:r>
          </a:p>
          <a:p>
            <a:pPr lvl="0"/>
            <a:endParaRPr lang="en-US" sz="1200" b="0" baseline="0" dirty="0"/>
          </a:p>
          <a:p>
            <a:pPr lvl="0"/>
            <a:r>
              <a:rPr lang="en-US" sz="1200" b="0" baseline="0" dirty="0"/>
              <a:t> </a:t>
            </a:r>
            <a:r>
              <a:rPr lang="en-US" sz="1200" kern="1200" dirty="0">
                <a:solidFill>
                  <a:schemeClr val="tx1"/>
                </a:solidFill>
                <a:effectLst/>
                <a:latin typeface="+mn-lt"/>
                <a:ea typeface="+mn-ea"/>
                <a:cs typeface="+mn-cs"/>
              </a:rPr>
              <a:t>Initiate an opening discussion and brainstorming activity. Consider asking:</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How do you think design and manufacturing are used every day in the workplace? </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What kinds of careers do you think people with an interest, aptitude for, or degree in design or manufacturing would have?</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B1F1F5-6B73-4F44-B6F5-95E6299A1624}" type="slidenum">
              <a:rPr lang="en-US" smtClean="0"/>
              <a:t>6</a:t>
            </a:fld>
            <a:endParaRPr lang="en-US"/>
          </a:p>
        </p:txBody>
      </p:sp>
    </p:spTree>
    <p:extLst>
      <p:ext uri="{BB962C8B-B14F-4D97-AF65-F5344CB8AC3E}">
        <p14:creationId xmlns:p14="http://schemas.microsoft.com/office/powerpoint/2010/main" val="120084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The design process can have many steps.  Today we will learn about a 7-step design process.  </a:t>
            </a:r>
            <a:endParaRPr lang="en-US" sz="1100" kern="1200" dirty="0">
              <a:solidFill>
                <a:schemeClr val="tx1"/>
              </a:solidFill>
              <a:effectLst/>
              <a:latin typeface="+mn-lt"/>
              <a:ea typeface="+mn-ea"/>
              <a:cs typeface="+mn-cs"/>
            </a:endParaRP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Define the need</a:t>
            </a:r>
            <a:r>
              <a:rPr lang="en-US" sz="1200" kern="1200" dirty="0">
                <a:solidFill>
                  <a:schemeClr val="tx1"/>
                </a:solidFill>
                <a:effectLst/>
                <a:latin typeface="+mn-lt"/>
                <a:ea typeface="+mn-ea"/>
                <a:cs typeface="+mn-cs"/>
              </a:rPr>
              <a:t> – determine what problem you’re trying to solve. </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Brainstorm</a:t>
            </a:r>
            <a:r>
              <a:rPr lang="en-US" sz="1200" kern="1200" dirty="0">
                <a:solidFill>
                  <a:schemeClr val="tx1"/>
                </a:solidFill>
                <a:effectLst/>
                <a:latin typeface="+mn-lt"/>
                <a:ea typeface="+mn-ea"/>
                <a:cs typeface="+mn-cs"/>
              </a:rPr>
              <a:t> – think of different ways to tackle the challenge. Record the ideas. </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Design</a:t>
            </a:r>
            <a:r>
              <a:rPr lang="en-US" sz="1200" kern="1200" dirty="0">
                <a:solidFill>
                  <a:schemeClr val="tx1"/>
                </a:solidFill>
                <a:effectLst/>
                <a:latin typeface="+mn-lt"/>
                <a:ea typeface="+mn-ea"/>
                <a:cs typeface="+mn-cs"/>
              </a:rPr>
              <a:t> – Determine which brainstormed ideas are really possible given your time, tools, and materials. Explore ideas in further detail. Create sketches of ideas.  Determine materials to be used. Create working drawings so the idea can be built. </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Build</a:t>
            </a:r>
            <a:r>
              <a:rPr lang="en-US" sz="1200" kern="1200" dirty="0">
                <a:solidFill>
                  <a:schemeClr val="tx1"/>
                </a:solidFill>
                <a:effectLst/>
                <a:latin typeface="+mn-lt"/>
                <a:ea typeface="+mn-ea"/>
                <a:cs typeface="+mn-cs"/>
              </a:rPr>
              <a:t> – make a model using materials so the solution to the problem.</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Test and Evaluate</a:t>
            </a:r>
            <a:r>
              <a:rPr lang="en-US" sz="1200" kern="1200" dirty="0">
                <a:solidFill>
                  <a:schemeClr val="tx1"/>
                </a:solidFill>
                <a:effectLst/>
                <a:latin typeface="+mn-lt"/>
                <a:ea typeface="+mn-ea"/>
                <a:cs typeface="+mn-cs"/>
              </a:rPr>
              <a:t> – test the model in a controlled and working environment. Gather data on the performance. Check the results to determine if the model solved the problem. Identify areas of concern and shortcomings and determine any changes to be made. </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Rebuild</a:t>
            </a:r>
            <a:r>
              <a:rPr lang="en-US" sz="1200" kern="1200" dirty="0">
                <a:solidFill>
                  <a:schemeClr val="tx1"/>
                </a:solidFill>
                <a:effectLst/>
                <a:latin typeface="+mn-lt"/>
                <a:ea typeface="+mn-ea"/>
                <a:cs typeface="+mn-cs"/>
              </a:rPr>
              <a:t> – make any necessary changes to the design based on testing and evaluation.</a:t>
            </a:r>
          </a:p>
          <a:p>
            <a:pPr marL="1085850" lvl="2" indent="-171450">
              <a:buFont typeface="Arial" panose="020B0604020202020204" pitchFamily="34" charset="0"/>
              <a:buChar char="•"/>
            </a:pPr>
            <a:r>
              <a:rPr lang="en-US" sz="1200" i="1" kern="1200" dirty="0">
                <a:solidFill>
                  <a:schemeClr val="tx1"/>
                </a:solidFill>
                <a:effectLst/>
                <a:latin typeface="+mn-lt"/>
                <a:ea typeface="+mn-ea"/>
                <a:cs typeface="+mn-cs"/>
              </a:rPr>
              <a:t>Share the solution</a:t>
            </a:r>
            <a:r>
              <a:rPr lang="en-US" sz="1200" kern="1200" dirty="0">
                <a:solidFill>
                  <a:schemeClr val="tx1"/>
                </a:solidFill>
                <a:effectLst/>
                <a:latin typeface="+mn-lt"/>
                <a:ea typeface="+mn-ea"/>
                <a:cs typeface="+mn-cs"/>
              </a:rPr>
              <a:t> – Answer the following questions: What’s the best feature of your design? What were the different steps you did to get your project to work? Did you have to do something a few times to get it to work</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7</a:t>
            </a:fld>
            <a:endParaRPr lang="en-US" dirty="0"/>
          </a:p>
        </p:txBody>
      </p:sp>
    </p:spTree>
    <p:extLst>
      <p:ext uri="{BB962C8B-B14F-4D97-AF65-F5344CB8AC3E}">
        <p14:creationId xmlns:p14="http://schemas.microsoft.com/office/powerpoint/2010/main" val="226877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Manufacturing</a:t>
            </a:r>
            <a:r>
              <a:rPr lang="en-US" sz="1200" kern="1200" dirty="0">
                <a:solidFill>
                  <a:schemeClr val="tx1"/>
                </a:solidFill>
                <a:effectLst/>
                <a:latin typeface="+mn-lt"/>
                <a:ea typeface="+mn-ea"/>
                <a:cs typeface="+mn-cs"/>
              </a:rPr>
              <a:t> is creating something from raw materials, either by hand or by machine.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Click the links to watch one or both the videos.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Johnson &amp; Johnson video is 4 minutes long.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Ford Motor Company video is 2 minutes long. </a:t>
            </a:r>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8</a:t>
            </a:fld>
            <a:endParaRPr lang="en-US" dirty="0"/>
          </a:p>
        </p:txBody>
      </p:sp>
    </p:spTree>
    <p:extLst>
      <p:ext uri="{BB962C8B-B14F-4D97-AF65-F5344CB8AC3E}">
        <p14:creationId xmlns:p14="http://schemas.microsoft.com/office/powerpoint/2010/main" val="229905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9</a:t>
            </a:fld>
            <a:endParaRPr lang="en-US" dirty="0"/>
          </a:p>
        </p:txBody>
      </p:sp>
    </p:spTree>
    <p:extLst>
      <p:ext uri="{BB962C8B-B14F-4D97-AF65-F5344CB8AC3E}">
        <p14:creationId xmlns:p14="http://schemas.microsoft.com/office/powerpoint/2010/main" val="178018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ECC0-D467-B247-B5DA-B277B97DC706}" type="slidenum">
              <a:rPr lang="en-US" smtClean="0"/>
              <a:t>10</a:t>
            </a:fld>
            <a:endParaRPr lang="en-US" dirty="0"/>
          </a:p>
        </p:txBody>
      </p:sp>
    </p:spTree>
    <p:extLst>
      <p:ext uri="{BB962C8B-B14F-4D97-AF65-F5344CB8AC3E}">
        <p14:creationId xmlns:p14="http://schemas.microsoft.com/office/powerpoint/2010/main" val="390995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Your challenge is to design, create and deliver a </a:t>
            </a:r>
            <a:r>
              <a:rPr lang="en-US" sz="1200" b="1" kern="1200" dirty="0">
                <a:solidFill>
                  <a:schemeClr val="tx1"/>
                </a:solidFill>
                <a:effectLst/>
                <a:latin typeface="+mn-lt"/>
                <a:ea typeface="+mn-ea"/>
                <a:cs typeface="+mn-cs"/>
              </a:rPr>
              <a:t>prosthetic</a:t>
            </a:r>
            <a:r>
              <a:rPr lang="en-US" sz="1200" kern="1200" dirty="0">
                <a:solidFill>
                  <a:schemeClr val="tx1"/>
                </a:solidFill>
                <a:effectLst/>
                <a:latin typeface="+mn-lt"/>
                <a:ea typeface="+mn-ea"/>
                <a:cs typeface="+mn-cs"/>
              </a:rPr>
              <a:t> arm that fulfills the customer’s needs. Your </a:t>
            </a:r>
            <a:r>
              <a:rPr lang="en-US" sz="1200" b="1" kern="1200" dirty="0">
                <a:solidFill>
                  <a:schemeClr val="tx1"/>
                </a:solidFill>
                <a:effectLst/>
                <a:latin typeface="+mn-lt"/>
                <a:ea typeface="+mn-ea"/>
                <a:cs typeface="+mn-cs"/>
              </a:rPr>
              <a:t>prototype</a:t>
            </a:r>
            <a:r>
              <a:rPr lang="en-US" sz="1200" kern="1200" dirty="0">
                <a:solidFill>
                  <a:schemeClr val="tx1"/>
                </a:solidFill>
                <a:effectLst/>
                <a:latin typeface="+mn-lt"/>
                <a:ea typeface="+mn-ea"/>
                <a:cs typeface="+mn-cs"/>
              </a:rPr>
              <a:t> must cost less than $60 to make and be able to pick up a 16oz. water bottle (empty, ½ full, and full). Define </a:t>
            </a:r>
            <a:r>
              <a:rPr lang="en-US" sz="1200" b="1" kern="1200" dirty="0">
                <a:solidFill>
                  <a:schemeClr val="tx1"/>
                </a:solidFill>
                <a:effectLst/>
                <a:latin typeface="+mn-lt"/>
                <a:ea typeface="+mn-ea"/>
                <a:cs typeface="+mn-cs"/>
              </a:rPr>
              <a:t>prototype - </a:t>
            </a:r>
            <a:r>
              <a:rPr lang="en-US" sz="1200" kern="1200" dirty="0">
                <a:solidFill>
                  <a:schemeClr val="tx1"/>
                </a:solidFill>
                <a:effectLst/>
                <a:latin typeface="+mn-lt"/>
                <a:ea typeface="+mn-ea"/>
                <a:cs typeface="+mn-cs"/>
              </a:rPr>
              <a:t>a simple model that lets you test your idea.</a:t>
            </a:r>
          </a:p>
          <a:p>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11</a:t>
            </a:fld>
            <a:endParaRPr lang="en-US" dirty="0"/>
          </a:p>
        </p:txBody>
      </p:sp>
    </p:spTree>
    <p:extLst>
      <p:ext uri="{BB962C8B-B14F-4D97-AF65-F5344CB8AC3E}">
        <p14:creationId xmlns:p14="http://schemas.microsoft.com/office/powerpoint/2010/main" val="610682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3C4ECC0-D467-B247-B5DA-B277B97DC706}" type="slidenum">
              <a:rPr lang="en-US" smtClean="0"/>
              <a:t>12</a:t>
            </a:fld>
            <a:endParaRPr lang="en-US" dirty="0"/>
          </a:p>
        </p:txBody>
      </p:sp>
    </p:spTree>
    <p:extLst>
      <p:ext uri="{BB962C8B-B14F-4D97-AF65-F5344CB8AC3E}">
        <p14:creationId xmlns:p14="http://schemas.microsoft.com/office/powerpoint/2010/main" val="213847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0395"/>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6000">
                <a:solidFill>
                  <a:srgbClr val="FFF100"/>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Rounded MT Bold" charset="0"/>
                <a:ea typeface="Arial Rounded MT Bold" charset="0"/>
                <a:cs typeface="Arial Rounded MT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0036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5535" cy="6858000"/>
          </a:xfrm>
          <a:prstGeom prst="rect">
            <a:avLst/>
          </a:prstGeom>
        </p:spPr>
      </p:pic>
      <p:sp>
        <p:nvSpPr>
          <p:cNvPr id="2" name="Title 1"/>
          <p:cNvSpPr>
            <a:spLocks noGrp="1"/>
          </p:cNvSpPr>
          <p:nvPr>
            <p:ph type="title"/>
          </p:nvPr>
        </p:nvSpPr>
        <p:spPr/>
        <p:txBody>
          <a:bodyPr/>
          <a:lstStyle>
            <a:lvl1pPr>
              <a:defRPr>
                <a:solidFill>
                  <a:srgbClr val="D0181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b="0"/>
            </a:lvl1pPr>
            <a:lvl2pPr>
              <a:lnSpc>
                <a:spcPct val="100000"/>
              </a:lnSpc>
              <a:defRPr/>
            </a:lvl2pPr>
            <a:lvl3pPr>
              <a:defRPr sz="2000"/>
            </a:lvl3pPr>
          </a:lstStyle>
          <a:p>
            <a:pPr lvl="0"/>
            <a:r>
              <a:rPr lang="en-US"/>
              <a:t>Click to edit Master text styles</a:t>
            </a:r>
          </a:p>
          <a:p>
            <a:pPr lvl="1"/>
            <a:r>
              <a:rPr lang="en-US"/>
              <a:t>Second level</a:t>
            </a:r>
          </a:p>
          <a:p>
            <a:pPr lvl="2"/>
            <a:r>
              <a:rPr lang="en-US"/>
              <a:t>Third level</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67662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5535" cy="6858000"/>
          </a:xfrm>
          <a:prstGeom prst="rect">
            <a:avLst/>
          </a:prstGeom>
        </p:spPr>
      </p:pic>
      <p:sp>
        <p:nvSpPr>
          <p:cNvPr id="2" name="Title 1"/>
          <p:cNvSpPr>
            <a:spLocks noGrp="1"/>
          </p:cNvSpPr>
          <p:nvPr>
            <p:ph type="title"/>
          </p:nvPr>
        </p:nvSpPr>
        <p:spPr/>
        <p:txBody>
          <a:bodyPr/>
          <a:lstStyle>
            <a:lvl1pPr>
              <a:defRPr>
                <a:solidFill>
                  <a:srgbClr val="D0181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00000"/>
              </a:lnSpc>
              <a:buFontTx/>
              <a:buNone/>
              <a:defRPr b="0"/>
            </a:lvl1pPr>
            <a:lvl2pPr>
              <a:lnSpc>
                <a:spcPct val="100000"/>
              </a:lnSpc>
              <a:defRPr/>
            </a:lvl2pPr>
            <a:lvl3pPr>
              <a:defRPr sz="2000"/>
            </a:lvl3pPr>
          </a:lstStyle>
          <a:p>
            <a:pPr lvl="0"/>
            <a:r>
              <a:rPr lang="en-US" dirty="0"/>
              <a:t>Click to edit Master text styles</a:t>
            </a:r>
          </a:p>
          <a:p>
            <a:pPr lvl="1"/>
            <a:r>
              <a:rPr lang="en-US" dirty="0"/>
              <a:t>Second level</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143087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0395"/>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800">
                <a:solidFill>
                  <a:srgbClr val="FFF1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Rounded MT Bold" charset="0"/>
                <a:ea typeface="Arial Rounded MT Bold" charset="0"/>
                <a:cs typeface="Arial Rounded MT 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312404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5535" cy="6858000"/>
          </a:xfrm>
          <a:prstGeom prst="rect">
            <a:avLst/>
          </a:prstGeom>
        </p:spPr>
      </p:pic>
      <p:sp>
        <p:nvSpPr>
          <p:cNvPr id="2" name="Title 1"/>
          <p:cNvSpPr>
            <a:spLocks noGrp="1"/>
          </p:cNvSpPr>
          <p:nvPr>
            <p:ph type="title"/>
          </p:nvPr>
        </p:nvSpPr>
        <p:spPr/>
        <p:txBody>
          <a:bodyPr/>
          <a:lstStyle>
            <a:lvl1pPr>
              <a:defRPr>
                <a:solidFill>
                  <a:srgbClr val="D0181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49955" y="1992429"/>
            <a:ext cx="4917708" cy="4004111"/>
          </a:xfrm>
        </p:spPr>
        <p:txBody>
          <a:bodyPr/>
          <a:lstStyle>
            <a:lvl1pPr>
              <a:defRPr b="0"/>
            </a:lvl1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17255" y="1992429"/>
            <a:ext cx="5067301" cy="4004111"/>
          </a:xfrm>
        </p:spPr>
        <p:txBody>
          <a:bodyPr/>
          <a:lstStyle>
            <a:lvl1pPr>
              <a:defRPr b="0"/>
            </a:lvl1pPr>
          </a:lstStyle>
          <a:p>
            <a:pPr lvl="0"/>
            <a:r>
              <a:rPr lang="en-US"/>
              <a:t>Click to edit Master text styles</a:t>
            </a:r>
          </a:p>
          <a:p>
            <a:pPr lvl="1"/>
            <a:r>
              <a:rPr lang="en-US"/>
              <a:t>Second level</a:t>
            </a:r>
          </a:p>
        </p:txBody>
      </p:sp>
      <p:sp>
        <p:nvSpPr>
          <p:cNvPr id="7" name="TextBox 6"/>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119373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5535" cy="6858000"/>
          </a:xfrm>
          <a:prstGeom prst="rect">
            <a:avLst/>
          </a:prstGeom>
        </p:spPr>
      </p:pic>
      <p:sp>
        <p:nvSpPr>
          <p:cNvPr id="4" name="TextBox 3"/>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658774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955" y="961891"/>
            <a:ext cx="10134601" cy="9150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49955" y="2002055"/>
            <a:ext cx="10134601" cy="384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41308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3" r:id="rId4"/>
    <p:sldLayoutId id="2147483664" r:id="rId5"/>
    <p:sldLayoutId id="2147483665"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0qRXyCQHk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jLud5XYfY_c"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A17F8A-EFD5-C44A-84B5-CDEB4F54AA08}"/>
              </a:ext>
            </a:extLst>
          </p:cNvPr>
          <p:cNvSpPr>
            <a:spLocks noGrp="1"/>
          </p:cNvSpPr>
          <p:nvPr>
            <p:ph type="ctrTitle"/>
          </p:nvPr>
        </p:nvSpPr>
        <p:spPr>
          <a:xfrm>
            <a:off x="1524000" y="369888"/>
            <a:ext cx="9144000" cy="2387600"/>
          </a:xfrm>
        </p:spPr>
        <p:txBody>
          <a:bodyPr>
            <a:normAutofit/>
          </a:bodyPr>
          <a:lstStyle/>
          <a:p>
            <a:r>
              <a:rPr lang="en-US" b="1" dirty="0"/>
              <a:t>Build a Prosthetic Arm</a:t>
            </a:r>
            <a:br>
              <a:rPr lang="en-US" dirty="0"/>
            </a:br>
            <a:r>
              <a:rPr lang="en-US" sz="2400" dirty="0">
                <a:solidFill>
                  <a:schemeClr val="bg1"/>
                </a:solidFill>
              </a:rPr>
              <a:t>Stem</a:t>
            </a:r>
            <a:r>
              <a:rPr lang="en-US" sz="2400" baseline="30000" dirty="0">
                <a:solidFill>
                  <a:schemeClr val="bg1"/>
                </a:solidFill>
              </a:rPr>
              <a:t>2</a:t>
            </a:r>
            <a:r>
              <a:rPr lang="en-US" sz="2400" dirty="0">
                <a:solidFill>
                  <a:schemeClr val="bg1"/>
                </a:solidFill>
              </a:rPr>
              <a:t>D Topics: Design and Manufacturing</a:t>
            </a:r>
            <a:endParaRPr lang="en-US" dirty="0">
              <a:solidFill>
                <a:schemeClr val="bg1"/>
              </a:solidFill>
            </a:endParaRPr>
          </a:p>
        </p:txBody>
      </p:sp>
      <p:sp>
        <p:nvSpPr>
          <p:cNvPr id="5" name="Subtitle 2">
            <a:extLst>
              <a:ext uri="{FF2B5EF4-FFF2-40B4-BE49-F238E27FC236}">
                <a16:creationId xmlns:a16="http://schemas.microsoft.com/office/drawing/2014/main" id="{B74F26CA-9A74-0044-A861-739013D11DD1}"/>
              </a:ext>
            </a:extLst>
          </p:cNvPr>
          <p:cNvSpPr>
            <a:spLocks noGrp="1"/>
          </p:cNvSpPr>
          <p:nvPr>
            <p:ph type="subTitle" idx="1"/>
          </p:nvPr>
        </p:nvSpPr>
        <p:spPr>
          <a:xfrm>
            <a:off x="1524000" y="4079875"/>
            <a:ext cx="9144000" cy="1655762"/>
          </a:xfrm>
        </p:spPr>
        <p:txBody>
          <a:bodyPr/>
          <a:lstStyle/>
          <a:p>
            <a:pPr algn="l"/>
            <a:r>
              <a:rPr lang="en-US" dirty="0"/>
              <a:t>[Presenter Name]</a:t>
            </a:r>
          </a:p>
          <a:p>
            <a:pPr algn="l"/>
            <a:r>
              <a:rPr lang="en-US" dirty="0"/>
              <a:t>[Presenter Organization]</a:t>
            </a:r>
          </a:p>
          <a:p>
            <a:pPr algn="l"/>
            <a:r>
              <a:rPr lang="en-US" dirty="0"/>
              <a:t>[Date]</a:t>
            </a:r>
          </a:p>
        </p:txBody>
      </p:sp>
      <p:pic>
        <p:nvPicPr>
          <p:cNvPr id="6" name="Picture 5">
            <a:extLst>
              <a:ext uri="{FF2B5EF4-FFF2-40B4-BE49-F238E27FC236}">
                <a16:creationId xmlns:a16="http://schemas.microsoft.com/office/drawing/2014/main" id="{4FDA737A-35F9-D54A-9C3F-457CE184F5A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20700000">
            <a:off x="8652910" y="2755338"/>
            <a:ext cx="3420065" cy="5393833"/>
          </a:xfrm>
          <a:prstGeom prst="rect">
            <a:avLst/>
          </a:prstGeom>
        </p:spPr>
      </p:pic>
    </p:spTree>
    <p:extLst>
      <p:ext uri="{BB962C8B-B14F-4D97-AF65-F5344CB8AC3E}">
        <p14:creationId xmlns:p14="http://schemas.microsoft.com/office/powerpoint/2010/main" val="4266438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3DF400-9343-174E-BC2B-7DDC482E1264}"/>
              </a:ext>
            </a:extLst>
          </p:cNvPr>
          <p:cNvSpPr>
            <a:spLocks noGrp="1"/>
          </p:cNvSpPr>
          <p:nvPr>
            <p:ph type="title"/>
          </p:nvPr>
        </p:nvSpPr>
        <p:spPr>
          <a:xfrm>
            <a:off x="919532" y="576263"/>
            <a:ext cx="10515600" cy="2852737"/>
          </a:xfrm>
        </p:spPr>
        <p:txBody>
          <a:bodyPr/>
          <a:lstStyle/>
          <a:p>
            <a:r>
              <a:rPr lang="en-US" dirty="0"/>
              <a:t>Build a Prosthetic </a:t>
            </a:r>
            <a:br>
              <a:rPr lang="en-US" dirty="0"/>
            </a:br>
            <a:r>
              <a:rPr lang="en-US" dirty="0"/>
              <a:t>Arm Challenge</a:t>
            </a:r>
          </a:p>
        </p:txBody>
      </p:sp>
      <p:pic>
        <p:nvPicPr>
          <p:cNvPr id="4" name="Picture 3">
            <a:extLst>
              <a:ext uri="{FF2B5EF4-FFF2-40B4-BE49-F238E27FC236}">
                <a16:creationId xmlns:a16="http://schemas.microsoft.com/office/drawing/2014/main" id="{A32B4052-0404-E440-A907-5AAACE59284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20541607">
            <a:off x="8690627" y="1650610"/>
            <a:ext cx="3143644" cy="6623400"/>
          </a:xfrm>
          <a:prstGeom prst="rect">
            <a:avLst/>
          </a:prstGeom>
        </p:spPr>
      </p:pic>
    </p:spTree>
    <p:extLst>
      <p:ext uri="{BB962C8B-B14F-4D97-AF65-F5344CB8AC3E}">
        <p14:creationId xmlns:p14="http://schemas.microsoft.com/office/powerpoint/2010/main" val="417220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4224-0E09-CB44-98F4-23A33212ECFA}"/>
              </a:ext>
            </a:extLst>
          </p:cNvPr>
          <p:cNvSpPr>
            <a:spLocks noGrp="1"/>
          </p:cNvSpPr>
          <p:nvPr>
            <p:ph type="title"/>
          </p:nvPr>
        </p:nvSpPr>
        <p:spPr/>
        <p:txBody>
          <a:bodyPr>
            <a:normAutofit/>
          </a:bodyPr>
          <a:lstStyle/>
          <a:p>
            <a:r>
              <a:rPr lang="en-US" dirty="0"/>
              <a:t>The Prosthetic Arm Challenge</a:t>
            </a:r>
          </a:p>
        </p:txBody>
      </p:sp>
      <p:sp>
        <p:nvSpPr>
          <p:cNvPr id="5" name="Content Placeholder 4">
            <a:extLst>
              <a:ext uri="{FF2B5EF4-FFF2-40B4-BE49-F238E27FC236}">
                <a16:creationId xmlns:a16="http://schemas.microsoft.com/office/drawing/2014/main" id="{70A8B4E2-B857-4D45-B0E3-38FB99962444}"/>
              </a:ext>
            </a:extLst>
          </p:cNvPr>
          <p:cNvSpPr>
            <a:spLocks noGrp="1"/>
          </p:cNvSpPr>
          <p:nvPr>
            <p:ph idx="1"/>
          </p:nvPr>
        </p:nvSpPr>
        <p:spPr/>
        <p:txBody>
          <a:bodyPr>
            <a:normAutofit fontScale="92500" lnSpcReduction="20000"/>
          </a:bodyPr>
          <a:lstStyle/>
          <a:p>
            <a:pPr marL="0" indent="0">
              <a:buNone/>
            </a:pPr>
            <a:r>
              <a:rPr lang="en-US" b="1" u="sng" dirty="0"/>
              <a:t>The Challenge:</a:t>
            </a:r>
          </a:p>
          <a:p>
            <a:r>
              <a:rPr lang="en-US" dirty="0"/>
              <a:t>Design, and build a prosthetic arm that fulfills the customer’s needs.</a:t>
            </a:r>
          </a:p>
          <a:p>
            <a:pPr marL="0" indent="0">
              <a:buNone/>
            </a:pPr>
            <a:endParaRPr lang="en-US" sz="1000" b="1" u="sng" dirty="0"/>
          </a:p>
          <a:p>
            <a:pPr marL="0" indent="0">
              <a:buNone/>
            </a:pPr>
            <a:r>
              <a:rPr lang="en-US" b="1" u="sng" dirty="0"/>
              <a:t>Guidelines:</a:t>
            </a:r>
          </a:p>
          <a:p>
            <a:r>
              <a:rPr lang="en-US" dirty="0"/>
              <a:t>Be </a:t>
            </a:r>
            <a:r>
              <a:rPr lang="en-US" b="1" dirty="0"/>
              <a:t>profitable. </a:t>
            </a:r>
          </a:p>
          <a:p>
            <a:pPr lvl="1"/>
            <a:r>
              <a:rPr lang="en-US" dirty="0"/>
              <a:t>The prototype must cost less than $60 to make@</a:t>
            </a:r>
          </a:p>
          <a:p>
            <a:r>
              <a:rPr lang="en-US" dirty="0"/>
              <a:t>Use only supplies provided or purchased</a:t>
            </a:r>
          </a:p>
          <a:p>
            <a:r>
              <a:rPr lang="en-US" dirty="0"/>
              <a:t>Be able to pick up a 16 oz. water bottle that is empty, ½ full, and full.</a:t>
            </a:r>
          </a:p>
          <a:p>
            <a:r>
              <a:rPr lang="en-US" dirty="0"/>
              <a:t>Complete in 80 minutes</a:t>
            </a:r>
          </a:p>
          <a:p>
            <a:pPr lvl="1"/>
            <a:endParaRPr lang="en-US" i="1" dirty="0"/>
          </a:p>
          <a:p>
            <a:pPr marL="0" indent="0">
              <a:buNone/>
            </a:pPr>
            <a:endParaRPr lang="en-US" sz="2000" dirty="0"/>
          </a:p>
          <a:p>
            <a:endParaRPr lang="en-US" dirty="0"/>
          </a:p>
        </p:txBody>
      </p:sp>
    </p:spTree>
    <p:extLst>
      <p:ext uri="{BB962C8B-B14F-4D97-AF65-F5344CB8AC3E}">
        <p14:creationId xmlns:p14="http://schemas.microsoft.com/office/powerpoint/2010/main" val="363799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Customer’s Needs</a:t>
            </a:r>
          </a:p>
        </p:txBody>
      </p:sp>
      <p:sp>
        <p:nvSpPr>
          <p:cNvPr id="3" name="Content Placeholder 2"/>
          <p:cNvSpPr>
            <a:spLocks noGrp="1"/>
          </p:cNvSpPr>
          <p:nvPr>
            <p:ph idx="1"/>
          </p:nvPr>
        </p:nvSpPr>
        <p:spPr>
          <a:xfrm>
            <a:off x="1164255" y="1876926"/>
            <a:ext cx="9905999" cy="4145281"/>
          </a:xfrm>
        </p:spPr>
        <p:txBody>
          <a:bodyPr>
            <a:normAutofit/>
          </a:bodyPr>
          <a:lstStyle/>
          <a:p>
            <a:pPr marL="457200" lvl="1" indent="0">
              <a:buNone/>
            </a:pPr>
            <a:r>
              <a:rPr lang="en-US" dirty="0"/>
              <a:t>The customer has expressed the following needs for their prosthetic arm:</a:t>
            </a:r>
          </a:p>
          <a:p>
            <a:pPr lvl="2"/>
            <a:r>
              <a:rPr lang="en-US" dirty="0"/>
              <a:t>I want it to be lightweight. </a:t>
            </a:r>
            <a:endParaRPr lang="en-US" sz="1800" dirty="0"/>
          </a:p>
          <a:p>
            <a:pPr lvl="2"/>
            <a:r>
              <a:rPr lang="en-US" dirty="0"/>
              <a:t>I want it to be stable.</a:t>
            </a:r>
            <a:endParaRPr lang="en-US" sz="1800" dirty="0"/>
          </a:p>
          <a:p>
            <a:pPr lvl="2"/>
            <a:r>
              <a:rPr lang="en-US" dirty="0"/>
              <a:t>I want it to be able to grasp things of different weights.</a:t>
            </a:r>
            <a:endParaRPr lang="en-US" sz="1800" dirty="0"/>
          </a:p>
          <a:p>
            <a:pPr lvl="2"/>
            <a:r>
              <a:rPr lang="en-US" dirty="0"/>
              <a:t>I want it to be cost efficient.</a:t>
            </a:r>
            <a:endParaRPr lang="en-US" sz="1800" dirty="0"/>
          </a:p>
          <a:p>
            <a:pPr lvl="2"/>
            <a:r>
              <a:rPr lang="en-US" dirty="0"/>
              <a:t>I want it to be </a:t>
            </a:r>
            <a:r>
              <a:rPr lang="en-US" b="1" dirty="0"/>
              <a:t>aesthetically</a:t>
            </a:r>
            <a:r>
              <a:rPr lang="en-US" dirty="0"/>
              <a:t> pleasing (colorful/cheerful)/beautiful. </a:t>
            </a:r>
            <a:endParaRPr lang="en-US" sz="1800" dirty="0"/>
          </a:p>
          <a:p>
            <a:pPr lvl="2"/>
            <a:r>
              <a:rPr lang="en-US" dirty="0"/>
              <a:t>I want it to work and look better than the one I currently have.</a:t>
            </a:r>
            <a:endParaRPr lang="en-US" sz="1800" dirty="0"/>
          </a:p>
          <a:p>
            <a:pPr lvl="2"/>
            <a:r>
              <a:rPr lang="en-US" dirty="0"/>
              <a:t>I want it to be comfortable.</a:t>
            </a:r>
            <a:endParaRPr lang="en-US" sz="1800" dirty="0"/>
          </a:p>
        </p:txBody>
      </p:sp>
    </p:spTree>
    <p:extLst>
      <p:ext uri="{BB962C8B-B14F-4D97-AF65-F5344CB8AC3E}">
        <p14:creationId xmlns:p14="http://schemas.microsoft.com/office/powerpoint/2010/main" val="425147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Prosthetic Arm Kit</a:t>
            </a:r>
          </a:p>
        </p:txBody>
      </p:sp>
      <p:sp>
        <p:nvSpPr>
          <p:cNvPr id="3" name="Content Placeholder 2"/>
          <p:cNvSpPr>
            <a:spLocks noGrp="1"/>
          </p:cNvSpPr>
          <p:nvPr>
            <p:ph idx="1"/>
          </p:nvPr>
        </p:nvSpPr>
        <p:spPr>
          <a:xfrm>
            <a:off x="1164255" y="1876926"/>
            <a:ext cx="9905999" cy="3495173"/>
          </a:xfrm>
        </p:spPr>
        <p:txBody>
          <a:bodyPr numCol="2">
            <a:normAutofit fontScale="92500" lnSpcReduction="10000"/>
          </a:bodyPr>
          <a:lstStyle/>
          <a:p>
            <a:pPr marL="457200" lvl="1" indent="0">
              <a:buNone/>
            </a:pPr>
            <a:r>
              <a:rPr lang="en-US" b="1" u="sng" dirty="0"/>
              <a:t>Contents:</a:t>
            </a:r>
          </a:p>
          <a:p>
            <a:pPr marL="701675" lvl="1" indent="-244475"/>
            <a:r>
              <a:rPr lang="en-US" dirty="0"/>
              <a:t>Box Cutter</a:t>
            </a:r>
          </a:p>
          <a:p>
            <a:pPr marL="701675" lvl="1" indent="-244475"/>
            <a:r>
              <a:rPr lang="en-US" dirty="0"/>
              <a:t>Glue Gun and Glue Sticks</a:t>
            </a:r>
          </a:p>
          <a:p>
            <a:pPr marL="701675" lvl="1" indent="-244475"/>
            <a:r>
              <a:rPr lang="en-US" dirty="0"/>
              <a:t>Scissors</a:t>
            </a:r>
          </a:p>
          <a:p>
            <a:pPr marL="701675" lvl="1" indent="-244475"/>
            <a:r>
              <a:rPr lang="en-US" dirty="0"/>
              <a:t>Pencil </a:t>
            </a:r>
          </a:p>
          <a:p>
            <a:pPr marL="701675" lvl="1" indent="-244475"/>
            <a:r>
              <a:rPr lang="en-US" dirty="0"/>
              <a:t>Cardboard</a:t>
            </a:r>
          </a:p>
          <a:p>
            <a:pPr marL="701675" lvl="1" indent="-244475"/>
            <a:r>
              <a:rPr lang="en-US" dirty="0"/>
              <a:t>String</a:t>
            </a:r>
          </a:p>
          <a:p>
            <a:pPr marL="701675" lvl="1" indent="-244475"/>
            <a:endParaRPr lang="en-US" dirty="0"/>
          </a:p>
          <a:p>
            <a:pPr lvl="1"/>
            <a:endParaRPr lang="en-US" dirty="0"/>
          </a:p>
          <a:p>
            <a:pPr lvl="1"/>
            <a:endParaRPr lang="en-US" dirty="0"/>
          </a:p>
          <a:p>
            <a:pPr lvl="1"/>
            <a:r>
              <a:rPr lang="en-US" dirty="0"/>
              <a:t>Velcro </a:t>
            </a:r>
          </a:p>
          <a:p>
            <a:pPr lvl="1"/>
            <a:r>
              <a:rPr lang="en-US" dirty="0"/>
              <a:t>Ruler, </a:t>
            </a:r>
          </a:p>
          <a:p>
            <a:pPr lvl="1"/>
            <a:r>
              <a:rPr lang="en-US" dirty="0"/>
              <a:t>Sharpie Marker</a:t>
            </a:r>
          </a:p>
          <a:p>
            <a:pPr lvl="1"/>
            <a:r>
              <a:rPr lang="en-US" dirty="0"/>
              <a:t>Stickers</a:t>
            </a:r>
          </a:p>
          <a:p>
            <a:pPr lvl="1"/>
            <a:r>
              <a:rPr lang="en-US" dirty="0"/>
              <a:t>Straws</a:t>
            </a:r>
          </a:p>
          <a:p>
            <a:pPr lvl="1"/>
            <a:r>
              <a:rPr lang="en-US" dirty="0"/>
              <a:t>Wooden Skewer </a:t>
            </a:r>
          </a:p>
          <a:p>
            <a:pPr marL="457200" lvl="1" indent="0">
              <a:buNone/>
            </a:pPr>
            <a:endParaRPr lang="en-US" sz="2800" dirty="0"/>
          </a:p>
          <a:p>
            <a:pPr marL="457200" lvl="1" indent="0">
              <a:buNone/>
            </a:pPr>
            <a:endParaRPr lang="en-US" dirty="0"/>
          </a:p>
        </p:txBody>
      </p:sp>
      <p:sp>
        <p:nvSpPr>
          <p:cNvPr id="4" name="Rectangle 3">
            <a:extLst>
              <a:ext uri="{FF2B5EF4-FFF2-40B4-BE49-F238E27FC236}">
                <a16:creationId xmlns:a16="http://schemas.microsoft.com/office/drawing/2014/main" id="{A145B418-3DFA-D945-9F7D-8265FF7D5C60}"/>
              </a:ext>
            </a:extLst>
          </p:cNvPr>
          <p:cNvSpPr/>
          <p:nvPr/>
        </p:nvSpPr>
        <p:spPr>
          <a:xfrm>
            <a:off x="1164255" y="4604230"/>
            <a:ext cx="6096000" cy="830997"/>
          </a:xfrm>
          <a:prstGeom prst="rect">
            <a:avLst/>
          </a:prstGeom>
        </p:spPr>
        <p:txBody>
          <a:bodyPr>
            <a:spAutoFit/>
          </a:bodyPr>
          <a:lstStyle/>
          <a:p>
            <a:pPr lvl="1"/>
            <a:r>
              <a:rPr lang="en-US" sz="2400" b="1" u="sng" dirty="0"/>
              <a:t>Cost:</a:t>
            </a:r>
          </a:p>
          <a:p>
            <a:pPr marL="800100" lvl="1" indent="-342900">
              <a:buFont typeface="Arial" panose="020B0604020202020204" pitchFamily="34" charset="0"/>
              <a:buChar char="•"/>
            </a:pPr>
            <a:r>
              <a:rPr lang="en-US" sz="2400" dirty="0"/>
              <a:t>$50</a:t>
            </a:r>
          </a:p>
        </p:txBody>
      </p:sp>
    </p:spTree>
    <p:extLst>
      <p:ext uri="{BB962C8B-B14F-4D97-AF65-F5344CB8AC3E}">
        <p14:creationId xmlns:p14="http://schemas.microsoft.com/office/powerpoint/2010/main" val="42634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Supplies</a:t>
            </a:r>
          </a:p>
        </p:txBody>
      </p:sp>
      <p:sp>
        <p:nvSpPr>
          <p:cNvPr id="3" name="Content Placeholder 2"/>
          <p:cNvSpPr>
            <a:spLocks noGrp="1"/>
          </p:cNvSpPr>
          <p:nvPr>
            <p:ph idx="1"/>
          </p:nvPr>
        </p:nvSpPr>
        <p:spPr>
          <a:xfrm>
            <a:off x="1164255" y="1876926"/>
            <a:ext cx="9905999" cy="4145281"/>
          </a:xfrm>
        </p:spPr>
        <p:txBody>
          <a:bodyPr>
            <a:normAutofit fontScale="92500" lnSpcReduction="20000"/>
          </a:bodyPr>
          <a:lstStyle/>
          <a:p>
            <a:pPr marL="457200" lvl="1" indent="0">
              <a:buNone/>
            </a:pPr>
            <a:r>
              <a:rPr lang="en-US" dirty="0"/>
              <a:t>Supplies for Purchase:</a:t>
            </a:r>
          </a:p>
          <a:p>
            <a:pPr lvl="2"/>
            <a:r>
              <a:rPr lang="en-US" dirty="0"/>
              <a:t>Box cutter = $5</a:t>
            </a:r>
            <a:endParaRPr lang="en-US" sz="1800" dirty="0"/>
          </a:p>
          <a:p>
            <a:pPr lvl="2"/>
            <a:r>
              <a:rPr lang="en-US" dirty="0"/>
              <a:t>Glue gun = $10</a:t>
            </a:r>
            <a:endParaRPr lang="en-US" sz="1800" dirty="0"/>
          </a:p>
          <a:p>
            <a:pPr lvl="2"/>
            <a:r>
              <a:rPr lang="en-US" dirty="0"/>
              <a:t>Glue stick = $3 </a:t>
            </a:r>
            <a:endParaRPr lang="en-US" sz="1800" dirty="0"/>
          </a:p>
          <a:p>
            <a:pPr lvl="2"/>
            <a:r>
              <a:rPr lang="en-US" dirty="0"/>
              <a:t>Pair of scissors = $3</a:t>
            </a:r>
            <a:endParaRPr lang="en-US" sz="1800" dirty="0"/>
          </a:p>
          <a:p>
            <a:pPr lvl="2"/>
            <a:r>
              <a:rPr lang="en-US" dirty="0"/>
              <a:t>Pencil = $1</a:t>
            </a:r>
            <a:endParaRPr lang="en-US" sz="1800" dirty="0"/>
          </a:p>
          <a:p>
            <a:pPr lvl="2"/>
            <a:r>
              <a:rPr lang="en-US" dirty="0"/>
              <a:t>Piece of string (3 feet long) = $1</a:t>
            </a:r>
            <a:endParaRPr lang="en-US" sz="1800" dirty="0"/>
          </a:p>
          <a:p>
            <a:pPr lvl="2"/>
            <a:r>
              <a:rPr lang="en-US" dirty="0"/>
              <a:t>Piece of Velcro (1 foot long) = $5</a:t>
            </a:r>
            <a:endParaRPr lang="en-US" sz="1800" dirty="0"/>
          </a:p>
          <a:p>
            <a:pPr lvl="2"/>
            <a:r>
              <a:rPr lang="en-US" dirty="0"/>
              <a:t>Ruler = $1</a:t>
            </a:r>
            <a:endParaRPr lang="en-US" sz="1800" dirty="0"/>
          </a:p>
          <a:p>
            <a:pPr lvl="2"/>
            <a:r>
              <a:rPr lang="en-US" dirty="0"/>
              <a:t>Sharpie marker = $1</a:t>
            </a:r>
            <a:endParaRPr lang="en-US" sz="1800" dirty="0"/>
          </a:p>
          <a:p>
            <a:pPr lvl="2"/>
            <a:r>
              <a:rPr lang="en-US" dirty="0"/>
              <a:t>Sheet of stickers = $1</a:t>
            </a:r>
            <a:endParaRPr lang="en-US" sz="1800" dirty="0"/>
          </a:p>
          <a:p>
            <a:pPr lvl="2"/>
            <a:r>
              <a:rPr lang="en-US" dirty="0"/>
              <a:t>Straw = $1</a:t>
            </a:r>
            <a:endParaRPr lang="en-US" sz="1800" dirty="0"/>
          </a:p>
          <a:p>
            <a:pPr lvl="2"/>
            <a:r>
              <a:rPr lang="en-US" dirty="0"/>
              <a:t>Wooden skewer = $1</a:t>
            </a:r>
          </a:p>
          <a:p>
            <a:pPr marL="914400" lvl="2" indent="0">
              <a:buNone/>
            </a:pPr>
            <a:endParaRPr lang="en-US" sz="1800" dirty="0"/>
          </a:p>
        </p:txBody>
      </p:sp>
      <p:pic>
        <p:nvPicPr>
          <p:cNvPr id="5" name="Picture 4">
            <a:extLst>
              <a:ext uri="{FF2B5EF4-FFF2-40B4-BE49-F238E27FC236}">
                <a16:creationId xmlns:a16="http://schemas.microsoft.com/office/drawing/2014/main" id="{40A54D08-57A9-804D-92DD-C73636B35BC4}"/>
              </a:ext>
            </a:extLst>
          </p:cNvPr>
          <p:cNvPicPr>
            <a:picLocks noChangeAspect="1"/>
          </p:cNvPicPr>
          <p:nvPr/>
        </p:nvPicPr>
        <p:blipFill>
          <a:blip r:embed="rId3"/>
          <a:stretch>
            <a:fillRect/>
          </a:stretch>
        </p:blipFill>
        <p:spPr>
          <a:xfrm rot="2653834">
            <a:off x="6351176" y="2480973"/>
            <a:ext cx="4498555" cy="4498555"/>
          </a:xfrm>
          <a:prstGeom prst="rect">
            <a:avLst/>
          </a:prstGeom>
        </p:spPr>
      </p:pic>
      <p:pic>
        <p:nvPicPr>
          <p:cNvPr id="7" name="Picture 6">
            <a:extLst>
              <a:ext uri="{FF2B5EF4-FFF2-40B4-BE49-F238E27FC236}">
                <a16:creationId xmlns:a16="http://schemas.microsoft.com/office/drawing/2014/main" id="{FD4E8E7D-328A-9B4C-8965-1076495E735F}"/>
              </a:ext>
            </a:extLst>
          </p:cNvPr>
          <p:cNvPicPr>
            <a:picLocks noChangeAspect="1"/>
          </p:cNvPicPr>
          <p:nvPr/>
        </p:nvPicPr>
        <p:blipFill>
          <a:blip r:embed="rId4"/>
          <a:stretch>
            <a:fillRect/>
          </a:stretch>
        </p:blipFill>
        <p:spPr>
          <a:xfrm>
            <a:off x="5894400" y="1968879"/>
            <a:ext cx="2438881" cy="2525984"/>
          </a:xfrm>
          <a:prstGeom prst="rect">
            <a:avLst/>
          </a:prstGeom>
        </p:spPr>
      </p:pic>
      <p:pic>
        <p:nvPicPr>
          <p:cNvPr id="9" name="Picture 8">
            <a:extLst>
              <a:ext uri="{FF2B5EF4-FFF2-40B4-BE49-F238E27FC236}">
                <a16:creationId xmlns:a16="http://schemas.microsoft.com/office/drawing/2014/main" id="{09AC108B-97BB-1242-B5E8-C9717F4B23BF}"/>
              </a:ext>
            </a:extLst>
          </p:cNvPr>
          <p:cNvPicPr>
            <a:picLocks noChangeAspect="1"/>
          </p:cNvPicPr>
          <p:nvPr/>
        </p:nvPicPr>
        <p:blipFill>
          <a:blip r:embed="rId5"/>
          <a:stretch>
            <a:fillRect/>
          </a:stretch>
        </p:blipFill>
        <p:spPr>
          <a:xfrm>
            <a:off x="8280962" y="1457625"/>
            <a:ext cx="2570400" cy="2329425"/>
          </a:xfrm>
          <a:prstGeom prst="rect">
            <a:avLst/>
          </a:prstGeom>
        </p:spPr>
      </p:pic>
    </p:spTree>
    <p:extLst>
      <p:ext uri="{BB962C8B-B14F-4D97-AF65-F5344CB8AC3E}">
        <p14:creationId xmlns:p14="http://schemas.microsoft.com/office/powerpoint/2010/main" val="150371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5" name="Content Placeholder 4">
            <a:extLst>
              <a:ext uri="{FF2B5EF4-FFF2-40B4-BE49-F238E27FC236}">
                <a16:creationId xmlns:a16="http://schemas.microsoft.com/office/drawing/2014/main" id="{B8C353EE-821E-C24E-BFF1-AC2BE73510F0}"/>
              </a:ext>
            </a:extLst>
          </p:cNvPr>
          <p:cNvSpPr>
            <a:spLocks noGrp="1"/>
          </p:cNvSpPr>
          <p:nvPr>
            <p:ph idx="1"/>
          </p:nvPr>
        </p:nvSpPr>
        <p:spPr/>
        <p:txBody>
          <a:bodyPr>
            <a:normAutofit fontScale="92500" lnSpcReduction="10000"/>
          </a:bodyPr>
          <a:lstStyle/>
          <a:p>
            <a:r>
              <a:rPr lang="en-US" dirty="0"/>
              <a:t>Each team member will take one of the following roles:</a:t>
            </a:r>
          </a:p>
          <a:p>
            <a:pPr lvl="1"/>
            <a:r>
              <a:rPr lang="en-US" b="1" dirty="0"/>
              <a:t>Marketing:</a:t>
            </a:r>
            <a:r>
              <a:rPr lang="en-US" dirty="0"/>
              <a:t> Ensures that the team’s prototype meets the needs and priorities of the customer.</a:t>
            </a:r>
            <a:endParaRPr lang="en-US" sz="2200" dirty="0"/>
          </a:p>
          <a:p>
            <a:pPr lvl="1"/>
            <a:r>
              <a:rPr lang="en-US" b="1" dirty="0"/>
              <a:t>Research and Development (R&amp;D): </a:t>
            </a:r>
            <a:r>
              <a:rPr lang="en-US" dirty="0"/>
              <a:t>Leads the team in the design of the prototype.  </a:t>
            </a:r>
            <a:endParaRPr lang="en-US" sz="2200" dirty="0"/>
          </a:p>
          <a:p>
            <a:pPr lvl="1"/>
            <a:r>
              <a:rPr lang="en-US" b="1" dirty="0"/>
              <a:t>Operations: </a:t>
            </a:r>
            <a:r>
              <a:rPr lang="en-US" dirty="0"/>
              <a:t>Buys the materials required by R&amp;D and informs finance of all items purchased. Leads the team in building the prototype.</a:t>
            </a:r>
            <a:endParaRPr lang="en-US" sz="2200" dirty="0"/>
          </a:p>
          <a:p>
            <a:pPr lvl="1"/>
            <a:r>
              <a:rPr lang="en-US" b="1" dirty="0"/>
              <a:t>Finance: </a:t>
            </a:r>
            <a:r>
              <a:rPr lang="en-US" dirty="0"/>
              <a:t>Records all materials purchased on the </a:t>
            </a:r>
            <a:r>
              <a:rPr lang="en-US" b="1" dirty="0"/>
              <a:t>Bill of Materials (BOM)</a:t>
            </a:r>
            <a:r>
              <a:rPr lang="en-US" dirty="0"/>
              <a:t>. Confirms that the design is within budget and that the product is profitable.</a:t>
            </a:r>
          </a:p>
          <a:p>
            <a:pPr lvl="1"/>
            <a:r>
              <a:rPr lang="en-US" b="1" dirty="0"/>
              <a:t>Quality: </a:t>
            </a:r>
            <a:r>
              <a:rPr lang="en-US" dirty="0"/>
              <a:t>Reviews the final product for </a:t>
            </a:r>
            <a:r>
              <a:rPr lang="en-US" b="1" dirty="0"/>
              <a:t>quality assurance</a:t>
            </a:r>
            <a:r>
              <a:rPr lang="en-US" dirty="0"/>
              <a:t>.  Ensures that all parts used match the BOM. </a:t>
            </a:r>
          </a:p>
          <a:p>
            <a:endParaRPr lang="en-US" dirty="0"/>
          </a:p>
          <a:p>
            <a:pPr marL="0" indent="0">
              <a:buNone/>
            </a:pPr>
            <a:endParaRPr lang="en-US" dirty="0"/>
          </a:p>
        </p:txBody>
      </p:sp>
    </p:spTree>
    <p:extLst>
      <p:ext uri="{BB962C8B-B14F-4D97-AF65-F5344CB8AC3E}">
        <p14:creationId xmlns:p14="http://schemas.microsoft.com/office/powerpoint/2010/main" val="350193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9AF948-0EDD-894B-8FE9-793D506CFE35}"/>
              </a:ext>
            </a:extLst>
          </p:cNvPr>
          <p:cNvSpPr>
            <a:spLocks noGrp="1"/>
          </p:cNvSpPr>
          <p:nvPr>
            <p:ph type="title"/>
          </p:nvPr>
        </p:nvSpPr>
        <p:spPr/>
        <p:txBody>
          <a:bodyPr/>
          <a:lstStyle/>
          <a:p>
            <a:r>
              <a:rPr lang="en-US" dirty="0"/>
              <a:t>Pre-Work</a:t>
            </a:r>
          </a:p>
        </p:txBody>
      </p:sp>
      <p:sp>
        <p:nvSpPr>
          <p:cNvPr id="7" name="Content Placeholder 2">
            <a:extLst>
              <a:ext uri="{FF2B5EF4-FFF2-40B4-BE49-F238E27FC236}">
                <a16:creationId xmlns:a16="http://schemas.microsoft.com/office/drawing/2014/main" id="{53D8E50F-4194-244A-B2CF-4E9956A72569}"/>
              </a:ext>
            </a:extLst>
          </p:cNvPr>
          <p:cNvSpPr>
            <a:spLocks noGrp="1"/>
          </p:cNvSpPr>
          <p:nvPr>
            <p:ph idx="1"/>
          </p:nvPr>
        </p:nvSpPr>
        <p:spPr/>
        <p:txBody>
          <a:bodyPr>
            <a:noAutofit/>
          </a:bodyPr>
          <a:lstStyle/>
          <a:p>
            <a:pPr marL="0" indent="0">
              <a:buNone/>
            </a:pPr>
            <a:r>
              <a:rPr lang="en-US" sz="2200" dirty="0"/>
              <a:t>Before any designing and building takes places, you must first accomplish </a:t>
            </a:r>
            <a:br>
              <a:rPr lang="en-US" sz="2200" dirty="0"/>
            </a:br>
            <a:r>
              <a:rPr lang="en-US" sz="2200" dirty="0"/>
              <a:t>the following tasks:</a:t>
            </a:r>
          </a:p>
          <a:p>
            <a:pPr marL="514350" indent="-514350">
              <a:buFont typeface="+mj-lt"/>
              <a:buAutoNum type="arabicPeriod"/>
            </a:pPr>
            <a:r>
              <a:rPr lang="en-US" sz="2200" b="1" dirty="0"/>
              <a:t>Choose a team name. </a:t>
            </a:r>
            <a:endParaRPr lang="en-US" sz="2200" dirty="0"/>
          </a:p>
          <a:p>
            <a:pPr marL="514350" indent="-514350">
              <a:buFont typeface="+mj-lt"/>
              <a:buAutoNum type="arabicPeriod"/>
            </a:pPr>
            <a:r>
              <a:rPr lang="en-US" sz="2200" b="1" dirty="0"/>
              <a:t>Assign each team member one of the following roles:</a:t>
            </a:r>
          </a:p>
          <a:p>
            <a:pPr lvl="1">
              <a:lnSpc>
                <a:spcPct val="120000"/>
              </a:lnSpc>
            </a:pPr>
            <a:r>
              <a:rPr lang="en-US" sz="2200" dirty="0"/>
              <a:t>Marketing </a:t>
            </a:r>
          </a:p>
          <a:p>
            <a:pPr lvl="1">
              <a:lnSpc>
                <a:spcPct val="120000"/>
              </a:lnSpc>
            </a:pPr>
            <a:r>
              <a:rPr lang="en-US" sz="2200" dirty="0"/>
              <a:t>Research and Development (R&amp;D) </a:t>
            </a:r>
          </a:p>
          <a:p>
            <a:pPr lvl="1">
              <a:lnSpc>
                <a:spcPct val="120000"/>
              </a:lnSpc>
            </a:pPr>
            <a:r>
              <a:rPr lang="en-US" sz="2200" dirty="0"/>
              <a:t>Operations</a:t>
            </a:r>
          </a:p>
          <a:p>
            <a:pPr lvl="1">
              <a:lnSpc>
                <a:spcPct val="120000"/>
              </a:lnSpc>
            </a:pPr>
            <a:r>
              <a:rPr lang="en-US" sz="2200" dirty="0"/>
              <a:t>Finance</a:t>
            </a:r>
          </a:p>
          <a:p>
            <a:pPr lvl="1">
              <a:lnSpc>
                <a:spcPct val="120000"/>
              </a:lnSpc>
            </a:pPr>
            <a:r>
              <a:rPr lang="en-US" sz="2200" dirty="0"/>
              <a:t>Quality</a:t>
            </a:r>
            <a:endParaRPr lang="en-US" sz="2200" b="1" dirty="0"/>
          </a:p>
        </p:txBody>
      </p:sp>
    </p:spTree>
    <p:extLst>
      <p:ext uri="{BB962C8B-B14F-4D97-AF65-F5344CB8AC3E}">
        <p14:creationId xmlns:p14="http://schemas.microsoft.com/office/powerpoint/2010/main" val="3081487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Pre-Work, continued</a:t>
            </a:r>
          </a:p>
        </p:txBody>
      </p:sp>
      <p:sp>
        <p:nvSpPr>
          <p:cNvPr id="3" name="Content Placeholder 2"/>
          <p:cNvSpPr>
            <a:spLocks noGrp="1"/>
          </p:cNvSpPr>
          <p:nvPr>
            <p:ph idx="1"/>
          </p:nvPr>
        </p:nvSpPr>
        <p:spPr>
          <a:xfrm>
            <a:off x="1035302" y="1876926"/>
            <a:ext cx="9905999" cy="4145281"/>
          </a:xfrm>
        </p:spPr>
        <p:txBody>
          <a:bodyPr>
            <a:normAutofit/>
          </a:bodyPr>
          <a:lstStyle/>
          <a:p>
            <a:pPr marL="457200" indent="-457200">
              <a:buFont typeface="+mj-lt"/>
              <a:buAutoNum type="arabicPeriod" startAt="3"/>
            </a:pPr>
            <a:r>
              <a:rPr lang="en-US" sz="2000" b="1" dirty="0"/>
              <a:t>Complete individual tasks:</a:t>
            </a:r>
          </a:p>
          <a:p>
            <a:pPr marL="685800" lvl="2"/>
            <a:r>
              <a:rPr lang="en-US" sz="1900" b="1" dirty="0"/>
              <a:t>Marketing: </a:t>
            </a:r>
            <a:r>
              <a:rPr lang="en-US" sz="1900" dirty="0"/>
              <a:t>Review the customer’s needs and priorities; be ready to share these with the team. </a:t>
            </a:r>
          </a:p>
          <a:p>
            <a:pPr marL="685800" lvl="2"/>
            <a:r>
              <a:rPr lang="en-US" sz="1900" b="1" dirty="0"/>
              <a:t>R&amp;D: </a:t>
            </a:r>
            <a:r>
              <a:rPr lang="en-US" sz="1900" dirty="0"/>
              <a:t>Review the contents in the supply kit. Think about how the materials could potentially be used in the prosthetic arm prototype. Start a list of potential additional items that may be required.</a:t>
            </a:r>
          </a:p>
          <a:p>
            <a:pPr marL="685800" lvl="2"/>
            <a:r>
              <a:rPr lang="en-US" sz="1900" b="1" dirty="0"/>
              <a:t>Operations:</a:t>
            </a:r>
            <a:r>
              <a:rPr lang="en-US" sz="1900" dirty="0"/>
              <a:t> Organize the supplies and work with the Quality team member. </a:t>
            </a:r>
          </a:p>
          <a:p>
            <a:pPr marL="685800" lvl="2"/>
            <a:r>
              <a:rPr lang="en-US" sz="1900" b="1" dirty="0"/>
              <a:t>Finance: </a:t>
            </a:r>
            <a:r>
              <a:rPr lang="en-US" sz="1900" dirty="0"/>
              <a:t>Review the Bill of Materials handout; be sure you know how to calculate the total expenses and determine if prototype is profitable.</a:t>
            </a:r>
          </a:p>
          <a:p>
            <a:pPr marL="685800" lvl="2"/>
            <a:r>
              <a:rPr lang="en-US" sz="1900" b="1" dirty="0"/>
              <a:t>Quality: </a:t>
            </a:r>
            <a:r>
              <a:rPr lang="en-US" sz="1900" dirty="0"/>
              <a:t>Talk with the Operations team member and come to an agreement on criteria for accepting the design. The </a:t>
            </a:r>
            <a:r>
              <a:rPr lang="en-US" sz="1900" b="1" dirty="0"/>
              <a:t>criteria</a:t>
            </a:r>
            <a:r>
              <a:rPr lang="en-US" sz="1900" dirty="0"/>
              <a:t> (rules or principles for evaluating or testing something) should be documented on the Criteria for Acceptance handout. </a:t>
            </a:r>
          </a:p>
          <a:p>
            <a:endParaRPr lang="en-US" dirty="0"/>
          </a:p>
          <a:p>
            <a:endParaRPr lang="en-US" b="1" dirty="0"/>
          </a:p>
        </p:txBody>
      </p:sp>
    </p:spTree>
    <p:extLst>
      <p:ext uri="{BB962C8B-B14F-4D97-AF65-F5344CB8AC3E}">
        <p14:creationId xmlns:p14="http://schemas.microsoft.com/office/powerpoint/2010/main" val="407476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Your Prototype</a:t>
            </a:r>
          </a:p>
        </p:txBody>
      </p:sp>
      <p:sp>
        <p:nvSpPr>
          <p:cNvPr id="3" name="Content Placeholder 2"/>
          <p:cNvSpPr>
            <a:spLocks noGrp="1"/>
          </p:cNvSpPr>
          <p:nvPr>
            <p:ph idx="1"/>
          </p:nvPr>
        </p:nvSpPr>
        <p:spPr>
          <a:xfrm>
            <a:off x="1164255" y="1876926"/>
            <a:ext cx="9905999" cy="4145281"/>
          </a:xfrm>
        </p:spPr>
        <p:txBody>
          <a:bodyPr>
            <a:normAutofit fontScale="70000" lnSpcReduction="20000"/>
          </a:bodyPr>
          <a:lstStyle/>
          <a:p>
            <a:pPr marL="0" indent="0">
              <a:buNone/>
            </a:pPr>
            <a:r>
              <a:rPr lang="en-US" b="1" dirty="0"/>
              <a:t>As a team, complete the following:</a:t>
            </a:r>
            <a:endParaRPr lang="en-US" sz="2400" b="1" dirty="0"/>
          </a:p>
          <a:p>
            <a:pPr marL="457200" indent="-457200">
              <a:buFont typeface="+mj-lt"/>
              <a:buAutoNum type="arabicPeriod"/>
            </a:pPr>
            <a:r>
              <a:rPr lang="en-US" b="1" dirty="0"/>
              <a:t>Define the Need: </a:t>
            </a:r>
            <a:r>
              <a:rPr lang="en-US" dirty="0"/>
              <a:t>Review the needs of the customer with the team; prioritize the needs.</a:t>
            </a:r>
          </a:p>
          <a:p>
            <a:pPr marL="800100" lvl="1" indent="-342900">
              <a:buSzPct val="80000"/>
              <a:buFont typeface="Wingdings" pitchFamily="2" charset="2"/>
              <a:buChar char="Ø"/>
            </a:pPr>
            <a:r>
              <a:rPr lang="en-US" i="1" dirty="0"/>
              <a:t>Lead: Marketing</a:t>
            </a:r>
          </a:p>
          <a:p>
            <a:pPr marL="457200" indent="-457200">
              <a:buFont typeface="+mj-lt"/>
              <a:buAutoNum type="arabicPeriod"/>
            </a:pPr>
            <a:r>
              <a:rPr lang="en-US" b="1" dirty="0"/>
              <a:t>Brainstorm: </a:t>
            </a:r>
            <a:r>
              <a:rPr lang="en-US" dirty="0"/>
              <a:t>Share ideas and discuss potential solutions to help meet the top prioritized needs.</a:t>
            </a:r>
          </a:p>
          <a:p>
            <a:pPr marL="800100" lvl="1" indent="-342900">
              <a:buSzPct val="80000"/>
              <a:buFont typeface="Wingdings" pitchFamily="2" charset="2"/>
              <a:buChar char="Ø"/>
            </a:pPr>
            <a:r>
              <a:rPr lang="en-US" i="1" dirty="0"/>
              <a:t>Lead: R&amp;D</a:t>
            </a:r>
          </a:p>
          <a:p>
            <a:pPr marL="457200" indent="-457200">
              <a:buFont typeface="+mj-lt"/>
              <a:buAutoNum type="arabicPeriod"/>
            </a:pPr>
            <a:r>
              <a:rPr lang="en-US" b="1" dirty="0"/>
              <a:t>Design: </a:t>
            </a:r>
            <a:r>
              <a:rPr lang="en-US" dirty="0"/>
              <a:t>Sketch potential designs and agree on a design for the prototype. </a:t>
            </a:r>
          </a:p>
          <a:p>
            <a:pPr marL="800100" lvl="1" indent="-342900">
              <a:buSzPct val="80000"/>
              <a:buFont typeface="Wingdings" pitchFamily="2" charset="2"/>
              <a:buChar char="Ø"/>
            </a:pPr>
            <a:r>
              <a:rPr lang="en-US" i="1" dirty="0"/>
              <a:t>Lead: R&amp;D</a:t>
            </a:r>
          </a:p>
          <a:p>
            <a:pPr marL="457200" indent="-457200">
              <a:buFont typeface="+mj-lt"/>
              <a:buAutoNum type="arabicPeriod"/>
            </a:pPr>
            <a:r>
              <a:rPr lang="en-US" b="1" dirty="0"/>
              <a:t>Design: </a:t>
            </a:r>
            <a:r>
              <a:rPr lang="en-US" dirty="0"/>
              <a:t>Determine the materials to use.</a:t>
            </a:r>
          </a:p>
          <a:p>
            <a:pPr marL="800100" lvl="1" indent="-342900">
              <a:buSzPct val="80000"/>
              <a:buFont typeface="Wingdings" pitchFamily="2" charset="2"/>
              <a:buChar char="Ø"/>
            </a:pPr>
            <a:r>
              <a:rPr lang="en-US" i="1" dirty="0"/>
              <a:t>Lead: Operations</a:t>
            </a:r>
          </a:p>
          <a:p>
            <a:pPr marL="457200" indent="-457200">
              <a:buFont typeface="+mj-lt"/>
              <a:buAutoNum type="arabicPeriod"/>
            </a:pPr>
            <a:r>
              <a:rPr lang="en-US" b="1" dirty="0"/>
              <a:t>Record: </a:t>
            </a:r>
            <a:r>
              <a:rPr lang="en-US" dirty="0"/>
              <a:t>Complete the BOM and confirm whether the design is within budget. If necessary, draft a new BOM, eliminating lower priority parts.</a:t>
            </a:r>
          </a:p>
          <a:p>
            <a:pPr marL="800100" lvl="1" indent="-342900">
              <a:buSzPct val="80000"/>
              <a:buFont typeface="Wingdings" pitchFamily="2" charset="2"/>
              <a:buChar char="Ø"/>
            </a:pPr>
            <a:r>
              <a:rPr lang="en-US" i="1" dirty="0"/>
              <a:t>Lead: Finance</a:t>
            </a:r>
          </a:p>
          <a:p>
            <a:pPr marL="457200" indent="-457200">
              <a:buFont typeface="+mj-lt"/>
              <a:buAutoNum type="arabicPeriod"/>
            </a:pPr>
            <a:endParaRPr lang="en-US" dirty="0"/>
          </a:p>
        </p:txBody>
      </p:sp>
    </p:spTree>
    <p:extLst>
      <p:ext uri="{BB962C8B-B14F-4D97-AF65-F5344CB8AC3E}">
        <p14:creationId xmlns:p14="http://schemas.microsoft.com/office/powerpoint/2010/main" val="144035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 Your Design</a:t>
            </a:r>
          </a:p>
        </p:txBody>
      </p:sp>
      <p:sp>
        <p:nvSpPr>
          <p:cNvPr id="5" name="Content Placeholder 4">
            <a:extLst>
              <a:ext uri="{FF2B5EF4-FFF2-40B4-BE49-F238E27FC236}">
                <a16:creationId xmlns:a16="http://schemas.microsoft.com/office/drawing/2014/main" id="{D2F0AF58-587B-CA4A-8317-DD2A02A65C1D}"/>
              </a:ext>
            </a:extLst>
          </p:cNvPr>
          <p:cNvSpPr>
            <a:spLocks noGrp="1"/>
          </p:cNvSpPr>
          <p:nvPr>
            <p:ph idx="1"/>
          </p:nvPr>
        </p:nvSpPr>
        <p:spPr/>
        <p:txBody>
          <a:bodyPr>
            <a:noAutofit/>
          </a:bodyPr>
          <a:lstStyle/>
          <a:p>
            <a:pPr marL="0" indent="0">
              <a:buNone/>
            </a:pPr>
            <a:r>
              <a:rPr lang="en-US" sz="2000" dirty="0"/>
              <a:t>Once you have agreed on a design and made a final determination of the materials to be used, complete the following tasks:</a:t>
            </a:r>
          </a:p>
          <a:p>
            <a:pPr marL="457200" indent="-457200">
              <a:buFont typeface="+mj-lt"/>
              <a:buAutoNum type="arabicPeriod"/>
            </a:pPr>
            <a:r>
              <a:rPr lang="en-US" sz="2000" b="1" dirty="0"/>
              <a:t>Build: </a:t>
            </a:r>
            <a:r>
              <a:rPr lang="en-US" sz="2000" dirty="0"/>
              <a:t>Make a model using materials that provides a solution to the problem. </a:t>
            </a:r>
          </a:p>
          <a:p>
            <a:pPr marL="800100" lvl="1" indent="-342900">
              <a:buSzPct val="80000"/>
              <a:buFont typeface="Wingdings" pitchFamily="2" charset="2"/>
              <a:buChar char="Ø"/>
            </a:pPr>
            <a:r>
              <a:rPr lang="en-US" sz="2000" i="1" dirty="0"/>
              <a:t>Lead: Operations</a:t>
            </a:r>
            <a:endParaRPr lang="en-US" sz="2000" dirty="0"/>
          </a:p>
          <a:p>
            <a:pPr marL="514350" indent="-514350">
              <a:buFont typeface="+mj-lt"/>
              <a:buAutoNum type="arabicPeriod"/>
            </a:pPr>
            <a:r>
              <a:rPr lang="en-US" sz="2000" b="1" dirty="0"/>
              <a:t>Test: </a:t>
            </a:r>
            <a:r>
              <a:rPr lang="en-US" sz="2000" dirty="0"/>
              <a:t>Test the model using the water bottle in a controlled and working environment; fill the bottle with varying amounts of water when testing. The final design should be able to withstand the weight of a full water bottle. Gather data on the performance. Check the results to determine if the model solved the problem. Identify areas of concern and shortcomings. </a:t>
            </a:r>
            <a:r>
              <a:rPr lang="en-US" sz="2000" i="1" dirty="0"/>
              <a:t>Lead: Quality</a:t>
            </a:r>
            <a:endParaRPr lang="en-US" sz="2000" dirty="0"/>
          </a:p>
          <a:p>
            <a:pPr marL="457200" indent="-457200">
              <a:buFont typeface="+mj-lt"/>
              <a:buAutoNum type="arabicPeriod"/>
            </a:pPr>
            <a:r>
              <a:rPr lang="en-US" sz="2000" b="1" dirty="0"/>
              <a:t>Evaluate: </a:t>
            </a:r>
            <a:r>
              <a:rPr lang="en-US" sz="2000" dirty="0"/>
              <a:t>Determine if any changes to be made to the design.</a:t>
            </a:r>
          </a:p>
          <a:p>
            <a:pPr marL="800100" lvl="1" indent="-342900">
              <a:buSzPct val="80000"/>
              <a:buFont typeface="Wingdings" pitchFamily="2" charset="2"/>
              <a:buChar char="Ø"/>
            </a:pPr>
            <a:r>
              <a:rPr lang="en-US" sz="2000" i="1" dirty="0"/>
              <a:t>Lead: R&amp;D</a:t>
            </a:r>
          </a:p>
        </p:txBody>
      </p:sp>
    </p:spTree>
    <p:extLst>
      <p:ext uri="{BB962C8B-B14F-4D97-AF65-F5344CB8AC3E}">
        <p14:creationId xmlns:p14="http://schemas.microsoft.com/office/powerpoint/2010/main" val="21319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4E786D-91A7-8742-A116-8422E3110A84}"/>
              </a:ext>
            </a:extLst>
          </p:cNvPr>
          <p:cNvSpPr>
            <a:spLocks noGrp="1"/>
          </p:cNvSpPr>
          <p:nvPr>
            <p:ph type="title"/>
          </p:nvPr>
        </p:nvSpPr>
        <p:spPr/>
        <p:txBody>
          <a:bodyPr>
            <a:normAutofit/>
          </a:bodyPr>
          <a:lstStyle/>
          <a:p>
            <a:r>
              <a:rPr lang="en-US" b="1" dirty="0"/>
              <a:t>What is STEM</a:t>
            </a:r>
            <a:r>
              <a:rPr lang="en-US" b="1" baseline="30000" dirty="0"/>
              <a:t>2</a:t>
            </a:r>
            <a:r>
              <a:rPr lang="en-US" b="1" dirty="0"/>
              <a:t>D?</a:t>
            </a:r>
          </a:p>
        </p:txBody>
      </p:sp>
      <p:sp>
        <p:nvSpPr>
          <p:cNvPr id="5" name="Content Placeholder 2">
            <a:extLst>
              <a:ext uri="{FF2B5EF4-FFF2-40B4-BE49-F238E27FC236}">
                <a16:creationId xmlns:a16="http://schemas.microsoft.com/office/drawing/2014/main" id="{19A74EA2-CD87-1245-A9C4-A9A87B30453C}"/>
              </a:ext>
            </a:extLst>
          </p:cNvPr>
          <p:cNvSpPr>
            <a:spLocks noGrp="1"/>
          </p:cNvSpPr>
          <p:nvPr>
            <p:ph idx="1"/>
          </p:nvPr>
        </p:nvSpPr>
        <p:spPr/>
        <p:txBody>
          <a:bodyPr>
            <a:normAutofit fontScale="92500" lnSpcReduction="20000"/>
          </a:bodyPr>
          <a:lstStyle/>
          <a:p>
            <a:pPr marL="0" indent="0">
              <a:buNone/>
            </a:pPr>
            <a:r>
              <a:rPr lang="en-US" sz="4400" b="1" u="sng" dirty="0"/>
              <a:t>S</a:t>
            </a:r>
            <a:r>
              <a:rPr lang="en-US" sz="4400" dirty="0"/>
              <a:t>cience</a:t>
            </a:r>
          </a:p>
          <a:p>
            <a:pPr marL="0" indent="0">
              <a:buNone/>
            </a:pPr>
            <a:r>
              <a:rPr lang="en-US" sz="4400" b="1" u="sng" dirty="0"/>
              <a:t>T</a:t>
            </a:r>
            <a:r>
              <a:rPr lang="en-US" sz="4400" dirty="0"/>
              <a:t>echnology</a:t>
            </a:r>
          </a:p>
          <a:p>
            <a:pPr marL="0" indent="0">
              <a:buNone/>
            </a:pPr>
            <a:r>
              <a:rPr lang="en-US" sz="4400" b="1" u="sng" dirty="0"/>
              <a:t>E</a:t>
            </a:r>
            <a:r>
              <a:rPr lang="en-US" sz="4400" dirty="0"/>
              <a:t>ngineering</a:t>
            </a:r>
          </a:p>
          <a:p>
            <a:pPr marL="0" indent="0">
              <a:buNone/>
            </a:pPr>
            <a:r>
              <a:rPr lang="en-US" sz="4400" b="1" u="sng" dirty="0"/>
              <a:t>M</a:t>
            </a:r>
            <a:r>
              <a:rPr lang="en-US" sz="4400" dirty="0"/>
              <a:t>ath</a:t>
            </a:r>
          </a:p>
          <a:p>
            <a:pPr marL="0" indent="0">
              <a:buNone/>
            </a:pPr>
            <a:r>
              <a:rPr lang="en-US" sz="4400" b="1" u="sng" dirty="0"/>
              <a:t>M</a:t>
            </a:r>
            <a:r>
              <a:rPr lang="en-US" sz="4400" dirty="0"/>
              <a:t>anufacturing</a:t>
            </a:r>
          </a:p>
          <a:p>
            <a:pPr marL="0" indent="0">
              <a:buNone/>
            </a:pPr>
            <a:r>
              <a:rPr lang="en-US" sz="4400" b="1" u="sng" dirty="0"/>
              <a:t>D</a:t>
            </a:r>
            <a:r>
              <a:rPr lang="en-US" sz="4400" dirty="0"/>
              <a:t>esign</a:t>
            </a:r>
            <a:r>
              <a:rPr lang="en-US" sz="4400" dirty="0">
                <a:effectLst/>
              </a:rPr>
              <a:t> </a:t>
            </a:r>
            <a:endParaRPr lang="en-US" sz="4400" dirty="0"/>
          </a:p>
        </p:txBody>
      </p:sp>
      <p:pic>
        <p:nvPicPr>
          <p:cNvPr id="6" name="Picture 12">
            <a:extLst>
              <a:ext uri="{FF2B5EF4-FFF2-40B4-BE49-F238E27FC236}">
                <a16:creationId xmlns:a16="http://schemas.microsoft.com/office/drawing/2014/main" id="{2383CBAE-AFF6-5845-82BC-C31513B4C6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42359" y="1419408"/>
            <a:ext cx="2853288" cy="285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5C4C2037-4DE5-D14E-8519-31A22082D6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78356" y="2584174"/>
            <a:ext cx="2396901" cy="2396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DBC336E1-6C04-5E47-B2F4-96DCE90305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273"/>
          <a:stretch/>
        </p:blipFill>
        <p:spPr bwMode="auto">
          <a:xfrm>
            <a:off x="7626488" y="911469"/>
            <a:ext cx="2605688" cy="202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a:extLst>
              <a:ext uri="{FF2B5EF4-FFF2-40B4-BE49-F238E27FC236}">
                <a16:creationId xmlns:a16="http://schemas.microsoft.com/office/drawing/2014/main" id="{C6655264-78BF-4446-B359-EDB7EE30F2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656"/>
          <a:stretch/>
        </p:blipFill>
        <p:spPr bwMode="auto">
          <a:xfrm>
            <a:off x="6615746" y="4247296"/>
            <a:ext cx="4016954" cy="294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id="{AB81092C-4236-9B40-BA3C-E238967114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715" t="17410" r="11224" b="14673"/>
          <a:stretch/>
        </p:blipFill>
        <p:spPr bwMode="auto">
          <a:xfrm>
            <a:off x="9167445" y="2610704"/>
            <a:ext cx="1827865" cy="193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41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 Your Design</a:t>
            </a:r>
          </a:p>
        </p:txBody>
      </p:sp>
      <p:sp>
        <p:nvSpPr>
          <p:cNvPr id="5" name="Content Placeholder 4">
            <a:extLst>
              <a:ext uri="{FF2B5EF4-FFF2-40B4-BE49-F238E27FC236}">
                <a16:creationId xmlns:a16="http://schemas.microsoft.com/office/drawing/2014/main" id="{D2F0AF58-587B-CA4A-8317-DD2A02A65C1D}"/>
              </a:ext>
            </a:extLst>
          </p:cNvPr>
          <p:cNvSpPr>
            <a:spLocks noGrp="1"/>
          </p:cNvSpPr>
          <p:nvPr>
            <p:ph idx="1"/>
          </p:nvPr>
        </p:nvSpPr>
        <p:spPr/>
        <p:txBody>
          <a:bodyPr>
            <a:normAutofit lnSpcReduction="10000"/>
          </a:bodyPr>
          <a:lstStyle/>
          <a:p>
            <a:pPr marL="457200" indent="-457200">
              <a:buFont typeface="+mj-lt"/>
              <a:buAutoNum type="arabicPeriod" startAt="4"/>
            </a:pPr>
            <a:r>
              <a:rPr lang="en-US" sz="2200" b="1" dirty="0"/>
              <a:t>Rebuild:</a:t>
            </a:r>
            <a:r>
              <a:rPr lang="en-US" sz="2200" dirty="0"/>
              <a:t> Make any necessary changes to the design, based on testing and evaluation.</a:t>
            </a:r>
          </a:p>
          <a:p>
            <a:pPr marL="800100" lvl="1" indent="-342900">
              <a:buSzPct val="80000"/>
              <a:buFont typeface="Wingdings" pitchFamily="2" charset="2"/>
              <a:buChar char="Ø"/>
            </a:pPr>
            <a:r>
              <a:rPr lang="en-US" sz="2200" i="1" dirty="0"/>
              <a:t>Lead: Operations</a:t>
            </a:r>
          </a:p>
          <a:p>
            <a:pPr marL="0" indent="0">
              <a:buNone/>
              <a:tabLst>
                <a:tab pos="457200" algn="l"/>
              </a:tabLst>
            </a:pPr>
            <a:r>
              <a:rPr lang="en-US" sz="2200" dirty="0"/>
              <a:t>	Remember to track any changes in your use of supplies on your BOM! </a:t>
            </a:r>
          </a:p>
          <a:p>
            <a:pPr marL="800100" lvl="1" indent="-342900">
              <a:buSzPct val="80000"/>
              <a:buFont typeface="Wingdings" pitchFamily="2" charset="2"/>
              <a:buChar char="Ø"/>
            </a:pPr>
            <a:r>
              <a:rPr lang="en-US" sz="2200" i="1" dirty="0"/>
              <a:t>Lead: Finance</a:t>
            </a:r>
          </a:p>
          <a:p>
            <a:pPr marL="514350" indent="-514350">
              <a:buFont typeface="+mj-lt"/>
              <a:buAutoNum type="arabicPeriod" startAt="5"/>
            </a:pPr>
            <a:r>
              <a:rPr lang="en-US" sz="2200" b="1" dirty="0"/>
              <a:t>Share the Solution:</a:t>
            </a:r>
            <a:r>
              <a:rPr lang="en-US" sz="2200" dirty="0"/>
              <a:t> As a team, answer the following questions: What is the best feature of the design? What different steps were taken to get the product to work? What modifications were made? Should this prototype be recommended for “market testing” and manufacturing?</a:t>
            </a:r>
          </a:p>
          <a:p>
            <a:pPr marL="800100" lvl="1" indent="-342900">
              <a:buSzPct val="80000"/>
              <a:buFont typeface="Wingdings" pitchFamily="2" charset="2"/>
              <a:buChar char="Ø"/>
            </a:pPr>
            <a:r>
              <a:rPr lang="en-US" sz="2200" i="1" dirty="0"/>
              <a:t>Lead: Marketing</a:t>
            </a:r>
          </a:p>
          <a:p>
            <a:endParaRPr lang="en-US" dirty="0"/>
          </a:p>
        </p:txBody>
      </p:sp>
    </p:spTree>
    <p:extLst>
      <p:ext uri="{BB962C8B-B14F-4D97-AF65-F5344CB8AC3E}">
        <p14:creationId xmlns:p14="http://schemas.microsoft.com/office/powerpoint/2010/main" val="89861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Finalize Your Product</a:t>
            </a:r>
          </a:p>
        </p:txBody>
      </p:sp>
      <p:sp>
        <p:nvSpPr>
          <p:cNvPr id="3" name="Content Placeholder 2"/>
          <p:cNvSpPr>
            <a:spLocks noGrp="1"/>
          </p:cNvSpPr>
          <p:nvPr>
            <p:ph idx="1"/>
          </p:nvPr>
        </p:nvSpPr>
        <p:spPr>
          <a:xfrm>
            <a:off x="965201" y="1876926"/>
            <a:ext cx="10105054" cy="4145281"/>
          </a:xfrm>
        </p:spPr>
        <p:txBody>
          <a:bodyPr>
            <a:normAutofit fontScale="85000" lnSpcReduction="20000"/>
          </a:bodyPr>
          <a:lstStyle/>
          <a:p>
            <a:pPr marL="0" indent="0">
              <a:buNone/>
            </a:pPr>
            <a:r>
              <a:rPr lang="en-US" sz="2600" dirty="0"/>
              <a:t>Once you have built and conducted initial tests of the design, complete the following tasks:</a:t>
            </a:r>
          </a:p>
          <a:p>
            <a:pPr marL="457200" indent="-457200">
              <a:buFont typeface="+mj-lt"/>
              <a:buAutoNum type="arabicPeriod"/>
            </a:pPr>
            <a:r>
              <a:rPr lang="en-US" sz="2600" dirty="0"/>
              <a:t>Create a final BOM and have all team members sign it.  </a:t>
            </a:r>
          </a:p>
          <a:p>
            <a:pPr marL="800100" lvl="1" indent="-342900">
              <a:buSzPct val="80000"/>
              <a:buFont typeface="Wingdings" pitchFamily="2" charset="2"/>
              <a:buChar char="Ø"/>
            </a:pPr>
            <a:r>
              <a:rPr lang="en-US" sz="2600" i="1" dirty="0"/>
              <a:t>Lead: Finance</a:t>
            </a:r>
            <a:endParaRPr lang="en-US" sz="2600" dirty="0"/>
          </a:p>
          <a:p>
            <a:pPr marL="457200" indent="-457200">
              <a:buFont typeface="+mj-lt"/>
              <a:buAutoNum type="arabicPeriod"/>
            </a:pPr>
            <a:r>
              <a:rPr lang="en-US" sz="2600" dirty="0"/>
              <a:t>Take the final BOM to the Supplier and return any supplies not listed on the BOM.</a:t>
            </a:r>
          </a:p>
          <a:p>
            <a:pPr marL="800100" lvl="1" indent="-342900">
              <a:buSzPct val="80000"/>
              <a:buFont typeface="Wingdings" pitchFamily="2" charset="2"/>
              <a:buChar char="Ø"/>
            </a:pPr>
            <a:r>
              <a:rPr lang="en-US" sz="2600" i="1" dirty="0"/>
              <a:t>Lead: Operations</a:t>
            </a:r>
            <a:endParaRPr lang="en-US" sz="2600" dirty="0"/>
          </a:p>
          <a:p>
            <a:pPr marL="457200" indent="-457200">
              <a:buFont typeface="+mj-lt"/>
              <a:buAutoNum type="arabicPeriod"/>
            </a:pPr>
            <a:r>
              <a:rPr lang="en-US" sz="2600" dirty="0"/>
              <a:t>Check that the materials used in the prototype match the BOM and all the acceptance criteria are met. </a:t>
            </a:r>
          </a:p>
          <a:p>
            <a:pPr marL="800100" lvl="1" indent="-342900">
              <a:buSzPct val="80000"/>
              <a:buFont typeface="Wingdings" pitchFamily="2" charset="2"/>
              <a:buChar char="Ø"/>
            </a:pPr>
            <a:r>
              <a:rPr lang="en-US" sz="2600" i="1" dirty="0"/>
              <a:t>Lead: Quality</a:t>
            </a:r>
            <a:endParaRPr lang="en-US" sz="2600" dirty="0"/>
          </a:p>
          <a:p>
            <a:pPr marL="457200" indent="-457200">
              <a:buFont typeface="+mj-lt"/>
              <a:buAutoNum type="arabicPeriod"/>
            </a:pPr>
            <a:r>
              <a:rPr lang="en-US" sz="2600" dirty="0"/>
              <a:t>Deliver the prosthetic arm to the judge.</a:t>
            </a:r>
          </a:p>
          <a:p>
            <a:pPr marL="800100" lvl="1" indent="-342900">
              <a:buSzPct val="80000"/>
              <a:buFont typeface="Wingdings" pitchFamily="2" charset="2"/>
              <a:buChar char="Ø"/>
            </a:pPr>
            <a:r>
              <a:rPr lang="en-US" sz="2600" i="1" dirty="0"/>
              <a:t>Lead: Quality</a:t>
            </a:r>
            <a:endParaRPr lang="en-US" sz="2600" dirty="0"/>
          </a:p>
          <a:p>
            <a:pPr marL="0" indent="0">
              <a:buNone/>
            </a:pPr>
            <a:endParaRPr lang="en-US" dirty="0"/>
          </a:p>
        </p:txBody>
      </p:sp>
    </p:spTree>
    <p:extLst>
      <p:ext uri="{BB962C8B-B14F-4D97-AF65-F5344CB8AC3E}">
        <p14:creationId xmlns:p14="http://schemas.microsoft.com/office/powerpoint/2010/main" val="59475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F572D9-CB6D-144F-BA60-F4362EAEB414}"/>
              </a:ext>
            </a:extLst>
          </p:cNvPr>
          <p:cNvSpPr txBox="1">
            <a:spLocks/>
          </p:cNvSpPr>
          <p:nvPr/>
        </p:nvSpPr>
        <p:spPr>
          <a:xfrm>
            <a:off x="0" y="3089484"/>
            <a:ext cx="12192000" cy="679032"/>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800" kern="1200">
                <a:solidFill>
                  <a:srgbClr val="FFF100"/>
                </a:solidFill>
                <a:latin typeface="Arial Rounded MT Bold" charset="0"/>
                <a:ea typeface="Arial Rounded MT Bold" charset="0"/>
                <a:cs typeface="Arial Rounded MT Bold" charset="0"/>
              </a:defRPr>
            </a:lvl1pPr>
          </a:lstStyle>
          <a:p>
            <a:pPr algn="ctr"/>
            <a:r>
              <a:rPr lang="en-US"/>
              <a:t>Questions?</a:t>
            </a:r>
            <a:endParaRPr lang="en-US" dirty="0"/>
          </a:p>
        </p:txBody>
      </p:sp>
    </p:spTree>
    <p:extLst>
      <p:ext uri="{BB962C8B-B14F-4D97-AF65-F5344CB8AC3E}">
        <p14:creationId xmlns:p14="http://schemas.microsoft.com/office/powerpoint/2010/main" val="3135880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A3363C-672D-BA45-8975-8D489DA26F73}"/>
              </a:ext>
            </a:extLst>
          </p:cNvPr>
          <p:cNvSpPr>
            <a:spLocks noGrp="1"/>
          </p:cNvSpPr>
          <p:nvPr>
            <p:ph type="title"/>
          </p:nvPr>
        </p:nvSpPr>
        <p:spPr>
          <a:xfrm>
            <a:off x="838200" y="365125"/>
            <a:ext cx="10515600" cy="1325563"/>
          </a:xfrm>
        </p:spPr>
        <p:txBody>
          <a:bodyPr/>
          <a:lstStyle/>
          <a:p>
            <a:r>
              <a:rPr lang="en-US" dirty="0"/>
              <a:t>Get Started!</a:t>
            </a:r>
          </a:p>
        </p:txBody>
      </p:sp>
      <p:sp>
        <p:nvSpPr>
          <p:cNvPr id="6" name="Content Placeholder 2">
            <a:extLst>
              <a:ext uri="{FF2B5EF4-FFF2-40B4-BE49-F238E27FC236}">
                <a16:creationId xmlns:a16="http://schemas.microsoft.com/office/drawing/2014/main" id="{02742F68-B768-3C4F-A629-636E63572179}"/>
              </a:ext>
            </a:extLst>
          </p:cNvPr>
          <p:cNvSpPr txBox="1">
            <a:spLocks/>
          </p:cNvSpPr>
          <p:nvPr/>
        </p:nvSpPr>
        <p:spPr>
          <a:xfrm>
            <a:off x="965201" y="1876926"/>
            <a:ext cx="10105054" cy="414528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buFont typeface="+mj-lt"/>
              <a:buAutoNum type="arabicPeriod"/>
            </a:pPr>
            <a:r>
              <a:rPr lang="en-US" sz="2800" b="1" dirty="0">
                <a:solidFill>
                  <a:schemeClr val="bg1"/>
                </a:solidFill>
              </a:rPr>
              <a:t>Pre-Work</a:t>
            </a:r>
          </a:p>
          <a:p>
            <a:pPr marL="457200" indent="-457200">
              <a:buFont typeface="+mj-lt"/>
              <a:buAutoNum type="arabicPeriod"/>
            </a:pPr>
            <a:r>
              <a:rPr lang="en-US" sz="2800" b="1" dirty="0">
                <a:solidFill>
                  <a:schemeClr val="bg1"/>
                </a:solidFill>
              </a:rPr>
              <a:t>Design the Prototype</a:t>
            </a:r>
          </a:p>
          <a:p>
            <a:pPr marL="457200" indent="-457200">
              <a:buFont typeface="+mj-lt"/>
              <a:buAutoNum type="arabicPeriod"/>
            </a:pPr>
            <a:r>
              <a:rPr lang="en-US" sz="2800" b="1" dirty="0">
                <a:solidFill>
                  <a:schemeClr val="bg1"/>
                </a:solidFill>
              </a:rPr>
              <a:t>Manufacture the Design</a:t>
            </a:r>
          </a:p>
          <a:p>
            <a:pPr marL="457200" indent="-457200">
              <a:buFont typeface="+mj-lt"/>
              <a:buAutoNum type="arabicPeriod"/>
            </a:pPr>
            <a:r>
              <a:rPr lang="en-US" sz="2800" b="1" dirty="0">
                <a:solidFill>
                  <a:schemeClr val="bg1"/>
                </a:solidFill>
              </a:rPr>
              <a:t>Finalize the Product</a:t>
            </a:r>
          </a:p>
          <a:p>
            <a:endParaRPr lang="en-US" sz="2800" b="1" dirty="0">
              <a:solidFill>
                <a:schemeClr val="bg1"/>
              </a:solidFill>
            </a:endParaRPr>
          </a:p>
          <a:p>
            <a:r>
              <a:rPr lang="en-US" sz="2800" b="1" dirty="0">
                <a:solidFill>
                  <a:schemeClr val="bg1"/>
                </a:solidFill>
              </a:rPr>
              <a:t>Total Time: 80 Minutes</a:t>
            </a:r>
          </a:p>
        </p:txBody>
      </p:sp>
      <p:pic>
        <p:nvPicPr>
          <p:cNvPr id="7" name="Picture 6">
            <a:extLst>
              <a:ext uri="{FF2B5EF4-FFF2-40B4-BE49-F238E27FC236}">
                <a16:creationId xmlns:a16="http://schemas.microsoft.com/office/drawing/2014/main" id="{93D512C4-62B8-1F4B-B746-5380DD4D4CB6}"/>
              </a:ext>
            </a:extLst>
          </p:cNvPr>
          <p:cNvPicPr>
            <a:picLocks noChangeAspect="1"/>
          </p:cNvPicPr>
          <p:nvPr/>
        </p:nvPicPr>
        <p:blipFill>
          <a:blip r:embed="rId3"/>
          <a:stretch>
            <a:fillRect/>
          </a:stretch>
        </p:blipFill>
        <p:spPr>
          <a:xfrm rot="20585484">
            <a:off x="9515908" y="2915498"/>
            <a:ext cx="2145520" cy="5634040"/>
          </a:xfrm>
          <a:prstGeom prst="rect">
            <a:avLst/>
          </a:prstGeom>
        </p:spPr>
      </p:pic>
    </p:spTree>
    <p:extLst>
      <p:ext uri="{BB962C8B-B14F-4D97-AF65-F5344CB8AC3E}">
        <p14:creationId xmlns:p14="http://schemas.microsoft.com/office/powerpoint/2010/main" val="226299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363" y="984738"/>
            <a:ext cx="10515600" cy="703385"/>
          </a:xfrm>
        </p:spPr>
        <p:txBody>
          <a:bodyPr>
            <a:noAutofit/>
          </a:bodyPr>
          <a:lstStyle/>
          <a:p>
            <a:r>
              <a:rPr lang="en-US" dirty="0"/>
              <a:t>Performance Testing</a:t>
            </a:r>
          </a:p>
        </p:txBody>
      </p:sp>
    </p:spTree>
    <p:extLst>
      <p:ext uri="{BB962C8B-B14F-4D97-AF65-F5344CB8AC3E}">
        <p14:creationId xmlns:p14="http://schemas.microsoft.com/office/powerpoint/2010/main" val="1216150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532" y="914400"/>
            <a:ext cx="10515600" cy="773723"/>
          </a:xfrm>
        </p:spPr>
        <p:txBody>
          <a:bodyPr/>
          <a:lstStyle/>
          <a:p>
            <a:r>
              <a:rPr lang="en-US" dirty="0"/>
              <a:t>Reflection</a:t>
            </a:r>
          </a:p>
        </p:txBody>
      </p:sp>
    </p:spTree>
    <p:extLst>
      <p:ext uri="{BB962C8B-B14F-4D97-AF65-F5344CB8AC3E}">
        <p14:creationId xmlns:p14="http://schemas.microsoft.com/office/powerpoint/2010/main" val="55483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B0099B-30A1-FE4B-A894-BDC71501D2EF}"/>
              </a:ext>
            </a:extLst>
          </p:cNvPr>
          <p:cNvSpPr>
            <a:spLocks noGrp="1"/>
          </p:cNvSpPr>
          <p:nvPr>
            <p:ph type="title"/>
          </p:nvPr>
        </p:nvSpPr>
        <p:spPr/>
        <p:txBody>
          <a:bodyPr/>
          <a:lstStyle/>
          <a:p>
            <a:r>
              <a:rPr lang="en-US" dirty="0"/>
              <a:t>What Did We Learn?</a:t>
            </a:r>
          </a:p>
        </p:txBody>
      </p:sp>
      <p:sp>
        <p:nvSpPr>
          <p:cNvPr id="7" name="Content Placeholder 6">
            <a:extLst>
              <a:ext uri="{FF2B5EF4-FFF2-40B4-BE49-F238E27FC236}">
                <a16:creationId xmlns:a16="http://schemas.microsoft.com/office/drawing/2014/main" id="{B39E0BFB-1ED7-DC4A-9371-24EB76ECFDB4}"/>
              </a:ext>
            </a:extLst>
          </p:cNvPr>
          <p:cNvSpPr>
            <a:spLocks noGrp="1"/>
          </p:cNvSpPr>
          <p:nvPr>
            <p:ph idx="1"/>
          </p:nvPr>
        </p:nvSpPr>
        <p:spPr/>
        <p:txBody>
          <a:bodyPr/>
          <a:lstStyle/>
          <a:p>
            <a:pPr marL="279400" lvl="2"/>
            <a:r>
              <a:rPr lang="en-US" sz="2400" dirty="0"/>
              <a:t>What was the most critical decision your team made during the </a:t>
            </a:r>
            <a:r>
              <a:rPr lang="en-US" sz="2400" b="1" dirty="0"/>
              <a:t>Design</a:t>
            </a:r>
            <a:r>
              <a:rPr lang="en-US" sz="2400" dirty="0"/>
              <a:t> Phase?</a:t>
            </a:r>
          </a:p>
          <a:p>
            <a:pPr marL="279400" lvl="2"/>
            <a:r>
              <a:rPr lang="en-US" sz="2400" dirty="0"/>
              <a:t>What was the most critical decision your team made during the </a:t>
            </a:r>
            <a:r>
              <a:rPr lang="en-US" sz="2400" b="1" dirty="0"/>
              <a:t>Manufacture </a:t>
            </a:r>
            <a:r>
              <a:rPr lang="en-US" sz="2400" dirty="0"/>
              <a:t>Phase?</a:t>
            </a:r>
          </a:p>
          <a:p>
            <a:pPr marL="279400" lvl="2"/>
            <a:r>
              <a:rPr lang="en-US" sz="2400" dirty="0"/>
              <a:t>What was the most critical decision your team made during the </a:t>
            </a:r>
            <a:r>
              <a:rPr lang="en-US" sz="2400" b="1" dirty="0"/>
              <a:t>Finalize Your Product </a:t>
            </a:r>
            <a:r>
              <a:rPr lang="en-US" sz="2400" dirty="0"/>
              <a:t>Phase?</a:t>
            </a:r>
          </a:p>
          <a:p>
            <a:pPr marL="279400" lvl="2"/>
            <a:r>
              <a:rPr lang="en-US" sz="2400" dirty="0"/>
              <a:t>What was difficult about designing and building your prosthetic arm?</a:t>
            </a:r>
          </a:p>
          <a:p>
            <a:pPr marL="279400" lvl="2"/>
            <a:r>
              <a:rPr lang="en-US" sz="2400" dirty="0"/>
              <a:t>What would you change about your design if you were to do it again?</a:t>
            </a:r>
          </a:p>
        </p:txBody>
      </p:sp>
    </p:spTree>
    <p:extLst>
      <p:ext uri="{BB962C8B-B14F-4D97-AF65-F5344CB8AC3E}">
        <p14:creationId xmlns:p14="http://schemas.microsoft.com/office/powerpoint/2010/main" val="1714947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F744D-F37F-234C-9A16-C4DABE79700B}"/>
              </a:ext>
            </a:extLst>
          </p:cNvPr>
          <p:cNvSpPr>
            <a:spLocks noGrp="1"/>
          </p:cNvSpPr>
          <p:nvPr>
            <p:ph type="title"/>
          </p:nvPr>
        </p:nvSpPr>
        <p:spPr/>
        <p:txBody>
          <a:bodyPr/>
          <a:lstStyle/>
          <a:p>
            <a:r>
              <a:rPr lang="en-US" b="1" dirty="0"/>
              <a:t>Reflection</a:t>
            </a:r>
            <a:endParaRPr lang="en-US" dirty="0"/>
          </a:p>
        </p:txBody>
      </p:sp>
      <p:sp>
        <p:nvSpPr>
          <p:cNvPr id="5" name="Content Placeholder 4">
            <a:extLst>
              <a:ext uri="{FF2B5EF4-FFF2-40B4-BE49-F238E27FC236}">
                <a16:creationId xmlns:a16="http://schemas.microsoft.com/office/drawing/2014/main" id="{137310BC-EE3A-BA4F-898C-6CAB258F5B17}"/>
              </a:ext>
            </a:extLst>
          </p:cNvPr>
          <p:cNvSpPr>
            <a:spLocks noGrp="1"/>
          </p:cNvSpPr>
          <p:nvPr>
            <p:ph idx="1"/>
          </p:nvPr>
        </p:nvSpPr>
        <p:spPr>
          <a:xfrm>
            <a:off x="674398" y="1876926"/>
            <a:ext cx="10134601" cy="4527699"/>
          </a:xfrm>
        </p:spPr>
        <p:txBody>
          <a:bodyPr wrap="square" lIns="0" rIns="0">
            <a:noAutofit/>
          </a:bodyPr>
          <a:lstStyle/>
          <a:p>
            <a:pPr marL="457200" lvl="1" indent="0">
              <a:spcAft>
                <a:spcPts val="600"/>
              </a:spcAft>
              <a:buNone/>
            </a:pPr>
            <a:r>
              <a:rPr lang="en-US" sz="2800" dirty="0"/>
              <a:t>Think about the following questions</a:t>
            </a:r>
            <a:r>
              <a:rPr lang="mr-IN" sz="2800" dirty="0"/>
              <a:t>…</a:t>
            </a:r>
            <a:endParaRPr lang="en-US" sz="2800" dirty="0"/>
          </a:p>
          <a:p>
            <a:pPr lvl="2"/>
            <a:r>
              <a:rPr lang="en-US" sz="2400" dirty="0"/>
              <a:t>What did you learn about Design and Manufacturing? </a:t>
            </a:r>
          </a:p>
          <a:p>
            <a:pPr lvl="2"/>
            <a:r>
              <a:rPr lang="en-US" sz="2400" dirty="0"/>
              <a:t>How do you think this activity relates to a career in Design and Manufacturing and/or working at Johnson &amp; Johnson?</a:t>
            </a:r>
          </a:p>
          <a:p>
            <a:pPr lvl="2"/>
            <a:r>
              <a:rPr lang="en-US" sz="2400" dirty="0"/>
              <a:t>Can you see yourself as a STEM</a:t>
            </a:r>
            <a:r>
              <a:rPr lang="en-US" sz="2400" baseline="30000" dirty="0"/>
              <a:t>2</a:t>
            </a:r>
            <a:r>
              <a:rPr lang="en-US" sz="2400" dirty="0"/>
              <a:t>D professional? In what role? Why or why not?</a:t>
            </a:r>
          </a:p>
          <a:p>
            <a:pPr lvl="2"/>
            <a:r>
              <a:rPr lang="en-US" sz="2400" dirty="0"/>
              <a:t>What would you need to do to make that happen? </a:t>
            </a:r>
          </a:p>
          <a:p>
            <a:pPr lvl="2"/>
            <a:r>
              <a:rPr lang="en-US" sz="2400" dirty="0"/>
              <a:t>What is one thing you learned that you did not know coming into today?</a:t>
            </a:r>
          </a:p>
          <a:p>
            <a:endParaRPr lang="en-US" dirty="0"/>
          </a:p>
        </p:txBody>
      </p:sp>
    </p:spTree>
    <p:extLst>
      <p:ext uri="{BB962C8B-B14F-4D97-AF65-F5344CB8AC3E}">
        <p14:creationId xmlns:p14="http://schemas.microsoft.com/office/powerpoint/2010/main" val="179731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30B07DA-C7C9-614A-994E-32CA036B277D}"/>
              </a:ext>
            </a:extLst>
          </p:cNvPr>
          <p:cNvSpPr>
            <a:spLocks noGrp="1"/>
          </p:cNvSpPr>
          <p:nvPr>
            <p:ph type="title"/>
          </p:nvPr>
        </p:nvSpPr>
        <p:spPr>
          <a:xfrm>
            <a:off x="831850" y="2979736"/>
            <a:ext cx="10515600" cy="2852737"/>
          </a:xfrm>
        </p:spPr>
        <p:txBody>
          <a:bodyPr/>
          <a:lstStyle/>
          <a:p>
            <a:pPr algn="ctr"/>
            <a:r>
              <a:rPr lang="en-US" dirty="0"/>
              <a:t>Thank you for participating!</a:t>
            </a:r>
          </a:p>
        </p:txBody>
      </p:sp>
      <p:pic>
        <p:nvPicPr>
          <p:cNvPr id="5" name="Picture 4">
            <a:extLst>
              <a:ext uri="{FF2B5EF4-FFF2-40B4-BE49-F238E27FC236}">
                <a16:creationId xmlns:a16="http://schemas.microsoft.com/office/drawing/2014/main" id="{5A6770A1-7BA8-5244-B548-D664CD219DF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078185" y="863385"/>
            <a:ext cx="6022929" cy="3900685"/>
          </a:xfrm>
          <a:prstGeom prst="rect">
            <a:avLst/>
          </a:prstGeom>
        </p:spPr>
      </p:pic>
    </p:spTree>
    <p:extLst>
      <p:ext uri="{BB962C8B-B14F-4D97-AF65-F5344CB8AC3E}">
        <p14:creationId xmlns:p14="http://schemas.microsoft.com/office/powerpoint/2010/main" val="89526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F51C28-839B-C34D-AD0C-2EB795A24531}"/>
              </a:ext>
            </a:extLst>
          </p:cNvPr>
          <p:cNvSpPr>
            <a:spLocks noGrp="1"/>
          </p:cNvSpPr>
          <p:nvPr>
            <p:ph type="title"/>
          </p:nvPr>
        </p:nvSpPr>
        <p:spPr/>
        <p:txBody>
          <a:bodyPr/>
          <a:lstStyle/>
          <a:p>
            <a:r>
              <a:rPr lang="en-US" b="1" dirty="0"/>
              <a:t>Today’s Plan</a:t>
            </a:r>
          </a:p>
        </p:txBody>
      </p:sp>
      <p:sp>
        <p:nvSpPr>
          <p:cNvPr id="5" name="Content Placeholder 2">
            <a:extLst>
              <a:ext uri="{FF2B5EF4-FFF2-40B4-BE49-F238E27FC236}">
                <a16:creationId xmlns:a16="http://schemas.microsoft.com/office/drawing/2014/main" id="{1FDE80A8-2ABE-1448-BAA9-D932F829799D}"/>
              </a:ext>
            </a:extLst>
          </p:cNvPr>
          <p:cNvSpPr>
            <a:spLocks noGrp="1"/>
          </p:cNvSpPr>
          <p:nvPr>
            <p:ph idx="1"/>
          </p:nvPr>
        </p:nvSpPr>
        <p:spPr/>
        <p:txBody>
          <a:bodyPr>
            <a:normAutofit/>
          </a:bodyPr>
          <a:lstStyle/>
          <a:p>
            <a:r>
              <a:rPr lang="en-US" sz="3200" dirty="0"/>
              <a:t>Introduction</a:t>
            </a:r>
          </a:p>
          <a:p>
            <a:r>
              <a:rPr lang="en-US" sz="3200" dirty="0"/>
              <a:t>STEM</a:t>
            </a:r>
            <a:r>
              <a:rPr lang="en-US" sz="3200" baseline="30000" dirty="0"/>
              <a:t>2</a:t>
            </a:r>
            <a:r>
              <a:rPr lang="en-US" sz="3200" dirty="0"/>
              <a:t>D in the World of Work </a:t>
            </a:r>
          </a:p>
          <a:p>
            <a:r>
              <a:rPr lang="en-US" sz="3200" dirty="0"/>
              <a:t>Design &amp; Manufacturing Overview</a:t>
            </a:r>
          </a:p>
          <a:p>
            <a:r>
              <a:rPr lang="en-US" sz="3200" dirty="0"/>
              <a:t>Team Challenge: Build a Prosthetic Arm</a:t>
            </a:r>
          </a:p>
          <a:p>
            <a:r>
              <a:rPr lang="en-US" sz="3200" dirty="0"/>
              <a:t>Group Activity: Performance Test</a:t>
            </a:r>
          </a:p>
          <a:p>
            <a:r>
              <a:rPr lang="en-US" sz="3200" dirty="0"/>
              <a:t>Reflection</a:t>
            </a:r>
          </a:p>
          <a:p>
            <a:endParaRPr lang="en-US" dirty="0"/>
          </a:p>
        </p:txBody>
      </p:sp>
    </p:spTree>
    <p:extLst>
      <p:ext uri="{BB962C8B-B14F-4D97-AF65-F5344CB8AC3E}">
        <p14:creationId xmlns:p14="http://schemas.microsoft.com/office/powerpoint/2010/main" val="265458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D139D7D-7627-3548-B26A-73B092B693F9}"/>
              </a:ext>
            </a:extLst>
          </p:cNvPr>
          <p:cNvSpPr>
            <a:spLocks noGrp="1"/>
          </p:cNvSpPr>
          <p:nvPr>
            <p:ph type="title"/>
          </p:nvPr>
        </p:nvSpPr>
        <p:spPr>
          <a:xfrm>
            <a:off x="831850" y="1709738"/>
            <a:ext cx="10515600" cy="2852737"/>
          </a:xfrm>
        </p:spPr>
        <p:txBody>
          <a:bodyPr/>
          <a:lstStyle/>
          <a:p>
            <a:r>
              <a:rPr lang="en-US" dirty="0"/>
              <a:t>Tell My Story</a:t>
            </a:r>
          </a:p>
        </p:txBody>
      </p:sp>
      <p:pic>
        <p:nvPicPr>
          <p:cNvPr id="12" name="Picture 11">
            <a:extLst>
              <a:ext uri="{FF2B5EF4-FFF2-40B4-BE49-F238E27FC236}">
                <a16:creationId xmlns:a16="http://schemas.microsoft.com/office/drawing/2014/main" id="{9202A4CA-E987-D848-BC34-80B2FE483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84632">
            <a:off x="7499381" y="2364407"/>
            <a:ext cx="2278475" cy="6626567"/>
          </a:xfrm>
          <a:prstGeom prst="rect">
            <a:avLst/>
          </a:prstGeom>
        </p:spPr>
      </p:pic>
      <p:pic>
        <p:nvPicPr>
          <p:cNvPr id="13" name="Picture 12">
            <a:extLst>
              <a:ext uri="{FF2B5EF4-FFF2-40B4-BE49-F238E27FC236}">
                <a16:creationId xmlns:a16="http://schemas.microsoft.com/office/drawing/2014/main" id="{2A909FB4-8036-954F-A592-07086A95B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56816">
            <a:off x="9924701" y="2247241"/>
            <a:ext cx="2302167" cy="6180435"/>
          </a:xfrm>
          <a:prstGeom prst="rect">
            <a:avLst/>
          </a:prstGeom>
        </p:spPr>
      </p:pic>
    </p:spTree>
    <p:extLst>
      <p:ext uri="{BB962C8B-B14F-4D97-AF65-F5344CB8AC3E}">
        <p14:creationId xmlns:p14="http://schemas.microsoft.com/office/powerpoint/2010/main" val="73923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2A62A7-6B81-DB4F-8055-BF8BA8CD3320}"/>
              </a:ext>
            </a:extLst>
          </p:cNvPr>
          <p:cNvSpPr>
            <a:spLocks noGrp="1"/>
          </p:cNvSpPr>
          <p:nvPr>
            <p:ph type="title"/>
          </p:nvPr>
        </p:nvSpPr>
        <p:spPr>
          <a:xfrm>
            <a:off x="1049955" y="961891"/>
            <a:ext cx="10134601" cy="915035"/>
          </a:xfrm>
        </p:spPr>
        <p:txBody>
          <a:bodyPr/>
          <a:lstStyle/>
          <a:p>
            <a:r>
              <a:rPr lang="en-US" dirty="0"/>
              <a:t>My Story (delete if not using)</a:t>
            </a:r>
          </a:p>
        </p:txBody>
      </p:sp>
      <p:sp>
        <p:nvSpPr>
          <p:cNvPr id="6" name="Content Placeholder 2">
            <a:extLst>
              <a:ext uri="{FF2B5EF4-FFF2-40B4-BE49-F238E27FC236}">
                <a16:creationId xmlns:a16="http://schemas.microsoft.com/office/drawing/2014/main" id="{D66D9998-2752-C742-939C-A4931C458C76}"/>
              </a:ext>
            </a:extLst>
          </p:cNvPr>
          <p:cNvSpPr>
            <a:spLocks noGrp="1"/>
          </p:cNvSpPr>
          <p:nvPr>
            <p:ph idx="1"/>
          </p:nvPr>
        </p:nvSpPr>
        <p:spPr>
          <a:xfrm>
            <a:off x="1049955" y="2002055"/>
            <a:ext cx="10134601" cy="3840480"/>
          </a:xfrm>
        </p:spPr>
        <p:txBody>
          <a:bodyPr/>
          <a:lstStyle/>
          <a:p>
            <a:endParaRPr lang="en-US" dirty="0"/>
          </a:p>
        </p:txBody>
      </p:sp>
    </p:spTree>
    <p:extLst>
      <p:ext uri="{BB962C8B-B14F-4D97-AF65-F5344CB8AC3E}">
        <p14:creationId xmlns:p14="http://schemas.microsoft.com/office/powerpoint/2010/main" val="199853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630FB1-BE40-AD48-94BF-B2EE52EEB33A}"/>
              </a:ext>
            </a:extLst>
          </p:cNvPr>
          <p:cNvSpPr>
            <a:spLocks noGrp="1"/>
          </p:cNvSpPr>
          <p:nvPr>
            <p:ph idx="1"/>
          </p:nvPr>
        </p:nvSpPr>
        <p:spPr>
          <a:xfrm>
            <a:off x="1049338" y="2001838"/>
            <a:ext cx="6504000" cy="3840162"/>
          </a:xfrm>
        </p:spPr>
        <p:txBody>
          <a:bodyPr rtlCol="0">
            <a:normAutofit/>
          </a:bodyPr>
          <a:lstStyle/>
          <a:p>
            <a:pPr eaLnBrk="1" fontAlgn="auto" hangingPunct="1">
              <a:spcAft>
                <a:spcPts val="0"/>
              </a:spcAft>
              <a:defRPr/>
            </a:pPr>
            <a:r>
              <a:rPr lang="en-US" sz="3100" dirty="0"/>
              <a:t>How do you think </a:t>
            </a:r>
            <a:r>
              <a:rPr lang="en-US" sz="3100" b="1" dirty="0"/>
              <a:t>STEM</a:t>
            </a:r>
            <a:r>
              <a:rPr lang="en-US" sz="3100" b="1" baseline="30000" dirty="0"/>
              <a:t>2</a:t>
            </a:r>
            <a:r>
              <a:rPr lang="en-US" sz="3100" b="1" dirty="0"/>
              <a:t>D </a:t>
            </a:r>
            <a:r>
              <a:rPr lang="en-US" sz="3100" dirty="0"/>
              <a:t>is used every day in the workplace?</a:t>
            </a:r>
          </a:p>
          <a:p>
            <a:pPr marL="0" indent="0" eaLnBrk="1" fontAlgn="auto" hangingPunct="1">
              <a:spcAft>
                <a:spcPts val="0"/>
              </a:spcAft>
              <a:buFont typeface="Arial" panose="020B0604020202020204" pitchFamily="34" charset="0"/>
              <a:buNone/>
              <a:defRPr/>
            </a:pPr>
            <a:endParaRPr lang="en-US" kern="0" dirty="0"/>
          </a:p>
        </p:txBody>
      </p:sp>
      <p:pic>
        <p:nvPicPr>
          <p:cNvPr id="5" name="Picture 11">
            <a:extLst>
              <a:ext uri="{FF2B5EF4-FFF2-40B4-BE49-F238E27FC236}">
                <a16:creationId xmlns:a16="http://schemas.microsoft.com/office/drawing/2014/main" id="{00A34198-C8F7-DE48-9DD4-6DE23177FE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68" t="28995" r="20862" b="21903"/>
          <a:stretch/>
        </p:blipFill>
        <p:spPr bwMode="auto">
          <a:xfrm>
            <a:off x="7553338" y="2026224"/>
            <a:ext cx="3404808" cy="30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a:extLst>
              <a:ext uri="{FF2B5EF4-FFF2-40B4-BE49-F238E27FC236}">
                <a16:creationId xmlns:a16="http://schemas.microsoft.com/office/drawing/2014/main" id="{82491BAD-C10F-794C-8FAD-6175DAB932AD}"/>
              </a:ext>
            </a:extLst>
          </p:cNvPr>
          <p:cNvSpPr>
            <a:spLocks noGrp="1"/>
          </p:cNvSpPr>
          <p:nvPr>
            <p:ph type="title"/>
          </p:nvPr>
        </p:nvSpPr>
        <p:spPr>
          <a:xfrm>
            <a:off x="1049955" y="961891"/>
            <a:ext cx="10134601" cy="915035"/>
          </a:xfrm>
        </p:spPr>
        <p:txBody>
          <a:bodyPr/>
          <a:lstStyle/>
          <a:p>
            <a:r>
              <a:rPr lang="en-US" dirty="0"/>
              <a:t>STEM</a:t>
            </a:r>
            <a:r>
              <a:rPr lang="en-US" baseline="30000" dirty="0"/>
              <a:t>2</a:t>
            </a:r>
            <a:r>
              <a:rPr lang="en-US" dirty="0"/>
              <a:t>D in the World of Work</a:t>
            </a:r>
          </a:p>
        </p:txBody>
      </p:sp>
    </p:spTree>
    <p:extLst>
      <p:ext uri="{BB962C8B-B14F-4D97-AF65-F5344CB8AC3E}">
        <p14:creationId xmlns:p14="http://schemas.microsoft.com/office/powerpoint/2010/main" val="109624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24B7F21-557C-A84A-B94F-44A2C61E7275}"/>
              </a:ext>
            </a:extLst>
          </p:cNvPr>
          <p:cNvGrpSpPr/>
          <p:nvPr/>
        </p:nvGrpSpPr>
        <p:grpSpPr>
          <a:xfrm>
            <a:off x="5653821" y="1326697"/>
            <a:ext cx="4944122" cy="4474925"/>
            <a:chOff x="4870049" y="1571626"/>
            <a:chExt cx="4944122" cy="4474925"/>
          </a:xfrm>
        </p:grpSpPr>
        <p:sp>
          <p:nvSpPr>
            <p:cNvPr id="20" name="TextBox 19">
              <a:extLst>
                <a:ext uri="{FF2B5EF4-FFF2-40B4-BE49-F238E27FC236}">
                  <a16:creationId xmlns:a16="http://schemas.microsoft.com/office/drawing/2014/main" id="{5E38DFDF-FC79-4842-B1A2-D5C20ED61AD2}"/>
                </a:ext>
              </a:extLst>
            </p:cNvPr>
            <p:cNvSpPr txBox="1"/>
            <p:nvPr/>
          </p:nvSpPr>
          <p:spPr>
            <a:xfrm>
              <a:off x="6096000" y="1571626"/>
              <a:ext cx="2254685" cy="369332"/>
            </a:xfrm>
            <a:prstGeom prst="rect">
              <a:avLst/>
            </a:prstGeom>
            <a:solidFill>
              <a:schemeClr val="bg1">
                <a:lumMod val="85000"/>
              </a:schemeClr>
            </a:solidFill>
          </p:spPr>
          <p:txBody>
            <a:bodyPr wrap="square" rtlCol="0">
              <a:spAutoFit/>
            </a:bodyPr>
            <a:lstStyle/>
            <a:p>
              <a:pPr algn="ctr"/>
              <a:r>
                <a:rPr lang="en-US" dirty="0">
                  <a:latin typeface="Arial Rounded MT Bold" panose="020F0704030504030204" pitchFamily="34" charset="77"/>
                </a:rPr>
                <a:t>Define the Need</a:t>
              </a:r>
            </a:p>
          </p:txBody>
        </p:sp>
        <p:sp>
          <p:nvSpPr>
            <p:cNvPr id="21" name="TextBox 20">
              <a:extLst>
                <a:ext uri="{FF2B5EF4-FFF2-40B4-BE49-F238E27FC236}">
                  <a16:creationId xmlns:a16="http://schemas.microsoft.com/office/drawing/2014/main" id="{0D5940AA-2443-4A4C-8082-B2B9CC54DA56}"/>
                </a:ext>
              </a:extLst>
            </p:cNvPr>
            <p:cNvSpPr txBox="1"/>
            <p:nvPr/>
          </p:nvSpPr>
          <p:spPr>
            <a:xfrm>
              <a:off x="6096000" y="2347025"/>
              <a:ext cx="2254685" cy="369332"/>
            </a:xfrm>
            <a:prstGeom prst="rect">
              <a:avLst/>
            </a:prstGeom>
            <a:solidFill>
              <a:schemeClr val="bg1">
                <a:lumMod val="85000"/>
              </a:schemeClr>
            </a:solidFill>
          </p:spPr>
          <p:txBody>
            <a:bodyPr wrap="square" rtlCol="0">
              <a:spAutoFit/>
            </a:bodyPr>
            <a:lstStyle/>
            <a:p>
              <a:pPr algn="ctr"/>
              <a:r>
                <a:rPr lang="en-US" dirty="0">
                  <a:latin typeface="Arial Rounded MT Bold" panose="020F0704030504030204" pitchFamily="34" charset="77"/>
                </a:rPr>
                <a:t>Brainstorm</a:t>
              </a:r>
            </a:p>
          </p:txBody>
        </p:sp>
        <p:sp>
          <p:nvSpPr>
            <p:cNvPr id="22" name="TextBox 21">
              <a:extLst>
                <a:ext uri="{FF2B5EF4-FFF2-40B4-BE49-F238E27FC236}">
                  <a16:creationId xmlns:a16="http://schemas.microsoft.com/office/drawing/2014/main" id="{6B95C043-0F72-6E41-877C-F61DED9C3A83}"/>
                </a:ext>
              </a:extLst>
            </p:cNvPr>
            <p:cNvSpPr txBox="1"/>
            <p:nvPr/>
          </p:nvSpPr>
          <p:spPr>
            <a:xfrm>
              <a:off x="6096000" y="3122424"/>
              <a:ext cx="2254685" cy="369332"/>
            </a:xfrm>
            <a:prstGeom prst="rect">
              <a:avLst/>
            </a:prstGeom>
            <a:solidFill>
              <a:schemeClr val="bg1">
                <a:lumMod val="85000"/>
              </a:schemeClr>
            </a:solidFill>
          </p:spPr>
          <p:txBody>
            <a:bodyPr wrap="square" rtlCol="0">
              <a:spAutoFit/>
            </a:bodyPr>
            <a:lstStyle/>
            <a:p>
              <a:pPr algn="ctr"/>
              <a:r>
                <a:rPr lang="en-US" dirty="0">
                  <a:latin typeface="Arial Rounded MT Bold" panose="020F0704030504030204" pitchFamily="34" charset="77"/>
                </a:rPr>
                <a:t>Design</a:t>
              </a:r>
            </a:p>
          </p:txBody>
        </p:sp>
        <p:sp>
          <p:nvSpPr>
            <p:cNvPr id="23" name="TextBox 22">
              <a:extLst>
                <a:ext uri="{FF2B5EF4-FFF2-40B4-BE49-F238E27FC236}">
                  <a16:creationId xmlns:a16="http://schemas.microsoft.com/office/drawing/2014/main" id="{2BB7E1ED-BBD6-814F-A96F-C9DAD3026A3A}"/>
                </a:ext>
              </a:extLst>
            </p:cNvPr>
            <p:cNvSpPr txBox="1"/>
            <p:nvPr/>
          </p:nvSpPr>
          <p:spPr>
            <a:xfrm>
              <a:off x="6096000" y="3897823"/>
              <a:ext cx="2254685" cy="369332"/>
            </a:xfrm>
            <a:prstGeom prst="rect">
              <a:avLst/>
            </a:prstGeom>
            <a:noFill/>
          </p:spPr>
          <p:txBody>
            <a:bodyPr wrap="square" rtlCol="0">
              <a:spAutoFit/>
            </a:bodyPr>
            <a:lstStyle/>
            <a:p>
              <a:pPr algn="ctr"/>
              <a:r>
                <a:rPr lang="en-US" dirty="0">
                  <a:latin typeface="Arial Rounded MT Bold" panose="020F0704030504030204" pitchFamily="34" charset="77"/>
                </a:rPr>
                <a:t>Build</a:t>
              </a:r>
            </a:p>
          </p:txBody>
        </p:sp>
        <p:sp>
          <p:nvSpPr>
            <p:cNvPr id="27" name="TextBox 26">
              <a:extLst>
                <a:ext uri="{FF2B5EF4-FFF2-40B4-BE49-F238E27FC236}">
                  <a16:creationId xmlns:a16="http://schemas.microsoft.com/office/drawing/2014/main" id="{8D56BDB9-60C6-F245-A515-327DC1CC7142}"/>
                </a:ext>
              </a:extLst>
            </p:cNvPr>
            <p:cNvSpPr txBox="1"/>
            <p:nvPr/>
          </p:nvSpPr>
          <p:spPr>
            <a:xfrm>
              <a:off x="7559486" y="4848033"/>
              <a:ext cx="2254685" cy="369332"/>
            </a:xfrm>
            <a:prstGeom prst="rect">
              <a:avLst/>
            </a:prstGeom>
            <a:noFill/>
          </p:spPr>
          <p:txBody>
            <a:bodyPr wrap="square" rtlCol="0">
              <a:spAutoFit/>
            </a:bodyPr>
            <a:lstStyle/>
            <a:p>
              <a:pPr algn="ctr"/>
              <a:r>
                <a:rPr lang="en-US" dirty="0">
                  <a:latin typeface="Arial Rounded MT Bold" panose="020F0704030504030204" pitchFamily="34" charset="77"/>
                </a:rPr>
                <a:t>Test &amp; Evaluate</a:t>
              </a:r>
            </a:p>
          </p:txBody>
        </p:sp>
        <p:sp>
          <p:nvSpPr>
            <p:cNvPr id="28" name="TextBox 27">
              <a:extLst>
                <a:ext uri="{FF2B5EF4-FFF2-40B4-BE49-F238E27FC236}">
                  <a16:creationId xmlns:a16="http://schemas.microsoft.com/office/drawing/2014/main" id="{DD0F07F1-A1C3-E341-B300-3F97B48C1751}"/>
                </a:ext>
              </a:extLst>
            </p:cNvPr>
            <p:cNvSpPr txBox="1"/>
            <p:nvPr/>
          </p:nvSpPr>
          <p:spPr>
            <a:xfrm>
              <a:off x="4870049" y="4848033"/>
              <a:ext cx="2258568" cy="369332"/>
            </a:xfrm>
            <a:prstGeom prst="rect">
              <a:avLst/>
            </a:prstGeom>
            <a:noFill/>
          </p:spPr>
          <p:txBody>
            <a:bodyPr wrap="square" rtlCol="0">
              <a:spAutoFit/>
            </a:bodyPr>
            <a:lstStyle/>
            <a:p>
              <a:pPr algn="ctr"/>
              <a:r>
                <a:rPr lang="en-US" dirty="0">
                  <a:latin typeface="Arial Rounded MT Bold" panose="020F0704030504030204" pitchFamily="34" charset="77"/>
                </a:rPr>
                <a:t>Rebuild</a:t>
              </a:r>
            </a:p>
          </p:txBody>
        </p:sp>
        <p:sp>
          <p:nvSpPr>
            <p:cNvPr id="30" name="TextBox 29">
              <a:extLst>
                <a:ext uri="{FF2B5EF4-FFF2-40B4-BE49-F238E27FC236}">
                  <a16:creationId xmlns:a16="http://schemas.microsoft.com/office/drawing/2014/main" id="{72484C9B-3059-3444-86EE-D0667A7413CB}"/>
                </a:ext>
              </a:extLst>
            </p:cNvPr>
            <p:cNvSpPr txBox="1"/>
            <p:nvPr/>
          </p:nvSpPr>
          <p:spPr>
            <a:xfrm>
              <a:off x="5999334" y="5677219"/>
              <a:ext cx="2351351" cy="369332"/>
            </a:xfrm>
            <a:prstGeom prst="rect">
              <a:avLst/>
            </a:prstGeom>
            <a:solidFill>
              <a:schemeClr val="bg1">
                <a:lumMod val="85000"/>
              </a:schemeClr>
            </a:solidFill>
          </p:spPr>
          <p:txBody>
            <a:bodyPr wrap="square" rtlCol="0">
              <a:spAutoFit/>
            </a:bodyPr>
            <a:lstStyle/>
            <a:p>
              <a:pPr algn="ctr"/>
              <a:r>
                <a:rPr lang="en-US" dirty="0">
                  <a:latin typeface="Arial Rounded MT Bold" panose="020F0704030504030204" pitchFamily="34" charset="77"/>
                </a:rPr>
                <a:t>Share the Solution</a:t>
              </a:r>
            </a:p>
          </p:txBody>
        </p:sp>
        <p:cxnSp>
          <p:nvCxnSpPr>
            <p:cNvPr id="32" name="Straight Arrow Connector 31">
              <a:extLst>
                <a:ext uri="{FF2B5EF4-FFF2-40B4-BE49-F238E27FC236}">
                  <a16:creationId xmlns:a16="http://schemas.microsoft.com/office/drawing/2014/main" id="{1BFD5218-BD5D-4E45-BA97-8154B9724496}"/>
                </a:ext>
              </a:extLst>
            </p:cNvPr>
            <p:cNvCxnSpPr>
              <a:cxnSpLocks/>
              <a:endCxn id="27" idx="0"/>
            </p:cNvCxnSpPr>
            <p:nvPr/>
          </p:nvCxnSpPr>
          <p:spPr>
            <a:xfrm>
              <a:off x="7763709" y="4303617"/>
              <a:ext cx="749808" cy="544416"/>
            </a:xfrm>
            <a:prstGeom prst="straightConnector1">
              <a:avLst/>
            </a:prstGeom>
            <a:ln w="47625">
              <a:solidFill>
                <a:srgbClr val="D0181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DB443CF-C6E4-9048-B84A-C04048FE2387}"/>
                </a:ext>
              </a:extLst>
            </p:cNvPr>
            <p:cNvCxnSpPr>
              <a:cxnSpLocks/>
              <a:stCxn id="27" idx="1"/>
            </p:cNvCxnSpPr>
            <p:nvPr/>
          </p:nvCxnSpPr>
          <p:spPr>
            <a:xfrm flipH="1" flipV="1">
              <a:off x="6747187" y="5032698"/>
              <a:ext cx="812299" cy="1"/>
            </a:xfrm>
            <a:prstGeom prst="straightConnector1">
              <a:avLst/>
            </a:prstGeom>
            <a:ln w="47625">
              <a:solidFill>
                <a:srgbClr val="D0181F"/>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2DD6A4C-B265-2A45-814F-0F97843DDAC0}"/>
                </a:ext>
              </a:extLst>
            </p:cNvPr>
            <p:cNvCxnSpPr>
              <a:cxnSpLocks/>
              <a:stCxn id="28" idx="0"/>
            </p:cNvCxnSpPr>
            <p:nvPr/>
          </p:nvCxnSpPr>
          <p:spPr>
            <a:xfrm flipV="1">
              <a:off x="5999333" y="4267155"/>
              <a:ext cx="747854" cy="580878"/>
            </a:xfrm>
            <a:prstGeom prst="straightConnector1">
              <a:avLst/>
            </a:prstGeom>
            <a:ln w="44450">
              <a:solidFill>
                <a:srgbClr val="D0181F"/>
              </a:solidFill>
              <a:tailEnd type="triangle"/>
            </a:ln>
          </p:spPr>
          <p:style>
            <a:lnRef idx="1">
              <a:schemeClr val="accent1"/>
            </a:lnRef>
            <a:fillRef idx="0">
              <a:schemeClr val="accent1"/>
            </a:fillRef>
            <a:effectRef idx="0">
              <a:schemeClr val="accent1"/>
            </a:effectRef>
            <a:fontRef idx="minor">
              <a:schemeClr val="tx1"/>
            </a:fontRef>
          </p:style>
        </p:cxnSp>
        <p:sp>
          <p:nvSpPr>
            <p:cNvPr id="36" name="Down Arrow 35">
              <a:extLst>
                <a:ext uri="{FF2B5EF4-FFF2-40B4-BE49-F238E27FC236}">
                  <a16:creationId xmlns:a16="http://schemas.microsoft.com/office/drawing/2014/main" id="{5A6990A9-8E0A-2F41-883E-ED7468B3E49C}"/>
                </a:ext>
              </a:extLst>
            </p:cNvPr>
            <p:cNvSpPr/>
            <p:nvPr/>
          </p:nvSpPr>
          <p:spPr>
            <a:xfrm>
              <a:off x="7064955" y="3528218"/>
              <a:ext cx="316775" cy="333143"/>
            </a:xfrm>
            <a:prstGeom prst="downArrow">
              <a:avLst/>
            </a:prstGeom>
            <a:solidFill>
              <a:srgbClr val="D0181F"/>
            </a:solidFill>
            <a:ln>
              <a:solidFill>
                <a:srgbClr val="D01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a:extLst>
                <a:ext uri="{FF2B5EF4-FFF2-40B4-BE49-F238E27FC236}">
                  <a16:creationId xmlns:a16="http://schemas.microsoft.com/office/drawing/2014/main" id="{28CB1ADC-01EA-704E-A69A-AA4DD5C83BDD}"/>
                </a:ext>
              </a:extLst>
            </p:cNvPr>
            <p:cNvSpPr/>
            <p:nvPr/>
          </p:nvSpPr>
          <p:spPr>
            <a:xfrm>
              <a:off x="7064955" y="2752819"/>
              <a:ext cx="316775" cy="333143"/>
            </a:xfrm>
            <a:prstGeom prst="downArrow">
              <a:avLst/>
            </a:prstGeom>
            <a:solidFill>
              <a:srgbClr val="D0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a:extLst>
                <a:ext uri="{FF2B5EF4-FFF2-40B4-BE49-F238E27FC236}">
                  <a16:creationId xmlns:a16="http://schemas.microsoft.com/office/drawing/2014/main" id="{ABA57C7A-6563-EF47-B7A0-18D933555E51}"/>
                </a:ext>
              </a:extLst>
            </p:cNvPr>
            <p:cNvSpPr/>
            <p:nvPr/>
          </p:nvSpPr>
          <p:spPr>
            <a:xfrm>
              <a:off x="7064955" y="1977420"/>
              <a:ext cx="316775" cy="333143"/>
            </a:xfrm>
            <a:prstGeom prst="downArrow">
              <a:avLst/>
            </a:prstGeom>
            <a:solidFill>
              <a:srgbClr val="D0181F"/>
            </a:solidFill>
            <a:ln>
              <a:solidFill>
                <a:srgbClr val="D01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a:extLst>
                <a:ext uri="{FF2B5EF4-FFF2-40B4-BE49-F238E27FC236}">
                  <a16:creationId xmlns:a16="http://schemas.microsoft.com/office/drawing/2014/main" id="{9E1DA324-6FBF-7C49-A47D-88ADACD0D063}"/>
                </a:ext>
              </a:extLst>
            </p:cNvPr>
            <p:cNvSpPr/>
            <p:nvPr/>
          </p:nvSpPr>
          <p:spPr>
            <a:xfrm>
              <a:off x="7082885" y="5280811"/>
              <a:ext cx="316775" cy="333143"/>
            </a:xfrm>
            <a:prstGeom prst="downArrow">
              <a:avLst/>
            </a:prstGeom>
            <a:solidFill>
              <a:srgbClr val="D0181F"/>
            </a:solidFill>
            <a:ln>
              <a:solidFill>
                <a:srgbClr val="D01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itle 8">
            <a:extLst>
              <a:ext uri="{FF2B5EF4-FFF2-40B4-BE49-F238E27FC236}">
                <a16:creationId xmlns:a16="http://schemas.microsoft.com/office/drawing/2014/main" id="{904A26A1-34DC-3F4D-A553-1CCB3F2BC8F6}"/>
              </a:ext>
            </a:extLst>
          </p:cNvPr>
          <p:cNvSpPr>
            <a:spLocks noGrp="1"/>
          </p:cNvSpPr>
          <p:nvPr>
            <p:ph type="title"/>
          </p:nvPr>
        </p:nvSpPr>
        <p:spPr>
          <a:xfrm>
            <a:off x="1049955" y="961891"/>
            <a:ext cx="10134601" cy="915035"/>
          </a:xfrm>
        </p:spPr>
        <p:txBody>
          <a:bodyPr/>
          <a:lstStyle/>
          <a:p>
            <a:r>
              <a:rPr lang="en-US" dirty="0"/>
              <a:t>The Design Process</a:t>
            </a:r>
          </a:p>
        </p:txBody>
      </p:sp>
    </p:spTree>
    <p:extLst>
      <p:ext uri="{BB962C8B-B14F-4D97-AF65-F5344CB8AC3E}">
        <p14:creationId xmlns:p14="http://schemas.microsoft.com/office/powerpoint/2010/main" val="400735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Manufacturing</a:t>
            </a:r>
          </a:p>
        </p:txBody>
      </p:sp>
      <p:sp>
        <p:nvSpPr>
          <p:cNvPr id="5" name="Content Placeholder 4">
            <a:extLst>
              <a:ext uri="{FF2B5EF4-FFF2-40B4-BE49-F238E27FC236}">
                <a16:creationId xmlns:a16="http://schemas.microsoft.com/office/drawing/2014/main" id="{D848F5C0-F207-814A-84E6-F0347E2DC977}"/>
              </a:ext>
            </a:extLst>
          </p:cNvPr>
          <p:cNvSpPr>
            <a:spLocks noGrp="1"/>
          </p:cNvSpPr>
          <p:nvPr>
            <p:ph idx="1"/>
          </p:nvPr>
        </p:nvSpPr>
        <p:spPr/>
        <p:txBody>
          <a:bodyPr/>
          <a:lstStyle/>
          <a:p>
            <a:pPr marL="0" indent="0">
              <a:buNone/>
            </a:pPr>
            <a:r>
              <a:rPr lang="en-US" dirty="0"/>
              <a:t>Creating something from raw materials, by hand or by machinery.</a:t>
            </a:r>
          </a:p>
          <a:p>
            <a:endParaRPr lang="en-US" dirty="0"/>
          </a:p>
          <a:p>
            <a:r>
              <a:rPr lang="en-US" dirty="0">
                <a:hlinkClick r:id="rId3">
                  <a:extLst>
                    <a:ext uri="{A12FA001-AC4F-418D-AE19-62706E023703}">
                      <ahyp:hlinkClr xmlns:ahyp="http://schemas.microsoft.com/office/drawing/2018/hyperlinkcolor" val="tx"/>
                    </a:ext>
                  </a:extLst>
                </a:hlinkClick>
              </a:rPr>
              <a:t>Johnson &amp; Johnson</a:t>
            </a:r>
          </a:p>
          <a:p>
            <a:pPr marL="457200" lvl="1" indent="0">
              <a:buNone/>
            </a:pPr>
            <a:r>
              <a:rPr lang="en-US" dirty="0">
                <a:hlinkClick r:id="rId3"/>
              </a:rPr>
              <a:t>https://www.youtube.com/watch?v=0qRXyCQHkoM</a:t>
            </a:r>
            <a:endParaRPr lang="en-US" dirty="0"/>
          </a:p>
          <a:p>
            <a:endParaRPr lang="en-US" dirty="0">
              <a:hlinkClick r:id="rId4"/>
            </a:endParaRPr>
          </a:p>
          <a:p>
            <a:r>
              <a:rPr lang="en-US" dirty="0">
                <a:hlinkClick r:id="rId4">
                  <a:extLst>
                    <a:ext uri="{A12FA001-AC4F-418D-AE19-62706E023703}">
                      <ahyp:hlinkClr xmlns:ahyp="http://schemas.microsoft.com/office/drawing/2018/hyperlinkcolor" val="tx"/>
                    </a:ext>
                  </a:extLst>
                </a:hlinkClick>
              </a:rPr>
              <a:t>Ford Motor Company</a:t>
            </a:r>
          </a:p>
          <a:p>
            <a:pPr marL="457200" lvl="1" indent="0">
              <a:buNone/>
            </a:pPr>
            <a:r>
              <a:rPr lang="en-US" dirty="0">
                <a:hlinkClick r:id="rId4"/>
              </a:rPr>
              <a:t>https://www.youtube.com/watch?v=jLud5XYfY_c</a:t>
            </a:r>
            <a:endParaRPr lang="en-US" dirty="0"/>
          </a:p>
          <a:p>
            <a:endParaRPr lang="en-US" dirty="0"/>
          </a:p>
        </p:txBody>
      </p:sp>
    </p:spTree>
    <p:extLst>
      <p:ext uri="{BB962C8B-B14F-4D97-AF65-F5344CB8AC3E}">
        <p14:creationId xmlns:p14="http://schemas.microsoft.com/office/powerpoint/2010/main" val="261835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A0A31F-23EC-5744-AD8C-203FCF2F0526}"/>
              </a:ext>
            </a:extLst>
          </p:cNvPr>
          <p:cNvSpPr txBox="1">
            <a:spLocks/>
          </p:cNvSpPr>
          <p:nvPr/>
        </p:nvSpPr>
        <p:spPr>
          <a:xfrm>
            <a:off x="0" y="3089484"/>
            <a:ext cx="12192000" cy="679032"/>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800" kern="1200">
                <a:solidFill>
                  <a:srgbClr val="FFF100"/>
                </a:solidFill>
                <a:latin typeface="Arial Rounded MT Bold" charset="0"/>
                <a:ea typeface="Arial Rounded MT Bold" charset="0"/>
                <a:cs typeface="Arial Rounded MT Bold" charset="0"/>
              </a:defRPr>
            </a:lvl1pPr>
          </a:lstStyle>
          <a:p>
            <a:pPr algn="ctr"/>
            <a:r>
              <a:rPr lang="en-US"/>
              <a:t>Questions?</a:t>
            </a:r>
            <a:endParaRPr lang="en-US" dirty="0"/>
          </a:p>
        </p:txBody>
      </p:sp>
    </p:spTree>
    <p:extLst>
      <p:ext uri="{BB962C8B-B14F-4D97-AF65-F5344CB8AC3E}">
        <p14:creationId xmlns:p14="http://schemas.microsoft.com/office/powerpoint/2010/main" val="246311795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2D Create It Manufacture It PowerPoint" id="{7AC5C4E8-3FE6-E64F-B1D0-6F72DE2B8F2A}" vid="{D4550A64-ED3F-594D-BE85-B13BE6F352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5E5ECC-4885-48A8-95FA-663EABA6D071}"/>
</file>

<file path=customXml/itemProps2.xml><?xml version="1.0" encoding="utf-8"?>
<ds:datastoreItem xmlns:ds="http://schemas.openxmlformats.org/officeDocument/2006/customXml" ds:itemID="{E6F86EFC-DE9C-45CF-BC62-E6E7F78A2A7E}"/>
</file>

<file path=customXml/itemProps3.xml><?xml version="1.0" encoding="utf-8"?>
<ds:datastoreItem xmlns:ds="http://schemas.openxmlformats.org/officeDocument/2006/customXml" ds:itemID="{4AA24EBF-B3AA-4918-A3E7-E38244E1841C}"/>
</file>

<file path=docProps/app.xml><?xml version="1.0" encoding="utf-8"?>
<Properties xmlns="http://schemas.openxmlformats.org/officeDocument/2006/extended-properties" xmlns:vt="http://schemas.openxmlformats.org/officeDocument/2006/docPropsVTypes">
  <Template/>
  <TotalTime>29822</TotalTime>
  <Words>2660</Words>
  <Application>Microsoft Macintosh PowerPoint</Application>
  <PresentationFormat>Widescreen</PresentationFormat>
  <Paragraphs>265</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Rounded MT Bold</vt:lpstr>
      <vt:lpstr>Calibri</vt:lpstr>
      <vt:lpstr>Wingdings</vt:lpstr>
      <vt:lpstr>1_Office Theme</vt:lpstr>
      <vt:lpstr>Build a Prosthetic Arm Stem2D Topics: Design and Manufacturing</vt:lpstr>
      <vt:lpstr>What is STEM2D?</vt:lpstr>
      <vt:lpstr>Today’s Plan</vt:lpstr>
      <vt:lpstr>Tell My Story</vt:lpstr>
      <vt:lpstr>My Story (delete if not using)</vt:lpstr>
      <vt:lpstr>STEM2D in the World of Work</vt:lpstr>
      <vt:lpstr>The Design Process</vt:lpstr>
      <vt:lpstr>Manufacturing</vt:lpstr>
      <vt:lpstr>PowerPoint Presentation</vt:lpstr>
      <vt:lpstr>Build a Prosthetic  Arm Challenge</vt:lpstr>
      <vt:lpstr>The Prosthetic Arm Challenge</vt:lpstr>
      <vt:lpstr>The Customer’s Needs</vt:lpstr>
      <vt:lpstr>The Prosthetic Arm Kit</vt:lpstr>
      <vt:lpstr>Additional Supplies</vt:lpstr>
      <vt:lpstr>Roles and Responsibilities</vt:lpstr>
      <vt:lpstr>Pre-Work</vt:lpstr>
      <vt:lpstr>Pre-Work, continued</vt:lpstr>
      <vt:lpstr>Design Your Prototype</vt:lpstr>
      <vt:lpstr>Manufacture Your Design</vt:lpstr>
      <vt:lpstr>Manufacture Your Design</vt:lpstr>
      <vt:lpstr>Finalize Your Product</vt:lpstr>
      <vt:lpstr>PowerPoint Presentation</vt:lpstr>
      <vt:lpstr>Get Started!</vt:lpstr>
      <vt:lpstr>Performance Testing</vt:lpstr>
      <vt:lpstr>Reflection</vt:lpstr>
      <vt:lpstr>What Did We Learn?</vt:lpstr>
      <vt:lpstr>Reflection</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Prosthetic Arm  Stem2D Topics: Design and Manufacturing</dc:title>
  <dc:creator>Microsoft Office User</dc:creator>
  <cp:lastModifiedBy>Deanna Saab</cp:lastModifiedBy>
  <cp:revision>58</cp:revision>
  <dcterms:created xsi:type="dcterms:W3CDTF">2019-03-28T18:04:31Z</dcterms:created>
  <dcterms:modified xsi:type="dcterms:W3CDTF">2026-01-27T23:43:29Z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ies>
</file>