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1"/>
  </p:notesMasterIdLst>
  <p:sldIdLst>
    <p:sldId id="256" r:id="rId5"/>
    <p:sldId id="257" r:id="rId6"/>
    <p:sldId id="258" r:id="rId7"/>
    <p:sldId id="263" r:id="rId8"/>
    <p:sldId id="272" r:id="rId9"/>
    <p:sldId id="269" r:id="rId10"/>
    <p:sldId id="273" r:id="rId11"/>
    <p:sldId id="259" r:id="rId12"/>
    <p:sldId id="267" r:id="rId13"/>
    <p:sldId id="264" r:id="rId14"/>
    <p:sldId id="260" r:id="rId15"/>
    <p:sldId id="262" r:id="rId16"/>
    <p:sldId id="276" r:id="rId17"/>
    <p:sldId id="266" r:id="rId18"/>
    <p:sldId id="265" r:id="rId19"/>
    <p:sldId id="26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76" userDrawn="1">
          <p15:clr>
            <a:srgbClr val="A4A3A4"/>
          </p15:clr>
        </p15:guide>
        <p15:guide id="2" pos="3840" userDrawn="1">
          <p15:clr>
            <a:srgbClr val="A4A3A4"/>
          </p15:clr>
        </p15:guide>
        <p15:guide id="3" orient="horz" pos="2328" userDrawn="1">
          <p15:clr>
            <a:srgbClr val="A4A3A4"/>
          </p15:clr>
        </p15:guide>
        <p15:guide id="4" orient="horz" pos="225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anda McMahon" initials="AM"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050"/>
    <a:srgbClr val="A0C13B"/>
    <a:srgbClr val="3DC4E5"/>
    <a:srgbClr val="3D60E5"/>
    <a:srgbClr val="66C2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446"/>
    <p:restoredTop sz="74846"/>
  </p:normalViewPr>
  <p:slideViewPr>
    <p:cSldViewPr snapToGrid="0" snapToObjects="1">
      <p:cViewPr varScale="1">
        <p:scale>
          <a:sx n="56" d="100"/>
          <a:sy n="56" d="100"/>
        </p:scale>
        <p:origin x="504" y="42"/>
      </p:cViewPr>
      <p:guideLst>
        <p:guide orient="horz" pos="1176"/>
        <p:guide pos="3840"/>
        <p:guide orient="horz" pos="2328"/>
        <p:guide orient="horz" pos="22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44E1F7-369E-754A-8EBF-6169AA7FC90F}" type="datetimeFigureOut">
              <a:rPr lang="en-US" smtClean="0"/>
              <a:t>11/15/2018</a:t>
            </a:fld>
            <a:endParaRPr lang="es-E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4B0F42-7A2A-FD45-B1C0-1243E9912982}" type="slidenum">
              <a:rPr lang="en-US" smtClean="0"/>
              <a:t>‹#›</a:t>
            </a:fld>
            <a:endParaRPr lang="es-ES"/>
          </a:p>
        </p:txBody>
      </p:sp>
    </p:spTree>
    <p:extLst>
      <p:ext uri="{BB962C8B-B14F-4D97-AF65-F5344CB8AC3E}">
        <p14:creationId xmlns:p14="http://schemas.microsoft.com/office/powerpoint/2010/main" val="1989033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4B0F42-7A2A-FD45-B1C0-1243E9912982}" type="slidenum">
              <a:rPr lang="en-US" smtClean="0"/>
              <a:t>1</a:t>
            </a:fld>
            <a:endParaRPr lang="es-ES"/>
          </a:p>
        </p:txBody>
      </p:sp>
    </p:spTree>
    <p:extLst>
      <p:ext uri="{BB962C8B-B14F-4D97-AF65-F5344CB8AC3E}">
        <p14:creationId xmlns:p14="http://schemas.microsoft.com/office/powerpoint/2010/main" val="1944710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rPr>
              <a:t>FILA 1:</a:t>
            </a:r>
            <a:endParaRPr lang="es-ES" sz="1200" i="1" kern="1200" dirty="0">
              <a:solidFill>
                <a:schemeClr val="tx1"/>
              </a:solidFill>
              <a:effectLst/>
              <a:latin typeface="+mn-lt"/>
              <a:ea typeface="+mn-ea"/>
              <a:cs typeface="+mn-cs"/>
            </a:endParaRPr>
          </a:p>
          <a:p>
            <a:r>
              <a:rPr lang="es-ES" sz="1200" i="1" kern="1200" dirty="0">
                <a:solidFill>
                  <a:schemeClr val="tx1"/>
                </a:solidFill>
                <a:effectLst/>
                <a:latin typeface="+mn-lt"/>
              </a:rPr>
              <a:t>Imágenes de izquierda a derecha:</a:t>
            </a:r>
            <a:r>
              <a:rPr lang="es-ES"/>
              <a:t> </a:t>
            </a:r>
          </a:p>
          <a:p>
            <a:pPr marL="228600" lvl="0" indent="-228600">
              <a:buFont typeface="+mj-lt"/>
              <a:buAutoNum type="arabicPeriod"/>
            </a:pPr>
            <a:r>
              <a:rPr lang="es-ES" sz="1200" kern="1200" dirty="0">
                <a:solidFill>
                  <a:schemeClr val="tx1"/>
                </a:solidFill>
                <a:effectLst/>
                <a:latin typeface="+mn-lt"/>
              </a:rPr>
              <a:t>Los hongos se pueden utilizar como inspiración para la vivienda: la forma de la tapa del hongo permite que los hongos absorban una gran cantidad de luz solar para convertirla en energía.</a:t>
            </a:r>
          </a:p>
          <a:p>
            <a:pPr marL="228600" lvl="0" indent="-228600">
              <a:buFont typeface="+mj-lt"/>
              <a:buAutoNum type="arabicPeriod"/>
            </a:pPr>
            <a:r>
              <a:rPr lang="es-ES" sz="1200" kern="1200" dirty="0">
                <a:solidFill>
                  <a:schemeClr val="tx1"/>
                </a:solidFill>
                <a:effectLst/>
                <a:latin typeface="+mn-lt"/>
              </a:rPr>
              <a:t>La mariposa es liviana, puede volar largas distancias y maniobrar fácilmente. Su diseño puede ser utilizado como inspiración para aviones. </a:t>
            </a:r>
          </a:p>
          <a:p>
            <a:pPr marL="228600" lvl="0" indent="-228600">
              <a:buFont typeface="+mj-lt"/>
              <a:buAutoNum type="arabicPeriod"/>
            </a:pPr>
            <a:r>
              <a:rPr lang="es-ES" sz="1200" kern="1200" dirty="0">
                <a:solidFill>
                  <a:schemeClr val="tx1"/>
                </a:solidFill>
                <a:effectLst/>
                <a:latin typeface="+mn-lt"/>
              </a:rPr>
              <a:t>La piel de un tiburón está compuesta por innumerables escamas superpuestas. Las escamas tienen ranuras que permiten que el agua pase más rápido. La piel de tiburón se ha utilizado para ayudar a diseñar trajes de baño.</a:t>
            </a:r>
          </a:p>
          <a:p>
            <a:pPr marL="228600" lvl="0" indent="-228600">
              <a:buFont typeface="+mj-lt"/>
              <a:buAutoNum type="arabicPeriod"/>
            </a:pPr>
            <a:r>
              <a:rPr lang="es-ES" sz="1200" kern="1200" dirty="0">
                <a:solidFill>
                  <a:schemeClr val="tx1"/>
                </a:solidFill>
                <a:effectLst/>
                <a:latin typeface="+mn-lt"/>
              </a:rPr>
              <a:t>El topo es conocido por su construcción de túneles. La construcción de túneles es una solución que se está explorando en ciudades con graves problemas de tráfico. En Los Ángeles, California, Elon Musk, cofundador de Tesla, está construyendo actualmente una red de túneles bajo la ciudad que algún día transportará personas de un lugar a otro. </a:t>
            </a:r>
          </a:p>
          <a:p>
            <a:endParaRPr lang="es-ES" sz="1200" i="1" kern="1200" dirty="0">
              <a:solidFill>
                <a:schemeClr val="tx1"/>
              </a:solidFill>
              <a:effectLst/>
              <a:latin typeface="+mn-lt"/>
              <a:ea typeface="+mn-ea"/>
              <a:cs typeface="+mn-cs"/>
            </a:endParaRPr>
          </a:p>
          <a:p>
            <a:r>
              <a:rPr lang="es-ES" sz="1200" i="0" kern="1200" dirty="0">
                <a:solidFill>
                  <a:schemeClr val="tx1"/>
                </a:solidFill>
                <a:effectLst/>
                <a:latin typeface="+mn-lt"/>
              </a:rPr>
              <a:t>FILA 2:</a:t>
            </a:r>
          </a:p>
          <a:p>
            <a:r>
              <a:rPr lang="es-ES" sz="1200" i="1" kern="1200" dirty="0">
                <a:solidFill>
                  <a:schemeClr val="tx1"/>
                </a:solidFill>
                <a:effectLst/>
                <a:latin typeface="+mn-lt"/>
              </a:rPr>
              <a:t>Imágenes de izquierda a derecha:</a:t>
            </a:r>
            <a:endParaRPr lang="es-ES" sz="1200" kern="1200" dirty="0">
              <a:solidFill>
                <a:schemeClr val="tx1"/>
              </a:solidFill>
              <a:effectLst/>
              <a:latin typeface="+mn-lt"/>
              <a:ea typeface="+mn-ea"/>
              <a:cs typeface="+mn-cs"/>
            </a:endParaRPr>
          </a:p>
          <a:p>
            <a:pPr marL="228600" lvl="0" indent="-228600">
              <a:buFont typeface="+mj-lt"/>
              <a:buAutoNum type="arabicPeriod"/>
            </a:pPr>
            <a:r>
              <a:rPr lang="es-ES" sz="1200" kern="1200" dirty="0">
                <a:solidFill>
                  <a:schemeClr val="tx1"/>
                </a:solidFill>
                <a:effectLst/>
                <a:latin typeface="+mn-lt"/>
              </a:rPr>
              <a:t>Las celdas de las colmenas ya se están utilizando como inspiración para hoteles de cápsulas donde las personas duermen en pequeñas cápsulas adyacentes en lugar de habitaciones de hotel. </a:t>
            </a:r>
          </a:p>
          <a:p>
            <a:pPr marL="228600" lvl="0" indent="-228600">
              <a:buFont typeface="+mj-lt"/>
              <a:buAutoNum type="arabicPeriod"/>
            </a:pPr>
            <a:r>
              <a:rPr lang="es-ES" sz="1200" kern="1200" dirty="0">
                <a:solidFill>
                  <a:schemeClr val="tx1"/>
                </a:solidFill>
                <a:effectLst/>
                <a:latin typeface="+mn-lt"/>
              </a:rPr>
              <a:t>Las arañas tienen la capacidad de viajar en forma vertical y horizontal, así como también recorrer largas distancias. Los pelos de sus patas ayudan a fijarse a la superficie y crean paracaídas de seda utilizando técnicas similares a las que se usan para crear una red. Estas características pueden cambiar algún día la forma en que los humanos se mueven alrededor de la tierra.  </a:t>
            </a:r>
          </a:p>
          <a:p>
            <a:pPr marL="228600" lvl="0" indent="-228600">
              <a:buFont typeface="+mj-lt"/>
              <a:buAutoNum type="arabicPeriod"/>
            </a:pPr>
            <a:r>
              <a:rPr lang="es-ES" sz="1200" kern="1200" dirty="0">
                <a:solidFill>
                  <a:schemeClr val="tx1"/>
                </a:solidFill>
                <a:effectLst/>
                <a:latin typeface="+mn-lt"/>
              </a:rPr>
              <a:t>Los castores tienen una capa gruesa de grasa que los mantiene calientes mientras bucean y nadan en sus entornos acuáticos. Su pelaje es tan denso que atrapa bolsas de aire caliente entre las capas, lo que mantiene a estos mamíferos acuáticos no solo calientes, sino también secos. Los ingenieros están usando estas características para ayudar a diseñar trajes de neopreno para surfear, cuando un atleta se mueve con frecuencia entre entornos de aire y agua.</a:t>
            </a:r>
          </a:p>
          <a:p>
            <a:pPr marL="228600" lvl="0" indent="-228600">
              <a:buFont typeface="+mj-lt"/>
              <a:buAutoNum type="arabicPeriod"/>
            </a:pPr>
            <a:r>
              <a:rPr lang="es-ES" sz="1200" kern="1200" dirty="0">
                <a:solidFill>
                  <a:schemeClr val="tx1"/>
                </a:solidFill>
                <a:effectLst/>
                <a:latin typeface="+mn-lt"/>
              </a:rPr>
              <a:t>El borde frontal de una aleta de ballena tiene protuberancias que aumentan en gran medida su eficiencia, lo cual reduce la resistencia y aumenta la elevación. Las empresas están aplicando la idea a las palas de aerogeneradores, ventiladores de refrigeración, alas de aviones y hélices.</a:t>
            </a:r>
          </a:p>
          <a:p>
            <a:endParaRPr lang="es-E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A4B0F42-7A2A-FD45-B1C0-1243E9912982}" type="slidenum">
              <a:rPr lang="en-US" smtClean="0"/>
              <a:t>15</a:t>
            </a:fld>
            <a:endParaRPr lang="es-ES"/>
          </a:p>
        </p:txBody>
      </p:sp>
    </p:spTree>
    <p:extLst>
      <p:ext uri="{BB962C8B-B14F-4D97-AF65-F5344CB8AC3E}">
        <p14:creationId xmlns:p14="http://schemas.microsoft.com/office/powerpoint/2010/main" val="14901013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4B0F42-7A2A-FD45-B1C0-1243E9912982}" type="slidenum">
              <a:rPr lang="en-US" smtClean="0"/>
              <a:t>16</a:t>
            </a:fld>
            <a:endParaRPr lang="es-ES"/>
          </a:p>
        </p:txBody>
      </p:sp>
    </p:spTree>
    <p:extLst>
      <p:ext uri="{BB962C8B-B14F-4D97-AF65-F5344CB8AC3E}">
        <p14:creationId xmlns:p14="http://schemas.microsoft.com/office/powerpoint/2010/main" val="2006121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dirty="0"/>
              <a:t>Comparta que las carreras STEM</a:t>
            </a:r>
            <a:r>
              <a:rPr lang="es-ES" sz="1200" baseline="30000" dirty="0"/>
              <a:t>2</a:t>
            </a:r>
            <a:r>
              <a:rPr lang="es-ES" sz="1200" dirty="0"/>
              <a:t>D son carreras de alta demanda y alto crecimiento.</a:t>
            </a:r>
            <a:r>
              <a:rPr lang="es-ES"/>
              <a:t> </a:t>
            </a: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b="0" baseline="0" dirty="0"/>
          </a:p>
          <a:p>
            <a:r>
              <a:rPr lang="es-ES" sz="1200" kern="1200" dirty="0">
                <a:solidFill>
                  <a:schemeClr val="tx1"/>
                </a:solidFill>
                <a:effectLst/>
                <a:latin typeface="+mn-lt"/>
              </a:rPr>
              <a:t>Comparta con los estudiantes que hay muchos tipos diferentes de carreras relacionadas con STEM</a:t>
            </a:r>
            <a:r>
              <a:rPr lang="es-ES" sz="800" b="0" kern="1200" baseline="30000" dirty="0">
                <a:solidFill>
                  <a:schemeClr val="tx1"/>
                </a:solidFill>
                <a:effectLst/>
                <a:latin typeface="+mn-lt"/>
              </a:rPr>
              <a:t>2</a:t>
            </a:r>
            <a:r>
              <a:rPr lang="es-ES" sz="1200" b="0" kern="1200" dirty="0">
                <a:solidFill>
                  <a:schemeClr val="tx1"/>
                </a:solidFill>
                <a:effectLst/>
                <a:latin typeface="+mn-lt"/>
              </a:rPr>
              <a:t>D </a:t>
            </a:r>
          </a:p>
          <a:p>
            <a:endParaRPr lang="es-ES" sz="1200" b="0" kern="1200" dirty="0">
              <a:solidFill>
                <a:schemeClr val="tx1"/>
              </a:solidFill>
              <a:effectLst/>
              <a:latin typeface="+mn-lt"/>
              <a:ea typeface="+mn-ea"/>
              <a:cs typeface="+mn-cs"/>
            </a:endParaRPr>
          </a:p>
          <a:p>
            <a:r>
              <a:rPr lang="es-ES"/>
              <a:t>Carreras </a:t>
            </a:r>
            <a:r>
              <a:rPr lang="es-ES" sz="1200" b="0" kern="1200" dirty="0">
                <a:solidFill>
                  <a:schemeClr val="tx1"/>
                </a:solidFill>
                <a:effectLst/>
                <a:latin typeface="+mn-lt"/>
              </a:rPr>
              <a:t>STEM</a:t>
            </a:r>
            <a:r>
              <a:rPr lang="es-ES" sz="800" b="0" kern="1200" baseline="30000" dirty="0">
                <a:solidFill>
                  <a:schemeClr val="tx1"/>
                </a:solidFill>
                <a:effectLst/>
                <a:latin typeface="+mn-lt"/>
              </a:rPr>
              <a:t>2</a:t>
            </a:r>
            <a:r>
              <a:rPr lang="es-ES" sz="1200" b="0" kern="1200" dirty="0">
                <a:solidFill>
                  <a:schemeClr val="tx1"/>
                </a:solidFill>
                <a:effectLst/>
                <a:latin typeface="+mn-lt"/>
              </a:rPr>
              <a:t>D relacionadas con esta actividad: </a:t>
            </a:r>
          </a:p>
          <a:p>
            <a:pPr marL="171450" indent="-171450">
              <a:buFont typeface="Arial" panose="020B0604020202020204" pitchFamily="34" charset="0"/>
              <a:buChar char="•"/>
            </a:pPr>
            <a:r>
              <a:rPr lang="es-ES" sz="1200" kern="1200" dirty="0">
                <a:solidFill>
                  <a:schemeClr val="tx1"/>
                </a:solidFill>
                <a:effectLst/>
                <a:latin typeface="+mn-lt"/>
              </a:rPr>
              <a:t>Ingeniero biomédico</a:t>
            </a:r>
          </a:p>
          <a:p>
            <a:pPr marL="171450" indent="-171450">
              <a:buFont typeface="Arial" panose="020B0604020202020204" pitchFamily="34" charset="0"/>
              <a:buChar char="•"/>
            </a:pPr>
            <a:r>
              <a:rPr lang="es-ES" sz="1200" kern="1200" dirty="0">
                <a:solidFill>
                  <a:schemeClr val="tx1"/>
                </a:solidFill>
                <a:effectLst/>
                <a:latin typeface="+mn-lt"/>
              </a:rPr>
              <a:t>Ingeniero ambiental </a:t>
            </a:r>
          </a:p>
          <a:p>
            <a:pPr marL="171450" indent="-171450">
              <a:buFont typeface="Arial" panose="020B0604020202020204" pitchFamily="34" charset="0"/>
              <a:buChar char="•"/>
            </a:pPr>
            <a:r>
              <a:rPr lang="es-ES" sz="1200" kern="1200" dirty="0">
                <a:solidFill>
                  <a:schemeClr val="tx1"/>
                </a:solidFill>
                <a:effectLst/>
                <a:latin typeface="+mn-lt"/>
              </a:rPr>
              <a:t>Ingeniero mecánico </a:t>
            </a:r>
          </a:p>
          <a:p>
            <a:pPr marL="171450" indent="-171450">
              <a:buFont typeface="Arial" panose="020B0604020202020204" pitchFamily="34" charset="0"/>
              <a:buChar char="•"/>
            </a:pPr>
            <a:r>
              <a:rPr lang="es-ES" sz="1200" kern="1200" dirty="0">
                <a:solidFill>
                  <a:schemeClr val="tx1"/>
                </a:solidFill>
                <a:effectLst/>
                <a:latin typeface="+mn-lt"/>
              </a:rPr>
              <a:t>Ingeniero automotriz </a:t>
            </a:r>
          </a:p>
          <a:p>
            <a:pPr marL="171450" indent="-171450">
              <a:buFont typeface="Arial" panose="020B0604020202020204" pitchFamily="34" charset="0"/>
              <a:buChar char="•"/>
            </a:pPr>
            <a:r>
              <a:rPr lang="es-ES" sz="1200" kern="1200" dirty="0">
                <a:solidFill>
                  <a:schemeClr val="tx1"/>
                </a:solidFill>
                <a:effectLst/>
                <a:latin typeface="+mn-lt"/>
              </a:rPr>
              <a:t>Biólogo de vida silvestre </a:t>
            </a:r>
          </a:p>
          <a:p>
            <a:pPr marL="171450" indent="-171450">
              <a:buFont typeface="Arial" panose="020B0604020202020204" pitchFamily="34" charset="0"/>
              <a:buChar char="•"/>
            </a:pPr>
            <a:r>
              <a:rPr lang="es-ES" sz="1200" kern="1200" dirty="0">
                <a:solidFill>
                  <a:schemeClr val="tx1"/>
                </a:solidFill>
                <a:effectLst/>
                <a:latin typeface="+mn-lt"/>
              </a:rPr>
              <a:t>Biólogo acuático </a:t>
            </a:r>
          </a:p>
          <a:p>
            <a:pPr marL="171450" indent="-171450">
              <a:buFont typeface="Arial" panose="020B0604020202020204" pitchFamily="34" charset="0"/>
              <a:buChar char="•"/>
            </a:pPr>
            <a:r>
              <a:rPr lang="es-ES" sz="1200" kern="1200" dirty="0">
                <a:solidFill>
                  <a:schemeClr val="tx1"/>
                </a:solidFill>
                <a:effectLst/>
                <a:latin typeface="+mn-lt"/>
              </a:rPr>
              <a:t>Diseñador industrial </a:t>
            </a:r>
            <a:endParaRPr lang="es-ES" sz="1200" b="0" dirty="0"/>
          </a:p>
          <a:p>
            <a:endParaRPr lang="es-ES" dirty="0"/>
          </a:p>
        </p:txBody>
      </p:sp>
      <p:sp>
        <p:nvSpPr>
          <p:cNvPr id="4" name="Slide Number Placeholder 3"/>
          <p:cNvSpPr>
            <a:spLocks noGrp="1"/>
          </p:cNvSpPr>
          <p:nvPr>
            <p:ph type="sldNum" sz="quarter" idx="10"/>
          </p:nvPr>
        </p:nvSpPr>
        <p:spPr/>
        <p:txBody>
          <a:bodyPr/>
          <a:lstStyle/>
          <a:p>
            <a:fld id="{8A4B0F42-7A2A-FD45-B1C0-1243E9912982}" type="slidenum">
              <a:rPr lang="en-US" smtClean="0"/>
              <a:t>4</a:t>
            </a:fld>
            <a:endParaRPr lang="es-ES" dirty="0"/>
          </a:p>
        </p:txBody>
      </p:sp>
    </p:spTree>
    <p:extLst>
      <p:ext uri="{BB962C8B-B14F-4D97-AF65-F5344CB8AC3E}">
        <p14:creationId xmlns:p14="http://schemas.microsoft.com/office/powerpoint/2010/main" val="94228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Definición:</a:t>
            </a:r>
          </a:p>
          <a:p>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a:t>Biomimética</a:t>
            </a:r>
            <a:r>
              <a:rPr lang="es-ES"/>
              <a:t>: es un enfoque de la innovación que busca soluciones sostenibles para los desafíos humanos, mediante la imitación de patrones y estrategias de la naturaleza.</a:t>
            </a:r>
          </a:p>
          <a:p>
            <a:r>
              <a:rPr lang="es-ES"/>
              <a:t>Sostenible: </a:t>
            </a:r>
            <a:r>
              <a:rPr lang="es-ES" sz="1200" kern="1200" dirty="0">
                <a:solidFill>
                  <a:schemeClr val="tx1"/>
                </a:solidFill>
                <a:effectLst/>
                <a:latin typeface="+mn-lt"/>
              </a:rPr>
              <a:t>capaz de mantenerse en un nivel constante sin agotar los recursos naturales o causar daños ecológicos graves.</a:t>
            </a:r>
            <a:r>
              <a:rPr lang="es-ES"/>
              <a:t> </a:t>
            </a:r>
            <a:endParaRPr lang="es-ES" dirty="0"/>
          </a:p>
        </p:txBody>
      </p:sp>
      <p:sp>
        <p:nvSpPr>
          <p:cNvPr id="4" name="Slide Number Placeholder 3"/>
          <p:cNvSpPr>
            <a:spLocks noGrp="1"/>
          </p:cNvSpPr>
          <p:nvPr>
            <p:ph type="sldNum" sz="quarter" idx="10"/>
          </p:nvPr>
        </p:nvSpPr>
        <p:spPr/>
        <p:txBody>
          <a:bodyPr/>
          <a:lstStyle/>
          <a:p>
            <a:fld id="{8A4B0F42-7A2A-FD45-B1C0-1243E9912982}" type="slidenum">
              <a:rPr lang="en-US" smtClean="0"/>
              <a:t>8</a:t>
            </a:fld>
            <a:endParaRPr lang="es-ES" dirty="0"/>
          </a:p>
        </p:txBody>
      </p:sp>
    </p:spTree>
    <p:extLst>
      <p:ext uri="{BB962C8B-B14F-4D97-AF65-F5344CB8AC3E}">
        <p14:creationId xmlns:p14="http://schemas.microsoft.com/office/powerpoint/2010/main" val="1032111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rPr>
              <a:t>Explique que la biomimética puede ayudar a resolver problemas a los desafíos que enfrentan los seres humanos.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rPr>
              <a:t>Considere hacer referencia a una famosa cita de Albert Einstein: "Mire profundamente la naturaleza, y entonces entenderá todo mejor". </a:t>
            </a:r>
            <a:endParaRPr lang="es-ES" dirty="0">
              <a:effectLst/>
            </a:endParaRPr>
          </a:p>
        </p:txBody>
      </p:sp>
      <p:sp>
        <p:nvSpPr>
          <p:cNvPr id="4" name="Slide Number Placeholder 3"/>
          <p:cNvSpPr>
            <a:spLocks noGrp="1"/>
          </p:cNvSpPr>
          <p:nvPr>
            <p:ph type="sldNum" sz="quarter" idx="10"/>
          </p:nvPr>
        </p:nvSpPr>
        <p:spPr/>
        <p:txBody>
          <a:bodyPr/>
          <a:lstStyle/>
          <a:p>
            <a:fld id="{8A4B0F42-7A2A-FD45-B1C0-1243E9912982}" type="slidenum">
              <a:rPr lang="en-US" smtClean="0"/>
              <a:t>9</a:t>
            </a:fld>
            <a:endParaRPr lang="es-ES" dirty="0"/>
          </a:p>
        </p:txBody>
      </p:sp>
    </p:spTree>
    <p:extLst>
      <p:ext uri="{BB962C8B-B14F-4D97-AF65-F5344CB8AC3E}">
        <p14:creationId xmlns:p14="http://schemas.microsoft.com/office/powerpoint/2010/main" val="976234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s-ES" sz="1200" b="0" i="0" kern="1200" dirty="0">
                <a:solidFill>
                  <a:schemeClr val="tx1"/>
                </a:solidFill>
                <a:effectLst/>
                <a:latin typeface="+mn-lt"/>
              </a:rPr>
              <a:t>Velcro fue inventado por el ingeniero suizo George de Mestral, en 1941, después de que eliminó las rebabas de su perro y decidió echar un vistazo más de cerca a la forma en que funcionaban. </a:t>
            </a:r>
          </a:p>
          <a:p>
            <a:pPr marL="171450" indent="-171450">
              <a:buFont typeface="Arial" panose="020B0604020202020204" pitchFamily="34" charset="0"/>
              <a:buChar char="•"/>
            </a:pPr>
            <a:r>
              <a:rPr lang="es-ES" sz="1200" b="0" i="0" kern="1200" dirty="0">
                <a:solidFill>
                  <a:schemeClr val="tx1"/>
                </a:solidFill>
                <a:effectLst/>
                <a:latin typeface="+mn-lt"/>
              </a:rPr>
              <a:t>Los pequeños ganchos que encontraron en el extremo de las agujas de las rebabas lo inspiraron para crear Velcro. </a:t>
            </a:r>
          </a:p>
        </p:txBody>
      </p:sp>
      <p:sp>
        <p:nvSpPr>
          <p:cNvPr id="4" name="Slide Number Placeholder 3"/>
          <p:cNvSpPr>
            <a:spLocks noGrp="1"/>
          </p:cNvSpPr>
          <p:nvPr>
            <p:ph type="sldNum" sz="quarter" idx="10"/>
          </p:nvPr>
        </p:nvSpPr>
        <p:spPr/>
        <p:txBody>
          <a:bodyPr/>
          <a:lstStyle/>
          <a:p>
            <a:fld id="{8A4B0F42-7A2A-FD45-B1C0-1243E9912982}" type="slidenum">
              <a:rPr lang="en-US" smtClean="0"/>
              <a:t>10</a:t>
            </a:fld>
            <a:endParaRPr lang="es-ES"/>
          </a:p>
        </p:txBody>
      </p:sp>
    </p:spTree>
    <p:extLst>
      <p:ext uri="{BB962C8B-B14F-4D97-AF65-F5344CB8AC3E}">
        <p14:creationId xmlns:p14="http://schemas.microsoft.com/office/powerpoint/2010/main" val="1128349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Del Instituto de biomimética: </a:t>
            </a:r>
          </a:p>
          <a:p>
            <a:endParaRPr lang="es-E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s-ES" sz="1200" b="0" i="0" kern="1200" dirty="0">
                <a:solidFill>
                  <a:schemeClr val="tx1"/>
                </a:solidFill>
                <a:effectLst/>
                <a:latin typeface="+mn-lt"/>
              </a:rPr>
              <a:t>En general, pensamos que las termitas destruyen edificios, y que no ayudan a diseñarlos. Sin embargo, el edificio Eastgate, un complejo de oficinas en Harare, Zimbabwe, tiene un sistema de control de clima interno originalmente inspirado en la estructura de los montículos de termitas. </a:t>
            </a:r>
          </a:p>
          <a:p>
            <a:pPr marL="171450" indent="-171450">
              <a:buFont typeface="Arial" panose="020B0604020202020204" pitchFamily="34" charset="0"/>
              <a:buChar char="•"/>
            </a:pPr>
            <a:r>
              <a:rPr lang="es-ES" sz="1200" b="0" i="0" kern="1200" dirty="0">
                <a:solidFill>
                  <a:schemeClr val="tx1"/>
                </a:solidFill>
                <a:effectLst/>
                <a:latin typeface="+mn-lt"/>
              </a:rPr>
              <a:t>El funcionamiento de los edificios representa el 40% de toda la energía utilizada por la humanidad, por lo cual aprender a diseñarlos para que sean más sostenibles es de vital importancia.</a:t>
            </a:r>
          </a:p>
          <a:p>
            <a:pPr marL="171450" indent="-171450">
              <a:buFont typeface="Arial" panose="020B0604020202020204" pitchFamily="34" charset="0"/>
              <a:buChar char="•"/>
            </a:pPr>
            <a:r>
              <a:rPr lang="es-ES" sz="1200" b="0" i="0" kern="1200" dirty="0">
                <a:solidFill>
                  <a:schemeClr val="tx1"/>
                </a:solidFill>
                <a:effectLst/>
                <a:latin typeface="+mn-lt"/>
              </a:rPr>
              <a:t>El arquitecto colaboró con los ingenieros para diseñar Eastgate, que utiliza un 90% menos de energía para la ventilación que los edificios convencionales, y ya ha logrado que los propietarios ahorren más de $3.5 millones de dólares en costos de aire acondicionado.</a:t>
            </a:r>
          </a:p>
          <a:p>
            <a:endParaRPr lang="es-ES" dirty="0"/>
          </a:p>
        </p:txBody>
      </p:sp>
      <p:sp>
        <p:nvSpPr>
          <p:cNvPr id="4" name="Slide Number Placeholder 3"/>
          <p:cNvSpPr>
            <a:spLocks noGrp="1"/>
          </p:cNvSpPr>
          <p:nvPr>
            <p:ph type="sldNum" sz="quarter" idx="10"/>
          </p:nvPr>
        </p:nvSpPr>
        <p:spPr/>
        <p:txBody>
          <a:bodyPr/>
          <a:lstStyle/>
          <a:p>
            <a:fld id="{8A4B0F42-7A2A-FD45-B1C0-1243E9912982}" type="slidenum">
              <a:rPr lang="en-US" smtClean="0"/>
              <a:t>11</a:t>
            </a:fld>
            <a:endParaRPr lang="es-ES"/>
          </a:p>
        </p:txBody>
      </p:sp>
    </p:spTree>
    <p:extLst>
      <p:ext uri="{BB962C8B-B14F-4D97-AF65-F5344CB8AC3E}">
        <p14:creationId xmlns:p14="http://schemas.microsoft.com/office/powerpoint/2010/main" val="1949232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Del Instituto de biomimética: </a:t>
            </a:r>
          </a:p>
          <a:p>
            <a:endParaRPr lang="es-E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s-ES" sz="1200" b="0" i="0" kern="1200" dirty="0">
                <a:solidFill>
                  <a:schemeClr val="tx1"/>
                </a:solidFill>
                <a:effectLst/>
                <a:latin typeface="+mn-lt"/>
              </a:rPr>
              <a:t>El tren bala Shinkansen fue el tren más rápido del mundo y viajaba a 200 millas por hora. ¿El problema? El ruido.  </a:t>
            </a:r>
          </a:p>
          <a:p>
            <a:pPr marL="171450" indent="-171450">
              <a:buFont typeface="Arial" panose="020B0604020202020204" pitchFamily="34" charset="0"/>
              <a:buChar char="•"/>
            </a:pPr>
            <a:r>
              <a:rPr lang="es-ES" sz="1200" b="0" i="0" kern="1200" dirty="0">
                <a:solidFill>
                  <a:schemeClr val="tx1"/>
                </a:solidFill>
                <a:effectLst/>
                <a:latin typeface="+mn-lt"/>
              </a:rPr>
              <a:t>Los cambios en la presión del aire producían grandes tronidos cada vez que el tren salía de un túnel, lo que provocó quejas por parte de los residentes que se encontraban a un cuarto de milla de distancia.</a:t>
            </a:r>
            <a:r>
              <a:rPr lang="es-ES"/>
              <a:t>El ingeniero jefe del tren y un ávido observador de aves se preguntaron: "¿Hay algo en la naturaleza que viaje de manera rápida y sin problemas entre dos medios muy diferentes?» </a:t>
            </a:r>
          </a:p>
          <a:p>
            <a:pPr marL="171450" indent="-171450">
              <a:buFont typeface="Arial" panose="020B0604020202020204" pitchFamily="34" charset="0"/>
              <a:buChar char="•"/>
            </a:pPr>
            <a:r>
              <a:rPr lang="es-ES"/>
              <a:t>Modelar la parte delantera del tren después del pico de aves martín pescador, que se zambullen desde el aire en cuerpos de agua con muy poco chapoteo para atrapar peces, dio como resultado no solo un tren más silencioso, sino un 15% menos de uso de electricidad, incluso mientras el tren viaja un 10% más rápido.</a:t>
            </a:r>
          </a:p>
        </p:txBody>
      </p:sp>
      <p:sp>
        <p:nvSpPr>
          <p:cNvPr id="4" name="Slide Number Placeholder 3"/>
          <p:cNvSpPr>
            <a:spLocks noGrp="1"/>
          </p:cNvSpPr>
          <p:nvPr>
            <p:ph type="sldNum" sz="quarter" idx="10"/>
          </p:nvPr>
        </p:nvSpPr>
        <p:spPr/>
        <p:txBody>
          <a:bodyPr/>
          <a:lstStyle/>
          <a:p>
            <a:fld id="{8A4B0F42-7A2A-FD45-B1C0-1243E9912982}" type="slidenum">
              <a:rPr lang="en-US" smtClean="0"/>
              <a:t>12</a:t>
            </a:fld>
            <a:endParaRPr lang="es-ES"/>
          </a:p>
        </p:txBody>
      </p:sp>
    </p:spTree>
    <p:extLst>
      <p:ext uri="{BB962C8B-B14F-4D97-AF65-F5344CB8AC3E}">
        <p14:creationId xmlns:p14="http://schemas.microsoft.com/office/powerpoint/2010/main" val="1985747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rPr>
              <a:t> De Biomimicry Institute y Johnson &amp; Johnson, "Nuestra historia":</a:t>
            </a:r>
          </a:p>
          <a:p>
            <a:pPr marL="171450" lvl="0" indent="-171450">
              <a:buFont typeface="Arial" panose="020B0604020202020204" pitchFamily="34" charset="0"/>
              <a:buChar char="•"/>
            </a:pPr>
            <a:r>
              <a:rPr lang="es-ES" sz="1200" kern="1200" dirty="0">
                <a:solidFill>
                  <a:schemeClr val="tx1"/>
                </a:solidFill>
                <a:effectLst/>
                <a:latin typeface="+mn-lt"/>
              </a:rPr>
              <a:t>A fines de 1800, la gente estaba dispuesta a usar las puntas afiladas de las púas de puercoespín, plumas de escritura o astillas de madera para limpiarse entre los dientes, ya que el hilo dental de seda era demasiado costoso. Johnson &amp; Johnson decidió utilizar el exceso de seda de su negocio de fabricación de suturas para hacer una versión más asequible del hilo para el consumidor promedio. Es interesante observar que las púas de puercoespín, con su facilidad de entrada, también sirven como modelo para agujas de inyección y de sutura. </a:t>
            </a:r>
          </a:p>
          <a:p>
            <a:pPr marL="171450" lvl="0" indent="-171450">
              <a:buFont typeface="Arial" panose="020B0604020202020204" pitchFamily="34" charset="0"/>
              <a:buChar char="•"/>
            </a:pPr>
            <a:r>
              <a:rPr lang="es-ES" sz="1200" kern="1200" dirty="0">
                <a:solidFill>
                  <a:schemeClr val="tx1"/>
                </a:solidFill>
                <a:effectLst/>
                <a:latin typeface="+mn-lt"/>
              </a:rPr>
              <a:t>Los mejillones poseen la capacidad única de adherirse a superficies sólidas y húmedas, como rocas, peces y botes, y son capaces de soportar fuertes vientos e, incluso, olas.  Los notables poderes adhesivos de los mejillones inspiraron los adhesivos médicos. En 1998, Ethicon Inc., introdujo una alternativa innovadora a las puntadas tradicionales. Dermabond® se convirtió en el primer adhesivo cutáneo tópico aprobado por la FDA que se utiliza para cerrar cortes que, de otro modo, requerirían suturas o grapas. </a:t>
            </a:r>
          </a:p>
          <a:p>
            <a:endParaRPr lang="es-ES" dirty="0"/>
          </a:p>
        </p:txBody>
      </p:sp>
      <p:sp>
        <p:nvSpPr>
          <p:cNvPr id="4" name="Slide Number Placeholder 3"/>
          <p:cNvSpPr>
            <a:spLocks noGrp="1"/>
          </p:cNvSpPr>
          <p:nvPr>
            <p:ph type="sldNum" sz="quarter" idx="10"/>
          </p:nvPr>
        </p:nvSpPr>
        <p:spPr/>
        <p:txBody>
          <a:bodyPr/>
          <a:lstStyle/>
          <a:p>
            <a:fld id="{8A4B0F42-7A2A-FD45-B1C0-1243E9912982}" type="slidenum">
              <a:rPr lang="en-US" smtClean="0"/>
              <a:t>13</a:t>
            </a:fld>
            <a:endParaRPr lang="es-ES"/>
          </a:p>
        </p:txBody>
      </p:sp>
    </p:spTree>
    <p:extLst>
      <p:ext uri="{BB962C8B-B14F-4D97-AF65-F5344CB8AC3E}">
        <p14:creationId xmlns:p14="http://schemas.microsoft.com/office/powerpoint/2010/main" val="22687282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4B0F42-7A2A-FD45-B1C0-1243E9912982}" type="slidenum">
              <a:rPr lang="en-US" smtClean="0"/>
              <a:t>14</a:t>
            </a:fld>
            <a:endParaRPr lang="es-ES"/>
          </a:p>
        </p:txBody>
      </p:sp>
    </p:spTree>
    <p:extLst>
      <p:ext uri="{BB962C8B-B14F-4D97-AF65-F5344CB8AC3E}">
        <p14:creationId xmlns:p14="http://schemas.microsoft.com/office/powerpoint/2010/main" val="1611594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t"/>
          <a:lstStyle>
            <a:lvl1pPr algn="ctr">
              <a:defRPr sz="6000">
                <a:latin typeface="Arial Rounded MT Bold" charset="0"/>
                <a:ea typeface="Arial Rounded MT Bold" charset="0"/>
                <a:cs typeface="Arial Rounded MT Bold" charset="0"/>
              </a:defRPr>
            </a:lvl1pPr>
          </a:lstStyle>
          <a:p>
            <a:r>
              <a:rPr lang="en-US" dirty="0"/>
              <a:t>Click to </a:t>
            </a:r>
            <a:r>
              <a:rPr lang="en-US"/>
              <a:t>edit </a:t>
            </a:r>
            <a:br>
              <a:rPr lang="en-US"/>
            </a:br>
            <a:r>
              <a:rPr lang="en-US"/>
              <a:t>Master </a:t>
            </a:r>
            <a:r>
              <a:rPr lang="en-US" dirty="0"/>
              <a:t>title style</a:t>
            </a:r>
          </a:p>
        </p:txBody>
      </p:sp>
      <p:sp>
        <p:nvSpPr>
          <p:cNvPr id="3" name="Subtitle 2"/>
          <p:cNvSpPr>
            <a:spLocks noGrp="1"/>
          </p:cNvSpPr>
          <p:nvPr>
            <p:ph type="subTitle" idx="1"/>
          </p:nvPr>
        </p:nvSpPr>
        <p:spPr>
          <a:xfrm>
            <a:off x="1524000" y="3602038"/>
            <a:ext cx="9144000" cy="1655762"/>
          </a:xfrm>
        </p:spPr>
        <p:txBody>
          <a:bodyPr anchor="t"/>
          <a:lstStyle>
            <a:lvl1pPr marL="0" indent="0" algn="ctr">
              <a:buNone/>
              <a:defRPr sz="2400">
                <a:latin typeface="Arial Rounded MT Bold" charset="0"/>
                <a:ea typeface="Arial Rounded MT Bold" charset="0"/>
                <a:cs typeface="Arial Rounded MT Bol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114354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2D368F9-7E34-6141-B837-3E83CC3607D7}" type="datetimeFigureOut">
              <a:rPr lang="en-US" smtClean="0"/>
              <a:t>11/15/2018</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3FF56C8-8588-3F4C-876A-0ACEF72D2170}" type="slidenum">
              <a:rPr lang="en-US" smtClean="0"/>
              <a:t>‹#›</a:t>
            </a:fld>
            <a:endParaRPr lang="en-US"/>
          </a:p>
        </p:txBody>
      </p:sp>
    </p:spTree>
    <p:extLst>
      <p:ext uri="{BB962C8B-B14F-4D97-AF65-F5344CB8AC3E}">
        <p14:creationId xmlns:p14="http://schemas.microsoft.com/office/powerpoint/2010/main" val="751599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093050"/>
            <a:ext cx="10515600" cy="2852737"/>
          </a:xfrm>
        </p:spPr>
        <p:txBody>
          <a:bodyPr anchor="t"/>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3972775"/>
            <a:ext cx="10515600" cy="1500187"/>
          </a:xfrm>
        </p:spPr>
        <p:txBody>
          <a:bodyPr anchor="t"/>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631984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634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666877"/>
            <a:ext cx="10515600" cy="1325563"/>
          </a:xfrm>
        </p:spPr>
        <p:txBody>
          <a:bodyPr anchor="t"/>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t"/>
          <a:lstStyle>
            <a:lvl1pPr marL="0" indent="0">
              <a:buNone/>
              <a:defRPr sz="2000" b="1">
                <a:latin typeface="Arial Rounded MT Bold" charset="0"/>
                <a:ea typeface="Arial Rounded MT Bold" charset="0"/>
                <a:cs typeface="Arial Rounded MT Bold"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t"/>
          <a:lstStyle>
            <a:lvl1pPr marL="0" indent="0">
              <a:buNone/>
              <a:defRPr sz="2000" b="1">
                <a:latin typeface="Arial Rounded MT Bold" charset="0"/>
                <a:ea typeface="Arial Rounded MT Bold" charset="0"/>
                <a:cs typeface="Arial Rounded MT Bold"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9386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a:t>Click to edit Master title style</a:t>
            </a:r>
          </a:p>
        </p:txBody>
      </p:sp>
    </p:spTree>
    <p:extLst>
      <p:ext uri="{BB962C8B-B14F-4D97-AF65-F5344CB8AC3E}">
        <p14:creationId xmlns:p14="http://schemas.microsoft.com/office/powerpoint/2010/main" val="535223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8388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66687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2127377"/>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756136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914400" rtl="0" eaLnBrk="1" latinLnBrk="0" hangingPunct="1">
        <a:lnSpc>
          <a:spcPct val="90000"/>
        </a:lnSpc>
        <a:spcBef>
          <a:spcPct val="0"/>
        </a:spcBef>
        <a:buNone/>
        <a:defRPr sz="4400" kern="1200">
          <a:solidFill>
            <a:srgbClr val="3DC4E5"/>
          </a:solidFill>
          <a:latin typeface="Arial Rounded MT Bold" charset="0"/>
          <a:ea typeface="Arial Rounded MT Bold" charset="0"/>
          <a:cs typeface="Arial Rounded MT Bold"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jpg"/><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4.jpg"/><Relationship Id="rId7"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g"/><Relationship Id="rId10" Type="http://schemas.openxmlformats.org/officeDocument/2006/relationships/image" Target="../media/image31.jpg"/><Relationship Id="rId4" Type="http://schemas.openxmlformats.org/officeDocument/2006/relationships/image" Target="../media/image25.jpg"/><Relationship Id="rId9" Type="http://schemas.openxmlformats.org/officeDocument/2006/relationships/image" Target="../media/image30.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997668"/>
            <a:ext cx="9144000" cy="2387600"/>
          </a:xfrm>
        </p:spPr>
        <p:txBody>
          <a:bodyPr anchor="t">
            <a:normAutofit fontScale="90000"/>
          </a:bodyPr>
          <a:lstStyle/>
          <a:p>
            <a:pPr algn="l"/>
            <a:r>
              <a:rPr lang="es-ES" sz="7400" dirty="0" err="1">
                <a:solidFill>
                  <a:srgbClr val="FDF050"/>
                </a:solidFill>
              </a:rPr>
              <a:t>Biomimética</a:t>
            </a:r>
            <a:r>
              <a:rPr lang="es-ES" sz="7400" dirty="0">
                <a:solidFill>
                  <a:srgbClr val="FDF050"/>
                </a:solidFill>
              </a:rPr>
              <a:t> en diseño e ingeniería</a:t>
            </a:r>
            <a:br>
              <a:rPr dirty="0"/>
            </a:br>
            <a:r>
              <a:rPr lang="es-ES" sz="3100" b="1" dirty="0">
                <a:solidFill>
                  <a:schemeClr val="bg1"/>
                </a:solidFill>
                <a:latin typeface="Arial Rounded MT Bold" charset="0"/>
              </a:rPr>
              <a:t>Temas de </a:t>
            </a:r>
            <a:r>
              <a:rPr lang="es-ES" sz="3100" dirty="0">
                <a:solidFill>
                  <a:schemeClr val="bg1"/>
                </a:solidFill>
                <a:latin typeface="Arial Rounded MT Bold" charset="0"/>
              </a:rPr>
              <a:t>Stem</a:t>
            </a:r>
            <a:r>
              <a:rPr lang="es-ES" sz="3100" baseline="30000" dirty="0">
                <a:solidFill>
                  <a:schemeClr val="bg1"/>
                </a:solidFill>
                <a:latin typeface="Arial Rounded MT Bold" charset="0"/>
              </a:rPr>
              <a:t>2</a:t>
            </a:r>
            <a:r>
              <a:rPr lang="es-ES" sz="3100" dirty="0">
                <a:solidFill>
                  <a:schemeClr val="bg1"/>
                </a:solidFill>
                <a:latin typeface="Arial Rounded MT Bold" charset="0"/>
              </a:rPr>
              <a:t>D: Diseño e ingeniería</a:t>
            </a:r>
            <a:endParaRPr lang="es-ES" sz="3100" dirty="0">
              <a:solidFill>
                <a:schemeClr val="bg1"/>
              </a:solidFill>
              <a:latin typeface="Arial Rounded MT Bold" charset="0"/>
              <a:ea typeface="Arial Rounded MT Bold" charset="0"/>
              <a:cs typeface="Arial Rounded MT Bold" charset="0"/>
            </a:endParaRPr>
          </a:p>
        </p:txBody>
      </p:sp>
      <p:sp>
        <p:nvSpPr>
          <p:cNvPr id="3" name="Subtitle 2"/>
          <p:cNvSpPr>
            <a:spLocks noGrp="1"/>
          </p:cNvSpPr>
          <p:nvPr>
            <p:ph type="subTitle" idx="1"/>
          </p:nvPr>
        </p:nvSpPr>
        <p:spPr>
          <a:xfrm>
            <a:off x="1524000" y="4604685"/>
            <a:ext cx="9144000" cy="1655762"/>
          </a:xfrm>
        </p:spPr>
        <p:txBody>
          <a:bodyPr anchor="t">
            <a:normAutofit/>
          </a:bodyPr>
          <a:lstStyle/>
          <a:p>
            <a:pPr algn="l"/>
            <a:r>
              <a:rPr lang="es-ES" sz="1800" dirty="0">
                <a:solidFill>
                  <a:schemeClr val="bg1"/>
                </a:solidFill>
                <a:latin typeface="Arial Rounded MT Bold" charset="0"/>
              </a:rPr>
              <a:t>[Nombre del presentador]</a:t>
            </a:r>
          </a:p>
          <a:p>
            <a:pPr algn="l"/>
            <a:r>
              <a:rPr lang="es-ES" sz="1800" dirty="0">
                <a:solidFill>
                  <a:schemeClr val="bg1"/>
                </a:solidFill>
                <a:latin typeface="Arial Rounded MT Bold" charset="0"/>
              </a:rPr>
              <a:t>[Organización del presentador]</a:t>
            </a:r>
          </a:p>
          <a:p>
            <a:pPr algn="l"/>
            <a:r>
              <a:rPr lang="es-ES" sz="1800" dirty="0">
                <a:solidFill>
                  <a:schemeClr val="bg1"/>
                </a:solidFill>
                <a:latin typeface="Arial Rounded MT Bold" charset="0"/>
              </a:rPr>
              <a:t>[Fecha]</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36899">
            <a:off x="9394095" y="3049913"/>
            <a:ext cx="3027143" cy="3871142"/>
          </a:xfrm>
          <a:prstGeom prst="rect">
            <a:avLst/>
          </a:prstGeom>
        </p:spPr>
      </p:pic>
    </p:spTree>
    <p:extLst>
      <p:ext uri="{BB962C8B-B14F-4D97-AF65-F5344CB8AC3E}">
        <p14:creationId xmlns:p14="http://schemas.microsoft.com/office/powerpoint/2010/main" val="305446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Biomimética en productos de consumo</a:t>
            </a:r>
          </a:p>
        </p:txBody>
      </p:sp>
      <p:sp>
        <p:nvSpPr>
          <p:cNvPr id="6" name="Content Placeholder 5"/>
          <p:cNvSpPr>
            <a:spLocks noGrp="1"/>
          </p:cNvSpPr>
          <p:nvPr>
            <p:ph idx="1"/>
          </p:nvPr>
        </p:nvSpPr>
        <p:spPr>
          <a:xfrm>
            <a:off x="838200" y="1754696"/>
            <a:ext cx="2855976" cy="979360"/>
          </a:xfrm>
        </p:spPr>
        <p:txBody>
          <a:bodyPr/>
          <a:lstStyle/>
          <a:p>
            <a:pPr marL="0" indent="0">
              <a:buNone/>
            </a:pPr>
            <a:r>
              <a:rPr lang="es-ES"/>
              <a:t>Velcro</a:t>
            </a:r>
          </a:p>
        </p:txBody>
      </p:sp>
      <p:grpSp>
        <p:nvGrpSpPr>
          <p:cNvPr id="9" name="Group 8">
            <a:extLst>
              <a:ext uri="{FF2B5EF4-FFF2-40B4-BE49-F238E27FC236}">
                <a16:creationId xmlns:a16="http://schemas.microsoft.com/office/drawing/2014/main" id="{CD66C7DF-EB36-B647-92E8-17EC9EA84A79}"/>
              </a:ext>
            </a:extLst>
          </p:cNvPr>
          <p:cNvGrpSpPr/>
          <p:nvPr/>
        </p:nvGrpSpPr>
        <p:grpSpPr>
          <a:xfrm>
            <a:off x="4641338" y="1866899"/>
            <a:ext cx="6511634" cy="4017492"/>
            <a:chOff x="4641338" y="1866899"/>
            <a:chExt cx="6511634" cy="4017492"/>
          </a:xfrm>
        </p:grpSpPr>
        <p:pic>
          <p:nvPicPr>
            <p:cNvPr id="3" name="Picture 2"/>
            <p:cNvPicPr>
              <a:picLocks noChangeAspect="1"/>
            </p:cNvPicPr>
            <p:nvPr/>
          </p:nvPicPr>
          <p:blipFill rotWithShape="1">
            <a:blip r:embed="rId3"/>
            <a:srcRect l="33328" r="12645"/>
            <a:stretch/>
          </p:blipFill>
          <p:spPr>
            <a:xfrm>
              <a:off x="4641338" y="1866900"/>
              <a:ext cx="3255817" cy="4017491"/>
            </a:xfrm>
            <a:prstGeom prst="rect">
              <a:avLst/>
            </a:prstGeom>
          </p:spPr>
        </p:pic>
        <p:pic>
          <p:nvPicPr>
            <p:cNvPr id="7" name="Picture 6">
              <a:extLst>
                <a:ext uri="{FF2B5EF4-FFF2-40B4-BE49-F238E27FC236}">
                  <a16:creationId xmlns:a16="http://schemas.microsoft.com/office/drawing/2014/main" id="{BB284695-2CEA-0C4C-BB21-B81177A62AF0}"/>
                </a:ext>
              </a:extLst>
            </p:cNvPr>
            <p:cNvPicPr>
              <a:picLocks noChangeAspect="1"/>
            </p:cNvPicPr>
            <p:nvPr/>
          </p:nvPicPr>
          <p:blipFill rotWithShape="1">
            <a:blip r:embed="rId4"/>
            <a:srcRect l="24267" r="19224"/>
            <a:stretch/>
          </p:blipFill>
          <p:spPr>
            <a:xfrm>
              <a:off x="7897155" y="1866899"/>
              <a:ext cx="3255817" cy="4017491"/>
            </a:xfrm>
            <a:prstGeom prst="rect">
              <a:avLst/>
            </a:prstGeom>
          </p:spPr>
        </p:pic>
      </p:grpSp>
      <p:sp>
        <p:nvSpPr>
          <p:cNvPr id="12" name="TextBox 11">
            <a:extLst>
              <a:ext uri="{FF2B5EF4-FFF2-40B4-BE49-F238E27FC236}">
                <a16:creationId xmlns:a16="http://schemas.microsoft.com/office/drawing/2014/main" id="{52C8FA38-8FA7-3E43-9930-D65415805089}"/>
              </a:ext>
            </a:extLst>
          </p:cNvPr>
          <p:cNvSpPr txBox="1"/>
          <p:nvPr/>
        </p:nvSpPr>
        <p:spPr>
          <a:xfrm>
            <a:off x="4641338" y="5622780"/>
            <a:ext cx="1579418" cy="261610"/>
          </a:xfrm>
          <a:prstGeom prst="rect">
            <a:avLst/>
          </a:prstGeom>
          <a:noFill/>
        </p:spPr>
        <p:txBody>
          <a:bodyPr wrap="square" rtlCol="0">
            <a:spAutoFit/>
          </a:bodyPr>
          <a:lstStyle/>
          <a:p>
            <a:r>
              <a:rPr lang="es-ES" sz="1100" dirty="0">
                <a:solidFill>
                  <a:schemeClr val="bg1"/>
                </a:solidFill>
              </a:rPr>
              <a:t>Crédito de la foto: iStock</a:t>
            </a:r>
          </a:p>
        </p:txBody>
      </p:sp>
    </p:spTree>
    <p:extLst>
      <p:ext uri="{BB962C8B-B14F-4D97-AF65-F5344CB8AC3E}">
        <p14:creationId xmlns:p14="http://schemas.microsoft.com/office/powerpoint/2010/main" val="10876723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Biomimética en la arquitectura</a:t>
            </a:r>
          </a:p>
        </p:txBody>
      </p:sp>
      <p:pic>
        <p:nvPicPr>
          <p:cNvPr id="4" name="Content Placeholder 3"/>
          <p:cNvPicPr>
            <a:picLocks noGrp="1" noChangeAspect="1"/>
          </p:cNvPicPr>
          <p:nvPr>
            <p:ph idx="1"/>
          </p:nvPr>
        </p:nvPicPr>
        <p:blipFill rotWithShape="1">
          <a:blip r:embed="rId3"/>
          <a:srcRect l="3863"/>
          <a:stretch/>
        </p:blipFill>
        <p:spPr>
          <a:xfrm>
            <a:off x="4683716" y="2575774"/>
            <a:ext cx="3261866" cy="2261904"/>
          </a:xfrm>
        </p:spPr>
      </p:pic>
      <p:pic>
        <p:nvPicPr>
          <p:cNvPr id="6" name="Picture 5"/>
          <p:cNvPicPr>
            <a:picLocks noChangeAspect="1"/>
          </p:cNvPicPr>
          <p:nvPr/>
        </p:nvPicPr>
        <p:blipFill rotWithShape="1">
          <a:blip r:embed="rId4"/>
          <a:srcRect b="8443"/>
          <a:stretch/>
        </p:blipFill>
        <p:spPr>
          <a:xfrm>
            <a:off x="8091934" y="2575774"/>
            <a:ext cx="3261866" cy="2239852"/>
          </a:xfrm>
          <a:prstGeom prst="rect">
            <a:avLst/>
          </a:prstGeom>
        </p:spPr>
      </p:pic>
      <p:sp>
        <p:nvSpPr>
          <p:cNvPr id="9" name="Content Placeholder 5"/>
          <p:cNvSpPr txBox="1">
            <a:spLocks/>
          </p:cNvSpPr>
          <p:nvPr/>
        </p:nvSpPr>
        <p:spPr>
          <a:xfrm>
            <a:off x="838200" y="1754696"/>
            <a:ext cx="2855976" cy="9793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s-ES"/>
              <a:t>Eastgate Centre, Harare, Zimbabwe</a:t>
            </a:r>
          </a:p>
        </p:txBody>
      </p:sp>
      <p:sp>
        <p:nvSpPr>
          <p:cNvPr id="7" name="TextBox 6">
            <a:extLst>
              <a:ext uri="{FF2B5EF4-FFF2-40B4-BE49-F238E27FC236}">
                <a16:creationId xmlns:a16="http://schemas.microsoft.com/office/drawing/2014/main" id="{7B7DA6C2-E918-0B40-A794-11E920A44777}"/>
              </a:ext>
            </a:extLst>
          </p:cNvPr>
          <p:cNvSpPr txBox="1"/>
          <p:nvPr/>
        </p:nvSpPr>
        <p:spPr>
          <a:xfrm>
            <a:off x="4683716" y="4576068"/>
            <a:ext cx="1579418" cy="261610"/>
          </a:xfrm>
          <a:prstGeom prst="rect">
            <a:avLst/>
          </a:prstGeom>
          <a:noFill/>
        </p:spPr>
        <p:txBody>
          <a:bodyPr wrap="square" rtlCol="0">
            <a:spAutoFit/>
          </a:bodyPr>
          <a:lstStyle/>
          <a:p>
            <a:r>
              <a:rPr lang="es-ES" sz="1100" dirty="0">
                <a:solidFill>
                  <a:schemeClr val="bg1"/>
                </a:solidFill>
              </a:rPr>
              <a:t>Crédito de la foto: iStock</a:t>
            </a:r>
          </a:p>
        </p:txBody>
      </p:sp>
      <p:sp>
        <p:nvSpPr>
          <p:cNvPr id="8" name="TextBox 7">
            <a:extLst>
              <a:ext uri="{FF2B5EF4-FFF2-40B4-BE49-F238E27FC236}">
                <a16:creationId xmlns:a16="http://schemas.microsoft.com/office/drawing/2014/main" id="{D1D94003-4C6F-1A40-B3C3-0210A221F7AF}"/>
              </a:ext>
            </a:extLst>
          </p:cNvPr>
          <p:cNvSpPr txBox="1"/>
          <p:nvPr/>
        </p:nvSpPr>
        <p:spPr>
          <a:xfrm>
            <a:off x="8091934" y="4554016"/>
            <a:ext cx="1579418" cy="261610"/>
          </a:xfrm>
          <a:prstGeom prst="rect">
            <a:avLst/>
          </a:prstGeom>
          <a:noFill/>
        </p:spPr>
        <p:txBody>
          <a:bodyPr wrap="square" rtlCol="0">
            <a:spAutoFit/>
          </a:bodyPr>
          <a:lstStyle/>
          <a:p>
            <a:r>
              <a:rPr lang="es-ES" sz="1100" dirty="0">
                <a:solidFill>
                  <a:schemeClr val="bg1"/>
                </a:solidFill>
              </a:rPr>
              <a:t>Crédito de la foto: The Pinsta</a:t>
            </a:r>
          </a:p>
        </p:txBody>
      </p:sp>
    </p:spTree>
    <p:extLst>
      <p:ext uri="{BB962C8B-B14F-4D97-AF65-F5344CB8AC3E}">
        <p14:creationId xmlns:p14="http://schemas.microsoft.com/office/powerpoint/2010/main" val="6223184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Biomimética en el transporte</a:t>
            </a:r>
          </a:p>
        </p:txBody>
      </p:sp>
      <p:sp>
        <p:nvSpPr>
          <p:cNvPr id="4" name="Content Placeholder 3"/>
          <p:cNvSpPr>
            <a:spLocks noGrp="1"/>
          </p:cNvSpPr>
          <p:nvPr>
            <p:ph idx="1"/>
          </p:nvPr>
        </p:nvSpPr>
        <p:spPr>
          <a:xfrm>
            <a:off x="838200" y="1761617"/>
            <a:ext cx="10515600" cy="4351338"/>
          </a:xfrm>
        </p:spPr>
        <p:txBody>
          <a:bodyPr/>
          <a:lstStyle/>
          <a:p>
            <a:pPr marL="0" indent="0">
              <a:buNone/>
            </a:pPr>
            <a:r>
              <a:rPr lang="es-ES"/>
              <a:t>Tren bala Shinkansen</a:t>
            </a:r>
          </a:p>
        </p:txBody>
      </p:sp>
      <p:pic>
        <p:nvPicPr>
          <p:cNvPr id="11" name="Picture 10"/>
          <p:cNvPicPr>
            <a:picLocks noChangeAspect="1"/>
          </p:cNvPicPr>
          <p:nvPr/>
        </p:nvPicPr>
        <p:blipFill>
          <a:blip r:embed="rId3"/>
          <a:stretch>
            <a:fillRect/>
          </a:stretch>
        </p:blipFill>
        <p:spPr>
          <a:xfrm>
            <a:off x="1992737" y="2611599"/>
            <a:ext cx="3595750" cy="2397167"/>
          </a:xfrm>
          <a:prstGeom prst="rect">
            <a:avLst/>
          </a:prstGeom>
        </p:spPr>
      </p:pic>
      <p:pic>
        <p:nvPicPr>
          <p:cNvPr id="12" name="Picture 11"/>
          <p:cNvPicPr>
            <a:picLocks noChangeAspect="1"/>
          </p:cNvPicPr>
          <p:nvPr/>
        </p:nvPicPr>
        <p:blipFill>
          <a:blip r:embed="rId4"/>
          <a:stretch>
            <a:fillRect/>
          </a:stretch>
        </p:blipFill>
        <p:spPr>
          <a:xfrm>
            <a:off x="6695862" y="2668458"/>
            <a:ext cx="3565999" cy="2303284"/>
          </a:xfrm>
          <a:prstGeom prst="rect">
            <a:avLst/>
          </a:prstGeom>
        </p:spPr>
      </p:pic>
      <p:sp>
        <p:nvSpPr>
          <p:cNvPr id="6" name="TextBox 5">
            <a:extLst>
              <a:ext uri="{FF2B5EF4-FFF2-40B4-BE49-F238E27FC236}">
                <a16:creationId xmlns:a16="http://schemas.microsoft.com/office/drawing/2014/main" id="{A5F98B02-3FB1-2A41-B41C-4410EB9A0335}"/>
              </a:ext>
            </a:extLst>
          </p:cNvPr>
          <p:cNvSpPr txBox="1"/>
          <p:nvPr/>
        </p:nvSpPr>
        <p:spPr>
          <a:xfrm>
            <a:off x="1992737" y="4710132"/>
            <a:ext cx="1579418" cy="261610"/>
          </a:xfrm>
          <a:prstGeom prst="rect">
            <a:avLst/>
          </a:prstGeom>
          <a:noFill/>
        </p:spPr>
        <p:txBody>
          <a:bodyPr wrap="square" rtlCol="0">
            <a:spAutoFit/>
          </a:bodyPr>
          <a:lstStyle/>
          <a:p>
            <a:r>
              <a:rPr lang="es-ES" sz="1100" dirty="0">
                <a:solidFill>
                  <a:schemeClr val="bg1"/>
                </a:solidFill>
              </a:rPr>
              <a:t>Crédito de la foto: iStock</a:t>
            </a:r>
          </a:p>
        </p:txBody>
      </p:sp>
      <p:sp>
        <p:nvSpPr>
          <p:cNvPr id="7" name="TextBox 6">
            <a:extLst>
              <a:ext uri="{FF2B5EF4-FFF2-40B4-BE49-F238E27FC236}">
                <a16:creationId xmlns:a16="http://schemas.microsoft.com/office/drawing/2014/main" id="{1E0CFD49-C8C5-4240-8293-A07C9B053B5F}"/>
              </a:ext>
            </a:extLst>
          </p:cNvPr>
          <p:cNvSpPr txBox="1"/>
          <p:nvPr/>
        </p:nvSpPr>
        <p:spPr>
          <a:xfrm>
            <a:off x="6739315" y="4710132"/>
            <a:ext cx="1579418" cy="261610"/>
          </a:xfrm>
          <a:prstGeom prst="rect">
            <a:avLst/>
          </a:prstGeom>
          <a:noFill/>
        </p:spPr>
        <p:txBody>
          <a:bodyPr wrap="square" rtlCol="0">
            <a:spAutoFit/>
          </a:bodyPr>
          <a:lstStyle/>
          <a:p>
            <a:r>
              <a:rPr lang="es-ES" sz="1100" dirty="0">
                <a:solidFill>
                  <a:schemeClr val="bg1"/>
                </a:solidFill>
              </a:rPr>
              <a:t>Crédito de la foto: iStock</a:t>
            </a:r>
          </a:p>
        </p:txBody>
      </p:sp>
    </p:spTree>
    <p:extLst>
      <p:ext uri="{BB962C8B-B14F-4D97-AF65-F5344CB8AC3E}">
        <p14:creationId xmlns:p14="http://schemas.microsoft.com/office/powerpoint/2010/main" val="3083070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875139A-DD5A-6949-8969-9C51CF717364}"/>
              </a:ext>
            </a:extLst>
          </p:cNvPr>
          <p:cNvSpPr txBox="1">
            <a:spLocks/>
          </p:cNvSpPr>
          <p:nvPr/>
        </p:nvSpPr>
        <p:spPr>
          <a:xfrm>
            <a:off x="1001325" y="4697401"/>
            <a:ext cx="4842506" cy="9793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s-ES"/>
              <a:t>Hilo dental</a:t>
            </a:r>
          </a:p>
        </p:txBody>
      </p:sp>
      <p:sp>
        <p:nvSpPr>
          <p:cNvPr id="9" name="Title 1">
            <a:extLst>
              <a:ext uri="{FF2B5EF4-FFF2-40B4-BE49-F238E27FC236}">
                <a16:creationId xmlns:a16="http://schemas.microsoft.com/office/drawing/2014/main" id="{C51C560B-5E37-BB47-8A37-95EF6DBFE50A}"/>
              </a:ext>
            </a:extLst>
          </p:cNvPr>
          <p:cNvSpPr>
            <a:spLocks noGrp="1"/>
          </p:cNvSpPr>
          <p:nvPr>
            <p:ph type="title"/>
          </p:nvPr>
        </p:nvSpPr>
        <p:spPr>
          <a:xfrm>
            <a:off x="838200" y="666877"/>
            <a:ext cx="10515600" cy="1325563"/>
          </a:xfrm>
        </p:spPr>
        <p:txBody>
          <a:bodyPr anchor="ctr"/>
          <a:lstStyle/>
          <a:p>
            <a:r>
              <a:rPr lang="es-ES"/>
              <a:t>Biomimética en la atención de la salud</a:t>
            </a:r>
          </a:p>
        </p:txBody>
      </p:sp>
      <p:pic>
        <p:nvPicPr>
          <p:cNvPr id="10" name="Picture 9">
            <a:extLst>
              <a:ext uri="{FF2B5EF4-FFF2-40B4-BE49-F238E27FC236}">
                <a16:creationId xmlns:a16="http://schemas.microsoft.com/office/drawing/2014/main" id="{B47903C7-CE2E-BB44-A355-6414B6F73B40}"/>
              </a:ext>
            </a:extLst>
          </p:cNvPr>
          <p:cNvPicPr>
            <a:picLocks noChangeAspect="1"/>
          </p:cNvPicPr>
          <p:nvPr/>
        </p:nvPicPr>
        <p:blipFill>
          <a:blip r:embed="rId3"/>
          <a:stretch>
            <a:fillRect/>
          </a:stretch>
        </p:blipFill>
        <p:spPr>
          <a:xfrm>
            <a:off x="3662958" y="2341391"/>
            <a:ext cx="2658549" cy="2091894"/>
          </a:xfrm>
          <a:prstGeom prst="rect">
            <a:avLst/>
          </a:prstGeom>
        </p:spPr>
      </p:pic>
      <p:pic>
        <p:nvPicPr>
          <p:cNvPr id="11" name="Picture 10">
            <a:extLst>
              <a:ext uri="{FF2B5EF4-FFF2-40B4-BE49-F238E27FC236}">
                <a16:creationId xmlns:a16="http://schemas.microsoft.com/office/drawing/2014/main" id="{B9841261-0844-EC48-B6B5-6E2C4310480B}"/>
              </a:ext>
            </a:extLst>
          </p:cNvPr>
          <p:cNvPicPr>
            <a:picLocks noChangeAspect="1"/>
          </p:cNvPicPr>
          <p:nvPr/>
        </p:nvPicPr>
        <p:blipFill>
          <a:blip r:embed="rId4"/>
          <a:stretch>
            <a:fillRect/>
          </a:stretch>
        </p:blipFill>
        <p:spPr>
          <a:xfrm>
            <a:off x="1016397" y="2604485"/>
            <a:ext cx="2743200" cy="1828800"/>
          </a:xfrm>
          <a:prstGeom prst="rect">
            <a:avLst/>
          </a:prstGeom>
        </p:spPr>
      </p:pic>
      <p:pic>
        <p:nvPicPr>
          <p:cNvPr id="12" name="Picture 11">
            <a:extLst>
              <a:ext uri="{FF2B5EF4-FFF2-40B4-BE49-F238E27FC236}">
                <a16:creationId xmlns:a16="http://schemas.microsoft.com/office/drawing/2014/main" id="{62A5BC1C-86DB-EB48-8DC0-95C6EF32C427}"/>
              </a:ext>
            </a:extLst>
          </p:cNvPr>
          <p:cNvPicPr>
            <a:picLocks noChangeAspect="1"/>
          </p:cNvPicPr>
          <p:nvPr/>
        </p:nvPicPr>
        <p:blipFill>
          <a:blip r:embed="rId5"/>
          <a:stretch>
            <a:fillRect/>
          </a:stretch>
        </p:blipFill>
        <p:spPr>
          <a:xfrm>
            <a:off x="6224869" y="2604485"/>
            <a:ext cx="2743200" cy="1828800"/>
          </a:xfrm>
          <a:prstGeom prst="rect">
            <a:avLst/>
          </a:prstGeom>
        </p:spPr>
      </p:pic>
      <p:pic>
        <p:nvPicPr>
          <p:cNvPr id="13" name="Picture 12">
            <a:extLst>
              <a:ext uri="{FF2B5EF4-FFF2-40B4-BE49-F238E27FC236}">
                <a16:creationId xmlns:a16="http://schemas.microsoft.com/office/drawing/2014/main" id="{C31FED2D-9B6B-D14B-B731-C78D95290337}"/>
              </a:ext>
            </a:extLst>
          </p:cNvPr>
          <p:cNvPicPr>
            <a:picLocks noChangeAspect="1"/>
          </p:cNvPicPr>
          <p:nvPr/>
        </p:nvPicPr>
        <p:blipFill>
          <a:blip r:embed="rId6"/>
          <a:stretch>
            <a:fillRect/>
          </a:stretch>
        </p:blipFill>
        <p:spPr>
          <a:xfrm>
            <a:off x="9331744" y="2902461"/>
            <a:ext cx="2022056" cy="1357877"/>
          </a:xfrm>
          <a:prstGeom prst="rect">
            <a:avLst/>
          </a:prstGeom>
        </p:spPr>
      </p:pic>
      <p:sp>
        <p:nvSpPr>
          <p:cNvPr id="14" name="Content Placeholder 5">
            <a:extLst>
              <a:ext uri="{FF2B5EF4-FFF2-40B4-BE49-F238E27FC236}">
                <a16:creationId xmlns:a16="http://schemas.microsoft.com/office/drawing/2014/main" id="{2BCD4BF5-921E-5A4E-A328-030FAFAFF3F3}"/>
              </a:ext>
            </a:extLst>
          </p:cNvPr>
          <p:cNvSpPr txBox="1">
            <a:spLocks/>
          </p:cNvSpPr>
          <p:nvPr/>
        </p:nvSpPr>
        <p:spPr>
          <a:xfrm>
            <a:off x="6224868" y="4433285"/>
            <a:ext cx="5128932" cy="97936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s-ES"/>
              <a:t>Adhesivos quirúrgicos</a:t>
            </a:r>
          </a:p>
        </p:txBody>
      </p:sp>
      <p:sp>
        <p:nvSpPr>
          <p:cNvPr id="15" name="TextBox 14">
            <a:extLst>
              <a:ext uri="{FF2B5EF4-FFF2-40B4-BE49-F238E27FC236}">
                <a16:creationId xmlns:a16="http://schemas.microsoft.com/office/drawing/2014/main" id="{A9EA25F4-50B4-3342-AA86-784152A3E9CF}"/>
              </a:ext>
            </a:extLst>
          </p:cNvPr>
          <p:cNvSpPr txBox="1"/>
          <p:nvPr/>
        </p:nvSpPr>
        <p:spPr>
          <a:xfrm>
            <a:off x="1075806" y="4179292"/>
            <a:ext cx="1579418" cy="230832"/>
          </a:xfrm>
          <a:prstGeom prst="rect">
            <a:avLst/>
          </a:prstGeom>
          <a:noFill/>
        </p:spPr>
        <p:txBody>
          <a:bodyPr wrap="square" rtlCol="0">
            <a:spAutoFit/>
          </a:bodyPr>
          <a:lstStyle/>
          <a:p>
            <a:r>
              <a:rPr lang="es-ES" sz="900" dirty="0">
                <a:solidFill>
                  <a:schemeClr val="bg1"/>
                </a:solidFill>
              </a:rPr>
              <a:t>Crédito de la foto: iStock</a:t>
            </a:r>
          </a:p>
        </p:txBody>
      </p:sp>
      <p:sp>
        <p:nvSpPr>
          <p:cNvPr id="16" name="TextBox 15">
            <a:extLst>
              <a:ext uri="{FF2B5EF4-FFF2-40B4-BE49-F238E27FC236}">
                <a16:creationId xmlns:a16="http://schemas.microsoft.com/office/drawing/2014/main" id="{89BE6B87-E6E1-B443-8539-D137146119DD}"/>
              </a:ext>
            </a:extLst>
          </p:cNvPr>
          <p:cNvSpPr txBox="1"/>
          <p:nvPr/>
        </p:nvSpPr>
        <p:spPr>
          <a:xfrm>
            <a:off x="6299202" y="4157243"/>
            <a:ext cx="1579418" cy="230832"/>
          </a:xfrm>
          <a:prstGeom prst="rect">
            <a:avLst/>
          </a:prstGeom>
          <a:noFill/>
        </p:spPr>
        <p:txBody>
          <a:bodyPr wrap="square" rtlCol="0">
            <a:spAutoFit/>
          </a:bodyPr>
          <a:lstStyle/>
          <a:p>
            <a:r>
              <a:rPr lang="es-ES" sz="900" dirty="0">
                <a:solidFill>
                  <a:schemeClr val="bg1"/>
                </a:solidFill>
              </a:rPr>
              <a:t>Crédito de la foto: iStock</a:t>
            </a:r>
          </a:p>
        </p:txBody>
      </p:sp>
      <p:sp>
        <p:nvSpPr>
          <p:cNvPr id="17" name="TextBox 16">
            <a:extLst>
              <a:ext uri="{FF2B5EF4-FFF2-40B4-BE49-F238E27FC236}">
                <a16:creationId xmlns:a16="http://schemas.microsoft.com/office/drawing/2014/main" id="{79D43085-A8D4-5848-8C5F-098E912CA420}"/>
              </a:ext>
            </a:extLst>
          </p:cNvPr>
          <p:cNvSpPr txBox="1"/>
          <p:nvPr/>
        </p:nvSpPr>
        <p:spPr>
          <a:xfrm>
            <a:off x="3892909" y="4299135"/>
            <a:ext cx="1579418" cy="230832"/>
          </a:xfrm>
          <a:prstGeom prst="rect">
            <a:avLst/>
          </a:prstGeom>
          <a:noFill/>
        </p:spPr>
        <p:txBody>
          <a:bodyPr wrap="square" rtlCol="0">
            <a:spAutoFit/>
          </a:bodyPr>
          <a:lstStyle/>
          <a:p>
            <a:pPr algn="r"/>
            <a:r>
              <a:rPr lang="es-ES" sz="900" dirty="0">
                <a:solidFill>
                  <a:schemeClr val="tx1">
                    <a:lumMod val="50000"/>
                    <a:lumOff val="50000"/>
                  </a:schemeClr>
                </a:solidFill>
              </a:rPr>
              <a:t>Crédito de la foto: J&amp;J</a:t>
            </a:r>
          </a:p>
        </p:txBody>
      </p:sp>
      <p:sp>
        <p:nvSpPr>
          <p:cNvPr id="18" name="TextBox 17">
            <a:extLst>
              <a:ext uri="{FF2B5EF4-FFF2-40B4-BE49-F238E27FC236}">
                <a16:creationId xmlns:a16="http://schemas.microsoft.com/office/drawing/2014/main" id="{43376A43-5A76-6C4C-858D-DACF3439DE2F}"/>
              </a:ext>
            </a:extLst>
          </p:cNvPr>
          <p:cNvSpPr txBox="1"/>
          <p:nvPr/>
        </p:nvSpPr>
        <p:spPr>
          <a:xfrm>
            <a:off x="9747377" y="4199385"/>
            <a:ext cx="1579418" cy="230832"/>
          </a:xfrm>
          <a:prstGeom prst="rect">
            <a:avLst/>
          </a:prstGeom>
          <a:noFill/>
        </p:spPr>
        <p:txBody>
          <a:bodyPr wrap="square" rtlCol="0">
            <a:spAutoFit/>
          </a:bodyPr>
          <a:lstStyle/>
          <a:p>
            <a:pPr algn="r"/>
            <a:r>
              <a:rPr lang="es-ES" sz="900" dirty="0">
                <a:solidFill>
                  <a:schemeClr val="tx1">
                    <a:lumMod val="50000"/>
                    <a:lumOff val="50000"/>
                  </a:schemeClr>
                </a:solidFill>
              </a:rPr>
              <a:t>Crédito de la foto: J&amp;J</a:t>
            </a:r>
          </a:p>
        </p:txBody>
      </p:sp>
    </p:spTree>
    <p:extLst>
      <p:ext uri="{BB962C8B-B14F-4D97-AF65-F5344CB8AC3E}">
        <p14:creationId xmlns:p14="http://schemas.microsoft.com/office/powerpoint/2010/main" val="10403594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Desafío de biomimética</a:t>
            </a:r>
          </a:p>
        </p:txBody>
      </p:sp>
      <p:sp>
        <p:nvSpPr>
          <p:cNvPr id="3" name="Content Placeholder 2"/>
          <p:cNvSpPr>
            <a:spLocks noGrp="1"/>
          </p:cNvSpPr>
          <p:nvPr>
            <p:ph idx="1"/>
          </p:nvPr>
        </p:nvSpPr>
        <p:spPr>
          <a:xfrm>
            <a:off x="838200" y="1766316"/>
            <a:ext cx="10515600" cy="8988102"/>
          </a:xfrm>
        </p:spPr>
        <p:txBody>
          <a:bodyPr wrap="square">
            <a:noAutofit/>
          </a:bodyPr>
          <a:lstStyle/>
          <a:p>
            <a:pPr lvl="0">
              <a:buClr>
                <a:srgbClr val="3DC4E5"/>
              </a:buClr>
            </a:pPr>
            <a:r>
              <a:rPr lang="es-ES" sz="2000" b="1" dirty="0"/>
              <a:t>Desafío</a:t>
            </a:r>
          </a:p>
          <a:p>
            <a:pPr lvl="1">
              <a:buClr>
                <a:srgbClr val="3DC4E5"/>
              </a:buClr>
              <a:buFont typeface="Wingdings" charset="2"/>
              <a:buChar char="§"/>
            </a:pPr>
            <a:r>
              <a:rPr lang="es-ES" sz="1800" dirty="0"/>
              <a:t>Diseñe una estructura, modo de transporte o producto de consumo que se base en algo relativo a la naturaleza y resuelva un desafío humano. </a:t>
            </a:r>
          </a:p>
          <a:p>
            <a:pPr lvl="0">
              <a:buClr>
                <a:srgbClr val="3DC4E5"/>
              </a:buClr>
            </a:pPr>
            <a:r>
              <a:rPr lang="es-ES" sz="2000" b="1" dirty="0"/>
              <a:t>Instrucciones</a:t>
            </a:r>
          </a:p>
          <a:p>
            <a:pPr lvl="1">
              <a:buClr>
                <a:srgbClr val="3DC4E5"/>
              </a:buClr>
              <a:buFont typeface="Wingdings" charset="2"/>
              <a:buChar char="§"/>
            </a:pPr>
            <a:r>
              <a:rPr lang="es-ES" sz="1700" dirty="0"/>
              <a:t>¡Inspírese! Use las fotos de la presentación de PowerPoint como inspiración para el diseño. Alternativamente, use Internet para realizar investigaciones; los sitios web se enumeran en el folleto de Recursos de Biomimética. </a:t>
            </a:r>
          </a:p>
          <a:p>
            <a:pPr lvl="1">
              <a:buClr>
                <a:srgbClr val="3DC4E5"/>
              </a:buClr>
              <a:buFont typeface="Wingdings" charset="2"/>
              <a:buChar char="§"/>
            </a:pPr>
            <a:r>
              <a:rPr lang="es-ES" sz="1700" dirty="0"/>
              <a:t>Piense en diferentes diseños. Dibuje ideas potenciales en el Manual de Ideas de diseño.</a:t>
            </a:r>
          </a:p>
          <a:p>
            <a:pPr lvl="1">
              <a:buClr>
                <a:srgbClr val="3DC4E5"/>
              </a:buClr>
              <a:buFont typeface="Wingdings" charset="2"/>
              <a:buChar char="§"/>
            </a:pPr>
            <a:r>
              <a:rPr lang="es-ES" sz="1700" dirty="0"/>
              <a:t>Como equipo, seleccione un diseño para presentar al grupo en general. </a:t>
            </a:r>
          </a:p>
          <a:p>
            <a:pPr lvl="1">
              <a:buClr>
                <a:srgbClr val="3DC4E5"/>
              </a:buClr>
              <a:buFont typeface="Wingdings" charset="2"/>
              <a:buChar char="§"/>
            </a:pPr>
            <a:r>
              <a:rPr lang="es-ES" sz="1700" dirty="0"/>
              <a:t>Dibuje el diseño definitivo de su grupo en el papel de rotafolios utilizando los materiales entregados.</a:t>
            </a:r>
          </a:p>
          <a:p>
            <a:pPr lvl="1">
              <a:buClr>
                <a:srgbClr val="3DC4E5"/>
              </a:buClr>
              <a:buFont typeface="Wingdings" charset="2"/>
              <a:buChar char="§"/>
            </a:pPr>
            <a:r>
              <a:rPr lang="es-ES" sz="1700" dirty="0"/>
              <a:t>Una persona de cada grupo compartirá el diseño y brindará una explicación de por qué el diseño es una solución sostenible para un desafío humano. </a:t>
            </a:r>
          </a:p>
          <a:p>
            <a:pPr lvl="1">
              <a:buClr>
                <a:srgbClr val="3DC4E5"/>
              </a:buClr>
              <a:buFont typeface="Wingdings" charset="2"/>
              <a:buChar char="§"/>
            </a:pPr>
            <a:r>
              <a:rPr lang="es-ES" sz="1700" dirty="0"/>
              <a:t>Cada grupo tendrá 2 minutos para presentarlos a la clase. </a:t>
            </a:r>
          </a:p>
          <a:p>
            <a:pPr lvl="1">
              <a:buClr>
                <a:srgbClr val="3DC4E5"/>
              </a:buClr>
              <a:buFont typeface="Wingdings" charset="2"/>
              <a:buChar char="§"/>
            </a:pPr>
            <a:r>
              <a:rPr lang="es-ES" sz="1700" dirty="0"/>
              <a:t>Controle el tiempo para asegurarse de dejar suficiente tiempo para dibujar su diseño y compartirlo con todo el grupo. </a:t>
            </a:r>
          </a:p>
          <a:p>
            <a:pPr lvl="1">
              <a:buClr>
                <a:srgbClr val="3DC4E5"/>
              </a:buClr>
            </a:pPr>
            <a:endParaRPr lang="es-ES" sz="1800" dirty="0"/>
          </a:p>
        </p:txBody>
      </p:sp>
    </p:spTree>
    <p:extLst>
      <p:ext uri="{BB962C8B-B14F-4D97-AF65-F5344CB8AC3E}">
        <p14:creationId xmlns:p14="http://schemas.microsoft.com/office/powerpoint/2010/main" val="6073704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srcRect r="3172"/>
          <a:stretch/>
        </p:blipFill>
        <p:spPr>
          <a:xfrm>
            <a:off x="8878316" y="3775117"/>
            <a:ext cx="2409313" cy="1601904"/>
          </a:xfrm>
          <a:prstGeom prst="rect">
            <a:avLst/>
          </a:prstGeom>
        </p:spPr>
      </p:pic>
      <p:sp>
        <p:nvSpPr>
          <p:cNvPr id="2" name="Title 1"/>
          <p:cNvSpPr>
            <a:spLocks noGrp="1"/>
          </p:cNvSpPr>
          <p:nvPr>
            <p:ph type="title"/>
          </p:nvPr>
        </p:nvSpPr>
        <p:spPr/>
        <p:txBody>
          <a:bodyPr/>
          <a:lstStyle/>
          <a:p>
            <a:r>
              <a:rPr lang="es-ES"/>
              <a:t>Inspiraciones en la naturaleza</a:t>
            </a:r>
          </a:p>
        </p:txBody>
      </p:sp>
      <p:pic>
        <p:nvPicPr>
          <p:cNvPr id="4" name="Picture 3"/>
          <p:cNvPicPr>
            <a:picLocks/>
          </p:cNvPicPr>
          <p:nvPr/>
        </p:nvPicPr>
        <p:blipFill>
          <a:blip r:embed="rId4"/>
          <a:stretch>
            <a:fillRect/>
          </a:stretch>
        </p:blipFill>
        <p:spPr>
          <a:xfrm>
            <a:off x="908321" y="1924237"/>
            <a:ext cx="2395728" cy="1597152"/>
          </a:xfrm>
          <a:prstGeom prst="rect">
            <a:avLst/>
          </a:prstGeom>
        </p:spPr>
      </p:pic>
      <p:pic>
        <p:nvPicPr>
          <p:cNvPr id="5" name="Picture 4"/>
          <p:cNvPicPr>
            <a:picLocks/>
          </p:cNvPicPr>
          <p:nvPr/>
        </p:nvPicPr>
        <p:blipFill rotWithShape="1">
          <a:blip r:embed="rId5"/>
          <a:srcRect l="14639"/>
          <a:stretch/>
        </p:blipFill>
        <p:spPr>
          <a:xfrm>
            <a:off x="3603334" y="1924237"/>
            <a:ext cx="2395728" cy="1600200"/>
          </a:xfrm>
          <a:prstGeom prst="rect">
            <a:avLst/>
          </a:prstGeom>
        </p:spPr>
      </p:pic>
      <p:pic>
        <p:nvPicPr>
          <p:cNvPr id="6" name="Picture 5"/>
          <p:cNvPicPr>
            <a:picLocks/>
          </p:cNvPicPr>
          <p:nvPr/>
        </p:nvPicPr>
        <p:blipFill rotWithShape="1">
          <a:blip r:embed="rId6"/>
          <a:srcRect t="24506" r="7762" b="29150"/>
          <a:stretch/>
        </p:blipFill>
        <p:spPr>
          <a:xfrm>
            <a:off x="6252597" y="1924237"/>
            <a:ext cx="2395728" cy="1597152"/>
          </a:xfrm>
          <a:prstGeom prst="rect">
            <a:avLst/>
          </a:prstGeom>
        </p:spPr>
      </p:pic>
      <p:pic>
        <p:nvPicPr>
          <p:cNvPr id="9" name="Picture 8"/>
          <p:cNvPicPr>
            <a:picLocks noChangeAspect="1"/>
          </p:cNvPicPr>
          <p:nvPr/>
        </p:nvPicPr>
        <p:blipFill>
          <a:blip r:embed="rId7"/>
          <a:stretch>
            <a:fillRect/>
          </a:stretch>
        </p:blipFill>
        <p:spPr>
          <a:xfrm>
            <a:off x="3603335" y="3751786"/>
            <a:ext cx="2404624" cy="1597756"/>
          </a:xfrm>
          <a:prstGeom prst="rect">
            <a:avLst/>
          </a:prstGeom>
        </p:spPr>
      </p:pic>
      <p:pic>
        <p:nvPicPr>
          <p:cNvPr id="12" name="Picture 11"/>
          <p:cNvPicPr>
            <a:picLocks/>
          </p:cNvPicPr>
          <p:nvPr/>
        </p:nvPicPr>
        <p:blipFill>
          <a:blip r:embed="rId8"/>
          <a:stretch>
            <a:fillRect/>
          </a:stretch>
        </p:blipFill>
        <p:spPr>
          <a:xfrm>
            <a:off x="908321" y="3752088"/>
            <a:ext cx="2395728" cy="1597152"/>
          </a:xfrm>
          <a:prstGeom prst="rect">
            <a:avLst/>
          </a:prstGeom>
        </p:spPr>
      </p:pic>
      <p:pic>
        <p:nvPicPr>
          <p:cNvPr id="15" name="Picture 14"/>
          <p:cNvPicPr>
            <a:picLocks/>
          </p:cNvPicPr>
          <p:nvPr/>
        </p:nvPicPr>
        <p:blipFill rotWithShape="1">
          <a:blip r:embed="rId9"/>
          <a:srcRect t="3353" r="1685" b="9510"/>
          <a:stretch/>
        </p:blipFill>
        <p:spPr>
          <a:xfrm>
            <a:off x="8878316" y="1924237"/>
            <a:ext cx="2409313" cy="1597152"/>
          </a:xfrm>
          <a:prstGeom prst="rect">
            <a:avLst/>
          </a:prstGeom>
        </p:spPr>
      </p:pic>
      <p:pic>
        <p:nvPicPr>
          <p:cNvPr id="3" name="Picture 2"/>
          <p:cNvPicPr>
            <a:picLocks/>
          </p:cNvPicPr>
          <p:nvPr/>
        </p:nvPicPr>
        <p:blipFill rotWithShape="1">
          <a:blip r:embed="rId10"/>
          <a:srcRect r="3482"/>
          <a:stretch/>
        </p:blipFill>
        <p:spPr>
          <a:xfrm>
            <a:off x="6274480" y="3775117"/>
            <a:ext cx="2373845" cy="1601904"/>
          </a:xfrm>
          <a:prstGeom prst="rect">
            <a:avLst/>
          </a:prstGeom>
        </p:spPr>
      </p:pic>
      <p:sp>
        <p:nvSpPr>
          <p:cNvPr id="11" name="TextBox 10">
            <a:extLst>
              <a:ext uri="{FF2B5EF4-FFF2-40B4-BE49-F238E27FC236}">
                <a16:creationId xmlns:a16="http://schemas.microsoft.com/office/drawing/2014/main" id="{453BADC3-CDF2-7948-8425-8E276B4971E7}"/>
              </a:ext>
            </a:extLst>
          </p:cNvPr>
          <p:cNvSpPr txBox="1"/>
          <p:nvPr/>
        </p:nvSpPr>
        <p:spPr>
          <a:xfrm>
            <a:off x="908321" y="5892250"/>
            <a:ext cx="1579418" cy="261610"/>
          </a:xfrm>
          <a:prstGeom prst="rect">
            <a:avLst/>
          </a:prstGeom>
          <a:noFill/>
        </p:spPr>
        <p:txBody>
          <a:bodyPr wrap="square" rtlCol="0">
            <a:spAutoFit/>
          </a:bodyPr>
          <a:lstStyle/>
          <a:p>
            <a:r>
              <a:rPr lang="es-ES" sz="1100" dirty="0">
                <a:solidFill>
                  <a:schemeClr val="tx1">
                    <a:lumMod val="50000"/>
                    <a:lumOff val="50000"/>
                  </a:schemeClr>
                </a:solidFill>
              </a:rPr>
              <a:t>Crédito de la foto: iStock</a:t>
            </a:r>
          </a:p>
        </p:txBody>
      </p:sp>
    </p:spTree>
    <p:extLst>
      <p:ext uri="{BB962C8B-B14F-4D97-AF65-F5344CB8AC3E}">
        <p14:creationId xmlns:p14="http://schemas.microsoft.com/office/powerpoint/2010/main" val="17343091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Reflexión</a:t>
            </a:r>
          </a:p>
        </p:txBody>
      </p:sp>
      <p:sp>
        <p:nvSpPr>
          <p:cNvPr id="3" name="Content Placeholder 2"/>
          <p:cNvSpPr>
            <a:spLocks noGrp="1"/>
          </p:cNvSpPr>
          <p:nvPr>
            <p:ph idx="1"/>
          </p:nvPr>
        </p:nvSpPr>
        <p:spPr>
          <a:xfrm>
            <a:off x="966216" y="1866900"/>
            <a:ext cx="10515600" cy="4351338"/>
          </a:xfrm>
        </p:spPr>
        <p:txBody>
          <a:bodyPr lIns="0" rIns="0">
            <a:noAutofit/>
          </a:bodyPr>
          <a:lstStyle/>
          <a:p>
            <a:pPr marL="0" indent="0">
              <a:buNone/>
            </a:pPr>
            <a:r>
              <a:rPr lang="es-ES"/>
              <a:t>Piense en las siguientes preguntas...</a:t>
            </a:r>
            <a:endParaRPr lang="es-ES" dirty="0"/>
          </a:p>
          <a:p>
            <a:pPr lvl="1"/>
            <a:endParaRPr lang="es-ES" dirty="0"/>
          </a:p>
          <a:p>
            <a:r>
              <a:rPr lang="es-ES" sz="2400" dirty="0"/>
              <a:t>¿Qué aprendió sobre Biomimética en diseño e ingeniería?</a:t>
            </a:r>
          </a:p>
          <a:p>
            <a:r>
              <a:rPr lang="es-ES" sz="2400" dirty="0"/>
              <a:t>¿Qué papel cree usted que tendrá la Biomimética en la forma en que podemos vivir en el futuro?</a:t>
            </a:r>
          </a:p>
          <a:p>
            <a:r>
              <a:rPr lang="es-ES" sz="2400" dirty="0"/>
              <a:t>¿Puede verse como un profesional en STEM</a:t>
            </a:r>
            <a:r>
              <a:rPr lang="es-ES" sz="2400" baseline="30000" dirty="0"/>
              <a:t>2</a:t>
            </a:r>
            <a:r>
              <a:rPr lang="es-ES" sz="2400" dirty="0"/>
              <a:t>D? En caso afirmativo o negativo, explique por qué.</a:t>
            </a:r>
          </a:p>
          <a:p>
            <a:r>
              <a:rPr lang="es-ES" sz="2400" dirty="0"/>
              <a:t>¿Qué necesitaría hacer para que eso suceda?</a:t>
            </a:r>
            <a:endParaRPr lang="es-ES" dirty="0"/>
          </a:p>
        </p:txBody>
      </p:sp>
    </p:spTree>
    <p:extLst>
      <p:ext uri="{BB962C8B-B14F-4D97-AF65-F5344CB8AC3E}">
        <p14:creationId xmlns:p14="http://schemas.microsoft.com/office/powerpoint/2010/main" val="1868472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sz="3600" b="1" dirty="0"/>
              <a:t>¿Qué es STEM</a:t>
            </a:r>
            <a:r>
              <a:rPr lang="es-ES" sz="3600" b="1" baseline="30000" dirty="0"/>
              <a:t>2</a:t>
            </a:r>
            <a:r>
              <a:rPr lang="es-ES" sz="3600" b="1" dirty="0"/>
              <a:t>D?</a:t>
            </a:r>
          </a:p>
        </p:txBody>
      </p:sp>
      <p:sp>
        <p:nvSpPr>
          <p:cNvPr id="3" name="Content Placeholder 2"/>
          <p:cNvSpPr>
            <a:spLocks noGrp="1"/>
          </p:cNvSpPr>
          <p:nvPr>
            <p:ph idx="1"/>
          </p:nvPr>
        </p:nvSpPr>
        <p:spPr>
          <a:xfrm>
            <a:off x="838200" y="1825625"/>
            <a:ext cx="4573044" cy="4351338"/>
          </a:xfrm>
        </p:spPr>
        <p:txBody>
          <a:bodyPr>
            <a:normAutofit/>
          </a:bodyPr>
          <a:lstStyle/>
          <a:p>
            <a:pPr marL="0" indent="0">
              <a:buNone/>
            </a:pPr>
            <a:r>
              <a:rPr lang="es-ES" b="1" u="sng" dirty="0">
                <a:solidFill>
                  <a:srgbClr val="3DC4E5"/>
                </a:solidFill>
              </a:rPr>
              <a:t>S</a:t>
            </a:r>
            <a:r>
              <a:rPr lang="es-ES"/>
              <a:t>cience (Ciencia</a:t>
            </a:r>
          </a:p>
          <a:p>
            <a:pPr marL="0" indent="0">
              <a:buNone/>
            </a:pPr>
            <a:r>
              <a:rPr lang="es-ES" b="1" u="sng" dirty="0">
                <a:solidFill>
                  <a:srgbClr val="3DC4E5"/>
                </a:solidFill>
              </a:rPr>
              <a:t>T</a:t>
            </a:r>
            <a:r>
              <a:rPr lang="es-ES"/>
              <a:t>echnology (Tecnología)</a:t>
            </a:r>
          </a:p>
          <a:p>
            <a:pPr marL="0" indent="0">
              <a:buNone/>
            </a:pPr>
            <a:r>
              <a:rPr lang="es-ES" b="1" u="sng" dirty="0">
                <a:solidFill>
                  <a:srgbClr val="3DC4E5"/>
                </a:solidFill>
              </a:rPr>
              <a:t>E</a:t>
            </a:r>
            <a:r>
              <a:rPr lang="es-ES"/>
              <a:t>ngineering (Ingeniería)</a:t>
            </a:r>
          </a:p>
          <a:p>
            <a:pPr marL="0" indent="0">
              <a:buNone/>
            </a:pPr>
            <a:r>
              <a:rPr lang="es-ES" b="1" u="sng" dirty="0">
                <a:solidFill>
                  <a:srgbClr val="3DC4E5"/>
                </a:solidFill>
              </a:rPr>
              <a:t>M</a:t>
            </a:r>
            <a:r>
              <a:rPr lang="es-ES"/>
              <a:t>athematics (Matemáticas)</a:t>
            </a:r>
          </a:p>
          <a:p>
            <a:pPr marL="0" indent="0">
              <a:buNone/>
            </a:pPr>
            <a:r>
              <a:rPr lang="es-ES" b="1" u="sng" dirty="0">
                <a:solidFill>
                  <a:srgbClr val="3DC4E5"/>
                </a:solidFill>
              </a:rPr>
              <a:t>M</a:t>
            </a:r>
            <a:r>
              <a:rPr lang="es-ES"/>
              <a:t>anufacturing (Manufactura)</a:t>
            </a:r>
          </a:p>
          <a:p>
            <a:pPr marL="0" indent="0">
              <a:buNone/>
            </a:pPr>
            <a:r>
              <a:rPr lang="es-ES" b="1" u="sng" dirty="0">
                <a:solidFill>
                  <a:srgbClr val="3DC4E5"/>
                </a:solidFill>
              </a:rPr>
              <a:t>D</a:t>
            </a:r>
            <a:r>
              <a:rPr lang="es-ES"/>
              <a:t>esign (Diseño) </a:t>
            </a:r>
            <a:endParaRPr lang="es-ES" dirty="0"/>
          </a:p>
        </p:txBody>
      </p:sp>
      <p:pic>
        <p:nvPicPr>
          <p:cNvPr id="17" name="Picture 16"/>
          <p:cNvPicPr>
            <a:picLocks noChangeAspect="1"/>
          </p:cNvPicPr>
          <p:nvPr/>
        </p:nvPicPr>
        <p:blipFill rotWithShape="1">
          <a:blip r:embed="rId2">
            <a:extLst>
              <a:ext uri="{28A0092B-C50C-407E-A947-70E740481C1C}">
                <a14:useLocalDpi xmlns:a14="http://schemas.microsoft.com/office/drawing/2010/main" val="0"/>
              </a:ext>
            </a:extLst>
          </a:blip>
          <a:srcRect l="26368" t="29813" r="18291" b="20580"/>
          <a:stretch/>
        </p:blipFill>
        <p:spPr>
          <a:xfrm>
            <a:off x="9227804" y="2824353"/>
            <a:ext cx="1825938" cy="1636776"/>
          </a:xfrm>
          <a:prstGeom prst="rect">
            <a:avLst/>
          </a:prstGeom>
        </p:spPr>
      </p:pic>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21907" t="17990" r="22476" b="17590"/>
          <a:stretch/>
        </p:blipFill>
        <p:spPr>
          <a:xfrm>
            <a:off x="5711302" y="1102328"/>
            <a:ext cx="2157735" cy="2499265"/>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28317" t="11408" r="25280" b="14005"/>
          <a:stretch/>
        </p:blipFill>
        <p:spPr>
          <a:xfrm>
            <a:off x="7822576" y="2742057"/>
            <a:ext cx="1069849" cy="1719072"/>
          </a:xfrm>
          <a:prstGeom prst="rect">
            <a:avLst/>
          </a:prstGeom>
        </p:spPr>
      </p:pic>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l="22538" t="22090" r="22067" b="18370"/>
          <a:stretch/>
        </p:blipFill>
        <p:spPr>
          <a:xfrm>
            <a:off x="8204416" y="1102328"/>
            <a:ext cx="1659970" cy="1783626"/>
          </a:xfrm>
          <a:prstGeom prst="rect">
            <a:avLst/>
          </a:prstGeom>
        </p:spPr>
      </p:pic>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30158" t="23830" r="20007" b="23698"/>
          <a:stretch/>
        </p:blipFill>
        <p:spPr>
          <a:xfrm>
            <a:off x="5754935" y="3642741"/>
            <a:ext cx="2046742" cy="2154301"/>
          </a:xfrm>
          <a:prstGeom prst="rect">
            <a:avLst/>
          </a:prstGeom>
        </p:spPr>
      </p:pic>
      <p:pic>
        <p:nvPicPr>
          <p:cNvPr id="18" name="Picture 17"/>
          <p:cNvPicPr>
            <a:picLocks noChangeAspect="1"/>
          </p:cNvPicPr>
          <p:nvPr/>
        </p:nvPicPr>
        <p:blipFill rotWithShape="1">
          <a:blip r:embed="rId7">
            <a:extLst>
              <a:ext uri="{28A0092B-C50C-407E-A947-70E740481C1C}">
                <a14:useLocalDpi xmlns:a14="http://schemas.microsoft.com/office/drawing/2010/main" val="0"/>
              </a:ext>
            </a:extLst>
          </a:blip>
          <a:srcRect l="26863" t="23670" r="18181" b="26681"/>
          <a:stretch/>
        </p:blipFill>
        <p:spPr>
          <a:xfrm>
            <a:off x="8081198" y="4136152"/>
            <a:ext cx="2084682" cy="1882723"/>
          </a:xfrm>
          <a:prstGeom prst="rect">
            <a:avLst/>
          </a:prstGeom>
        </p:spPr>
      </p:pic>
    </p:spTree>
    <p:extLst>
      <p:ext uri="{BB962C8B-B14F-4D97-AF65-F5344CB8AC3E}">
        <p14:creationId xmlns:p14="http://schemas.microsoft.com/office/powerpoint/2010/main" val="966865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Plan de hoy</a:t>
            </a:r>
          </a:p>
        </p:txBody>
      </p:sp>
      <p:sp>
        <p:nvSpPr>
          <p:cNvPr id="3" name="Content Placeholder 2"/>
          <p:cNvSpPr>
            <a:spLocks noGrp="1"/>
          </p:cNvSpPr>
          <p:nvPr>
            <p:ph idx="1"/>
          </p:nvPr>
        </p:nvSpPr>
        <p:spPr/>
        <p:txBody>
          <a:bodyPr/>
          <a:lstStyle/>
          <a:p>
            <a:r>
              <a:rPr lang="es-ES"/>
              <a:t>Introducciones</a:t>
            </a:r>
          </a:p>
          <a:p>
            <a:r>
              <a:rPr lang="es-ES"/>
              <a:t>Diseño e ingeniería en el mundo del trabajo </a:t>
            </a:r>
          </a:p>
          <a:p>
            <a:r>
              <a:rPr lang="es-ES"/>
              <a:t>Desafío de biomimética</a:t>
            </a:r>
          </a:p>
          <a:p>
            <a:r>
              <a:rPr lang="es-ES"/>
              <a:t>Presentaciones</a:t>
            </a:r>
          </a:p>
          <a:p>
            <a:r>
              <a:rPr lang="es-ES"/>
              <a:t>Reflexión</a:t>
            </a:r>
          </a:p>
        </p:txBody>
      </p:sp>
    </p:spTree>
    <p:extLst>
      <p:ext uri="{BB962C8B-B14F-4D97-AF65-F5344CB8AC3E}">
        <p14:creationId xmlns:p14="http://schemas.microsoft.com/office/powerpoint/2010/main" val="13867753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Diseño e ingeniería en el mundo del trabajo </a:t>
            </a:r>
            <a:br/>
            <a:endParaRPr lang="es-ES" dirty="0"/>
          </a:p>
        </p:txBody>
      </p:sp>
      <p:sp>
        <p:nvSpPr>
          <p:cNvPr id="3" name="Content Placeholder 2"/>
          <p:cNvSpPr>
            <a:spLocks noGrp="1"/>
          </p:cNvSpPr>
          <p:nvPr>
            <p:ph idx="1"/>
          </p:nvPr>
        </p:nvSpPr>
        <p:spPr>
          <a:xfrm>
            <a:off x="838200" y="2127377"/>
            <a:ext cx="6555100" cy="3194431"/>
          </a:xfrm>
        </p:spPr>
        <p:txBody>
          <a:bodyPr>
            <a:normAutofit fontScale="92500" lnSpcReduction="10000"/>
          </a:bodyPr>
          <a:lstStyle/>
          <a:p>
            <a:r>
              <a:rPr lang="es-ES"/>
              <a:t>¿Cómo cree que se usan el diseño </a:t>
            </a:r>
            <a:br/>
            <a:r>
              <a:rPr lang="es-ES"/>
              <a:t>y la ingeniería todos los días</a:t>
            </a:r>
            <a:br/>
            <a:r>
              <a:rPr lang="es-ES"/>
              <a:t>en el lugar de trabajo?</a:t>
            </a:r>
          </a:p>
          <a:p>
            <a:r>
              <a:rPr lang="es-ES"/>
              <a:t>¿Qué tipo de carreras cree que tendrían las personas con interés, aptitudes o un título relativo al diseño y la ingeniería?</a:t>
            </a:r>
            <a:br/>
            <a:endParaRPr lang="es-ES" dirty="0"/>
          </a:p>
          <a:p>
            <a:endParaRPr lang="es-E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00" y="1869884"/>
            <a:ext cx="3568456" cy="3570796"/>
          </a:xfrm>
          <a:prstGeom prst="rect">
            <a:avLst/>
          </a:prstGeom>
        </p:spPr>
      </p:pic>
    </p:spTree>
    <p:extLst>
      <p:ext uri="{BB962C8B-B14F-4D97-AF65-F5344CB8AC3E}">
        <p14:creationId xmlns:p14="http://schemas.microsoft.com/office/powerpoint/2010/main" val="18846395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831850" y="1709738"/>
            <a:ext cx="10515600" cy="2852737"/>
          </a:xfrm>
        </p:spPr>
        <p:txBody>
          <a:bodyPr>
            <a:normAutofit/>
          </a:bodyPr>
          <a:lstStyle/>
          <a:p>
            <a:r>
              <a:rPr lang="es-ES" sz="4800" dirty="0">
                <a:solidFill>
                  <a:srgbClr val="FDF050"/>
                </a:solidFill>
              </a:rPr>
              <a:t>Contar mi historia</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13679">
            <a:off x="9323192" y="1634671"/>
            <a:ext cx="2473163" cy="717406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541607">
            <a:off x="6972731" y="2237375"/>
            <a:ext cx="2311779" cy="6723428"/>
          </a:xfrm>
          <a:prstGeom prst="rect">
            <a:avLst/>
          </a:prstGeom>
        </p:spPr>
      </p:pic>
    </p:spTree>
    <p:extLst>
      <p:ext uri="{BB962C8B-B14F-4D97-AF65-F5344CB8AC3E}">
        <p14:creationId xmlns:p14="http://schemas.microsoft.com/office/powerpoint/2010/main" val="11510701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3A60B-80D5-9B49-9A4C-A631FE982652}"/>
              </a:ext>
            </a:extLst>
          </p:cNvPr>
          <p:cNvSpPr>
            <a:spLocks noGrp="1"/>
          </p:cNvSpPr>
          <p:nvPr>
            <p:ph type="title"/>
          </p:nvPr>
        </p:nvSpPr>
        <p:spPr/>
        <p:txBody>
          <a:bodyPr/>
          <a:lstStyle/>
          <a:p>
            <a:r>
              <a:rPr lang="es-ES"/>
              <a:t>Mi historia (eliminar si no se usa)</a:t>
            </a:r>
          </a:p>
        </p:txBody>
      </p:sp>
    </p:spTree>
    <p:extLst>
      <p:ext uri="{BB962C8B-B14F-4D97-AF65-F5344CB8AC3E}">
        <p14:creationId xmlns:p14="http://schemas.microsoft.com/office/powerpoint/2010/main" val="33320588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831850" y="1709738"/>
            <a:ext cx="10515600" cy="2852737"/>
          </a:xfrm>
        </p:spPr>
        <p:txBody>
          <a:bodyPr>
            <a:normAutofit/>
          </a:bodyPr>
          <a:lstStyle/>
          <a:p>
            <a:r>
              <a:rPr lang="es-ES" sz="4800" dirty="0">
                <a:solidFill>
                  <a:srgbClr val="FDF050"/>
                </a:solidFill>
              </a:rPr>
              <a:t>Biomimética</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11490">
            <a:off x="6817836" y="1898534"/>
            <a:ext cx="5782908" cy="5972509"/>
          </a:xfrm>
          <a:prstGeom prst="rect">
            <a:avLst/>
          </a:prstGeom>
        </p:spPr>
      </p:pic>
    </p:spTree>
    <p:extLst>
      <p:ext uri="{BB962C8B-B14F-4D97-AF65-F5344CB8AC3E}">
        <p14:creationId xmlns:p14="http://schemas.microsoft.com/office/powerpoint/2010/main" val="5713610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¿Qué es la biomimética?</a:t>
            </a:r>
          </a:p>
        </p:txBody>
      </p:sp>
      <p:sp>
        <p:nvSpPr>
          <p:cNvPr id="3" name="Content Placeholder 2"/>
          <p:cNvSpPr>
            <a:spLocks noGrp="1"/>
          </p:cNvSpPr>
          <p:nvPr>
            <p:ph idx="1"/>
          </p:nvPr>
        </p:nvSpPr>
        <p:spPr>
          <a:xfrm>
            <a:off x="838200" y="1843913"/>
            <a:ext cx="10515600" cy="4351338"/>
          </a:xfrm>
        </p:spPr>
        <p:txBody>
          <a:bodyPr>
            <a:normAutofit/>
          </a:bodyPr>
          <a:lstStyle/>
          <a:p>
            <a:pPr lvl="0"/>
            <a:r>
              <a:rPr lang="es-ES"/>
              <a:t>La </a:t>
            </a:r>
            <a:r>
              <a:rPr lang="es-ES" b="1"/>
              <a:t>biomimética</a:t>
            </a:r>
            <a:r>
              <a:rPr lang="es-ES"/>
              <a:t> es un enfoque de la innovación que busca soluciones </a:t>
            </a:r>
            <a:r>
              <a:rPr lang="es-ES" i="1"/>
              <a:t>sostenibles</a:t>
            </a:r>
            <a:r>
              <a:rPr lang="es-ES"/>
              <a:t> para los desafíos humanos, mediante la imitación de patrones y estrategias de la naturaleza.</a:t>
            </a:r>
          </a:p>
        </p:txBody>
      </p:sp>
      <p:sp>
        <p:nvSpPr>
          <p:cNvPr id="4" name="TextBox 3">
            <a:extLst>
              <a:ext uri="{FF2B5EF4-FFF2-40B4-BE49-F238E27FC236}">
                <a16:creationId xmlns:a16="http://schemas.microsoft.com/office/drawing/2014/main" id="{4279EE04-59BC-D747-BFB4-599ACFACC90F}"/>
              </a:ext>
            </a:extLst>
          </p:cNvPr>
          <p:cNvSpPr txBox="1"/>
          <p:nvPr/>
        </p:nvSpPr>
        <p:spPr>
          <a:xfrm>
            <a:off x="838200" y="5793971"/>
            <a:ext cx="4305992" cy="215444"/>
          </a:xfrm>
          <a:prstGeom prst="rect">
            <a:avLst/>
          </a:prstGeom>
          <a:noFill/>
        </p:spPr>
        <p:txBody>
          <a:bodyPr wrap="square" lIns="0" tIns="0" rIns="0" bIns="0" rtlCol="0">
            <a:spAutoFit/>
          </a:bodyPr>
          <a:lstStyle/>
          <a:p>
            <a:r>
              <a:rPr lang="es-ES" sz="1400" dirty="0"/>
              <a:t>Fuente: Instituto de biomimética</a:t>
            </a:r>
          </a:p>
        </p:txBody>
      </p:sp>
    </p:spTree>
    <p:extLst>
      <p:ext uri="{BB962C8B-B14F-4D97-AF65-F5344CB8AC3E}">
        <p14:creationId xmlns:p14="http://schemas.microsoft.com/office/powerpoint/2010/main" val="17061332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¿Por qué la biomimética?</a:t>
            </a:r>
            <a:endParaRPr lang="es-ES" dirty="0"/>
          </a:p>
        </p:txBody>
      </p:sp>
      <p:sp>
        <p:nvSpPr>
          <p:cNvPr id="3" name="Content Placeholder 2"/>
          <p:cNvSpPr>
            <a:spLocks noGrp="1"/>
          </p:cNvSpPr>
          <p:nvPr>
            <p:ph idx="1"/>
          </p:nvPr>
        </p:nvSpPr>
        <p:spPr>
          <a:xfrm>
            <a:off x="838200" y="2127377"/>
            <a:ext cx="5132832" cy="1703959"/>
          </a:xfrm>
        </p:spPr>
        <p:txBody>
          <a:bodyPr>
            <a:normAutofit/>
          </a:bodyPr>
          <a:lstStyle/>
          <a:p>
            <a:r>
              <a:rPr lang="es-ES" dirty="0"/>
              <a:t>¿Por qué podrían los ingenieros y</a:t>
            </a:r>
            <a:r>
              <a:rPr lang="en-US" dirty="0"/>
              <a:t> </a:t>
            </a:r>
            <a:r>
              <a:rPr lang="es-ES" dirty="0"/>
              <a:t>los diseñadores usar la </a:t>
            </a:r>
            <a:r>
              <a:rPr lang="es-ES" dirty="0" err="1"/>
              <a:t>biomimética</a:t>
            </a:r>
            <a:r>
              <a:rPr lang="es-ES" dirty="0"/>
              <a:t>? </a:t>
            </a:r>
          </a:p>
        </p:txBody>
      </p:sp>
      <p:grpSp>
        <p:nvGrpSpPr>
          <p:cNvPr id="18" name="Group 17"/>
          <p:cNvGrpSpPr/>
          <p:nvPr/>
        </p:nvGrpSpPr>
        <p:grpSpPr>
          <a:xfrm>
            <a:off x="5888736" y="1600200"/>
            <a:ext cx="5248656" cy="4034067"/>
            <a:chOff x="5888736" y="1600200"/>
            <a:chExt cx="5248656" cy="4034067"/>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8317" t="11408" r="25280" b="14005"/>
            <a:stretch/>
          </p:blipFill>
          <p:spPr>
            <a:xfrm>
              <a:off x="5888736" y="1600200"/>
              <a:ext cx="1842632" cy="2960808"/>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6863" t="23670" r="18181" b="26681"/>
            <a:stretch/>
          </p:blipFill>
          <p:spPr>
            <a:xfrm>
              <a:off x="8309798" y="3080604"/>
              <a:ext cx="2827594" cy="2553663"/>
            </a:xfrm>
            <a:prstGeom prst="rect">
              <a:avLst/>
            </a:prstGeom>
          </p:spPr>
        </p:pic>
        <p:grpSp>
          <p:nvGrpSpPr>
            <p:cNvPr id="17" name="Group 16"/>
            <p:cNvGrpSpPr/>
            <p:nvPr/>
          </p:nvGrpSpPr>
          <p:grpSpPr>
            <a:xfrm>
              <a:off x="7205472" y="2063369"/>
              <a:ext cx="1973006" cy="1658239"/>
              <a:chOff x="7205472" y="2063369"/>
              <a:chExt cx="1973006" cy="1658239"/>
            </a:xfrm>
          </p:grpSpPr>
          <p:grpSp>
            <p:nvGrpSpPr>
              <p:cNvPr id="16" name="Group 15"/>
              <p:cNvGrpSpPr/>
              <p:nvPr/>
            </p:nvGrpSpPr>
            <p:grpSpPr>
              <a:xfrm>
                <a:off x="8309798" y="2063369"/>
                <a:ext cx="868680" cy="868680"/>
                <a:chOff x="8309798" y="2063369"/>
                <a:chExt cx="868680" cy="868680"/>
              </a:xfrm>
            </p:grpSpPr>
            <p:sp>
              <p:nvSpPr>
                <p:cNvPr id="9" name="Oval 8"/>
                <p:cNvSpPr/>
                <p:nvPr/>
              </p:nvSpPr>
              <p:spPr>
                <a:xfrm>
                  <a:off x="8309798" y="2063369"/>
                  <a:ext cx="868680" cy="868680"/>
                </a:xfrm>
                <a:prstGeom prst="ellipse">
                  <a:avLst/>
                </a:prstGeom>
                <a:solidFill>
                  <a:srgbClr val="A0C1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DC4E5"/>
                    </a:solidFill>
                  </a:endParaRPr>
                </a:p>
              </p:txBody>
            </p:sp>
            <p:sp>
              <p:nvSpPr>
                <p:cNvPr id="8" name="Content Placeholder 2"/>
                <p:cNvSpPr txBox="1">
                  <a:spLocks/>
                </p:cNvSpPr>
                <p:nvPr/>
              </p:nvSpPr>
              <p:spPr>
                <a:xfrm>
                  <a:off x="8613894" y="2142677"/>
                  <a:ext cx="260488" cy="5232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s-ES" sz="4800" b="1" dirty="0">
                      <a:solidFill>
                        <a:schemeClr val="bg1"/>
                      </a:solidFill>
                    </a:rPr>
                    <a:t>+</a:t>
                  </a:r>
                </a:p>
              </p:txBody>
            </p:sp>
          </p:grpSp>
          <p:cxnSp>
            <p:nvCxnSpPr>
              <p:cNvPr id="12" name="Straight Connector 11"/>
              <p:cNvCxnSpPr/>
              <p:nvPr/>
            </p:nvCxnSpPr>
            <p:spPr>
              <a:xfrm>
                <a:off x="7205472" y="2496312"/>
                <a:ext cx="1207008" cy="0"/>
              </a:xfrm>
              <a:prstGeom prst="line">
                <a:avLst/>
              </a:prstGeom>
              <a:ln w="25400">
                <a:solidFill>
                  <a:srgbClr val="A0C13B"/>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744138" y="2843784"/>
                <a:ext cx="0" cy="877824"/>
              </a:xfrm>
              <a:prstGeom prst="line">
                <a:avLst/>
              </a:prstGeom>
              <a:ln w="25400">
                <a:solidFill>
                  <a:srgbClr val="A0C13B"/>
                </a:solidFill>
                <a:prstDash val="sysDot"/>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58687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19F8E7BC959D444B5EB974EB8E7CC82" ma:contentTypeVersion="18" ma:contentTypeDescription="Create a new document." ma:contentTypeScope="" ma:versionID="d9a83b7a09226e496c72957420046e5d">
  <xsd:schema xmlns:xsd="http://www.w3.org/2001/XMLSchema" xmlns:xs="http://www.w3.org/2001/XMLSchema" xmlns:p="http://schemas.microsoft.com/office/2006/metadata/properties" xmlns:ns2="db233ec2-66d3-4ef5-8807-a2c006e69374" xmlns:ns3="adc816b1-d756-4632-a449-b11038f588a1" targetNamespace="http://schemas.microsoft.com/office/2006/metadata/properties" ma:root="true" ma:fieldsID="8ef1d61839208a915daaaf2ffcbb9feb" ns2:_="" ns3:_="">
    <xsd:import namespace="db233ec2-66d3-4ef5-8807-a2c006e69374"/>
    <xsd:import namespace="adc816b1-d756-4632-a449-b11038f588a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Loca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233ec2-66d3-4ef5-8807-a2c006e6937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2" nillable="true" ma:displayName="Taxonomy Catch All Column" ma:hidden="true" ma:list="{344dae29-85ca-4d34-a989-72f99e160290}" ma:internalName="TaxCatchAll" ma:showField="CatchAllData" ma:web="db233ec2-66d3-4ef5-8807-a2c006e6937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dc816b1-d756-4632-a449-b11038f588a1"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955067c-4844-4e4f-970b-73b17f111726"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b233ec2-66d3-4ef5-8807-a2c006e69374" xsi:nil="true"/>
    <lcf76f155ced4ddcb4097134ff3c332f xmlns="adc816b1-d756-4632-a449-b11038f588a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5BA7000-36B2-41C7-A48E-2DD47C17E213}"/>
</file>

<file path=customXml/itemProps2.xml><?xml version="1.0" encoding="utf-8"?>
<ds:datastoreItem xmlns:ds="http://schemas.openxmlformats.org/officeDocument/2006/customXml" ds:itemID="{6D73386D-5550-46AA-A673-60B333ACE994}">
  <ds:schemaRefs>
    <ds:schemaRef ds:uri="http://schemas.microsoft.com/sharepoint/v3/contenttype/forms"/>
  </ds:schemaRefs>
</ds:datastoreItem>
</file>

<file path=customXml/itemProps3.xml><?xml version="1.0" encoding="utf-8"?>
<ds:datastoreItem xmlns:ds="http://schemas.openxmlformats.org/officeDocument/2006/customXml" ds:itemID="{033786E4-5120-4FEF-AC47-252438ED36A3}">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2385</TotalTime>
  <Words>1147</Words>
  <Application>Microsoft Office PowerPoint</Application>
  <PresentationFormat>Widescreen</PresentationFormat>
  <Paragraphs>125</Paragraphs>
  <Slides>16</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Arial Rounded MT Bold</vt:lpstr>
      <vt:lpstr>Calibri</vt:lpstr>
      <vt:lpstr>Wingdings</vt:lpstr>
      <vt:lpstr>Office Theme</vt:lpstr>
      <vt:lpstr>Biomimética en diseño e ingeniería Temas de Stem2D: Diseño e ingeniería</vt:lpstr>
      <vt:lpstr>¿Qué es STEM2D?</vt:lpstr>
      <vt:lpstr>Plan de hoy</vt:lpstr>
      <vt:lpstr>Diseño e ingeniería en el mundo del trabajo  </vt:lpstr>
      <vt:lpstr>Contar mi historia</vt:lpstr>
      <vt:lpstr>Mi historia (eliminar si no se usa)</vt:lpstr>
      <vt:lpstr>Biomimética</vt:lpstr>
      <vt:lpstr>¿Qué es la biomimética?</vt:lpstr>
      <vt:lpstr>¿Por qué la biomimética?</vt:lpstr>
      <vt:lpstr>Biomimética en productos de consumo</vt:lpstr>
      <vt:lpstr>Biomimética en la arquitectura</vt:lpstr>
      <vt:lpstr>Biomimética en el transporte</vt:lpstr>
      <vt:lpstr>Biomimética en la atención de la salud</vt:lpstr>
      <vt:lpstr>Desafío de biomimética</vt:lpstr>
      <vt:lpstr>Inspiraciones en la naturaleza</vt:lpstr>
      <vt:lpstr>Reflexión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Biomimicry in Structure Design Stem2D Topics: Science, Design, and Engineering</dc:title>
  <dc:creator>WIDBY, WILLIAM D</dc:creator>
  <cp:lastModifiedBy>Nena Olivares</cp:lastModifiedBy>
  <cp:revision>145</cp:revision>
  <dcterms:created xsi:type="dcterms:W3CDTF">2018-05-07T14:41:30Z</dcterms:created>
  <dcterms:modified xsi:type="dcterms:W3CDTF">2018-11-15T20:23:37Z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0x010100919F8E7BC959D444B5EB974EB8E7CC82</vt:lpwstr>
  </property>
</Properties>
</file>