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58" r:id="rId7"/>
    <p:sldId id="263" r:id="rId8"/>
    <p:sldId id="272" r:id="rId9"/>
    <p:sldId id="269" r:id="rId10"/>
    <p:sldId id="273" r:id="rId11"/>
    <p:sldId id="259" r:id="rId12"/>
    <p:sldId id="267" r:id="rId13"/>
    <p:sldId id="264" r:id="rId14"/>
    <p:sldId id="260" r:id="rId15"/>
    <p:sldId id="262" r:id="rId16"/>
    <p:sldId id="276" r:id="rId17"/>
    <p:sldId id="266" r:id="rId18"/>
    <p:sldId id="265"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3840" userDrawn="1">
          <p15:clr>
            <a:srgbClr val="A4A3A4"/>
          </p15:clr>
        </p15:guide>
        <p15:guide id="3" orient="horz" pos="2328" userDrawn="1">
          <p15:clr>
            <a:srgbClr val="A4A3A4"/>
          </p15:clr>
        </p15:guide>
        <p15:guide id="4" orient="horz" pos="22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50"/>
    <a:srgbClr val="A0C13B"/>
    <a:srgbClr val="3DC4E5"/>
    <a:srgbClr val="3D60E5"/>
    <a:srgbClr val="66C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58"/>
    <p:restoredTop sz="74861"/>
  </p:normalViewPr>
  <p:slideViewPr>
    <p:cSldViewPr snapToGrid="0" snapToObjects="1">
      <p:cViewPr varScale="1">
        <p:scale>
          <a:sx n="73" d="100"/>
          <a:sy n="73" d="100"/>
        </p:scale>
        <p:origin x="1408" y="488"/>
      </p:cViewPr>
      <p:guideLst>
        <p:guide orient="horz" pos="1176"/>
        <p:guide pos="3840"/>
        <p:guide orient="horz" pos="2328"/>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4E1F7-369E-754A-8EBF-6169AA7FC90F}" type="datetimeFigureOut">
              <a:rPr lang="en-US" smtClean="0"/>
              <a:t>1/23/26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B0F42-7A2A-FD45-B1C0-1243E9912982}" type="slidenum">
              <a:rPr lang="en-US" smtClean="0"/>
              <a:t>‹#›</a:t>
            </a:fld>
            <a:endParaRPr lang="en-US"/>
          </a:p>
        </p:txBody>
      </p:sp>
    </p:spTree>
    <p:extLst>
      <p:ext uri="{BB962C8B-B14F-4D97-AF65-F5344CB8AC3E}">
        <p14:creationId xmlns:p14="http://schemas.microsoft.com/office/powerpoint/2010/main" val="198903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a:t>
            </a:fld>
            <a:endParaRPr lang="en-US"/>
          </a:p>
        </p:txBody>
      </p:sp>
    </p:spTree>
    <p:extLst>
      <p:ext uri="{BB962C8B-B14F-4D97-AF65-F5344CB8AC3E}">
        <p14:creationId xmlns:p14="http://schemas.microsoft.com/office/powerpoint/2010/main" val="194471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ROW 1</a:t>
            </a: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Images from left to right:</a:t>
            </a:r>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Mushrooms can be used as inspiration for housing—the shape of the mushroom cap allows mushrooms to absorb a large amount of sunlight to convert to energy.</a:t>
            </a:r>
          </a:p>
          <a:p>
            <a:pPr marL="228600" lvl="0" indent="-228600">
              <a:buFont typeface="+mj-lt"/>
              <a:buAutoNum type="arabicPeriod"/>
            </a:pPr>
            <a:r>
              <a:rPr lang="en-US" sz="1200" kern="1200" dirty="0">
                <a:solidFill>
                  <a:schemeClr val="tx1"/>
                </a:solidFill>
                <a:effectLst/>
                <a:latin typeface="+mn-lt"/>
                <a:ea typeface="+mn-ea"/>
                <a:cs typeface="+mn-cs"/>
              </a:rPr>
              <a:t>The butterfly is lightweight, can fly long distances, and can maneuver easily. Its design can be used as inspiration for airplanes. </a:t>
            </a:r>
          </a:p>
          <a:p>
            <a:pPr marL="228600" lvl="0" indent="-228600">
              <a:buFont typeface="+mj-lt"/>
              <a:buAutoNum type="arabicPeriod"/>
            </a:pPr>
            <a:r>
              <a:rPr lang="en-US" sz="1200" kern="1200" dirty="0">
                <a:solidFill>
                  <a:schemeClr val="tx1"/>
                </a:solidFill>
                <a:effectLst/>
                <a:latin typeface="+mn-lt"/>
                <a:ea typeface="+mn-ea"/>
                <a:cs typeface="+mn-cs"/>
              </a:rPr>
              <a:t>A shark’s skin is made up of countless overlapping scales. The scales have grooves that allow water to pass by faster. The sharkskin has been used to help design swimsuits.</a:t>
            </a:r>
          </a:p>
          <a:p>
            <a:pPr marL="228600" lvl="0" indent="-228600">
              <a:buFont typeface="+mj-lt"/>
              <a:buAutoNum type="arabicPeriod"/>
            </a:pPr>
            <a:r>
              <a:rPr lang="en-US" sz="1200" kern="1200" dirty="0">
                <a:solidFill>
                  <a:schemeClr val="tx1"/>
                </a:solidFill>
                <a:effectLst/>
                <a:latin typeface="+mn-lt"/>
                <a:ea typeface="+mn-ea"/>
                <a:cs typeface="+mn-cs"/>
              </a:rPr>
              <a:t>A mole is known for its tunnel building. Tunnel building is a solution being explored in cities with severe traffic problems. In Los Angeles, California, Elon Musk, the co-founder of Tesla, is currently building a network of tunnels under the city that will someday transport people from one place to another. </a:t>
            </a:r>
          </a:p>
          <a:p>
            <a:endParaRPr lang="en-US" sz="1200" i="1"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ROW 2</a:t>
            </a:r>
          </a:p>
          <a:p>
            <a:r>
              <a:rPr lang="en-US" sz="1200" i="1" kern="1200" dirty="0">
                <a:solidFill>
                  <a:schemeClr val="tx1"/>
                </a:solidFill>
                <a:effectLst/>
                <a:latin typeface="+mn-lt"/>
                <a:ea typeface="+mn-ea"/>
                <a:cs typeface="+mn-cs"/>
              </a:rPr>
              <a:t>Images from left to right:</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The cells in beehives are already being used as inspiration for capsule hotels where people sleep in small adjacent capsules instead of hotel rooms. </a:t>
            </a:r>
          </a:p>
          <a:p>
            <a:pPr marL="228600" lvl="0" indent="-228600">
              <a:buFont typeface="+mj-lt"/>
              <a:buAutoNum type="arabicPeriod"/>
            </a:pPr>
            <a:r>
              <a:rPr lang="en-US" sz="1200" kern="1200" dirty="0">
                <a:solidFill>
                  <a:schemeClr val="tx1"/>
                </a:solidFill>
                <a:effectLst/>
                <a:latin typeface="+mn-lt"/>
                <a:ea typeface="+mn-ea"/>
                <a:cs typeface="+mn-cs"/>
              </a:rPr>
              <a:t>Spiders have the ability to travel vertically and horizontally and also travel long distances. The hairs on their feet help grip the surface, and they create silk parachutes using techniques similar to those used in creating a web. These characteristics may one day change how humans move around the earth.  </a:t>
            </a:r>
          </a:p>
          <a:p>
            <a:pPr marL="228600" lvl="0" indent="-228600">
              <a:buFont typeface="+mj-lt"/>
              <a:buAutoNum type="arabicPeriod"/>
            </a:pPr>
            <a:r>
              <a:rPr lang="en-US" sz="1200" kern="1200" dirty="0">
                <a:solidFill>
                  <a:schemeClr val="tx1"/>
                </a:solidFill>
                <a:effectLst/>
                <a:latin typeface="+mn-lt"/>
                <a:ea typeface="+mn-ea"/>
                <a:cs typeface="+mn-cs"/>
              </a:rPr>
              <a:t>Beavers have a thick layer of blubber that keeps them warm while they're diving and swimming in their water environments. Their fur is so dense that it traps warm pockets of air in between the layers, keeping these aquatic mammals not only warm, but dry. Engineers are using these features to help design wetsuits for surfing—when an athlete moves frequently between air and water environments.</a:t>
            </a:r>
          </a:p>
          <a:p>
            <a:pPr marL="228600" lvl="0" indent="-228600">
              <a:buFont typeface="+mj-lt"/>
              <a:buAutoNum type="arabicPeriod"/>
            </a:pPr>
            <a:r>
              <a:rPr lang="en-US" sz="1200" kern="1200" dirty="0">
                <a:solidFill>
                  <a:schemeClr val="tx1"/>
                </a:solidFill>
                <a:effectLst/>
                <a:latin typeface="+mn-lt"/>
                <a:ea typeface="+mn-ea"/>
                <a:cs typeface="+mn-cs"/>
              </a:rPr>
              <a:t>The front edge of a whale fin has bumps that greatly increase its efficiency, reducing drag and increasing lift. Companies are applying the idea to wind turbine blades, cooling fans, airplane wings, and propellers.</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A4B0F42-7A2A-FD45-B1C0-1243E9912982}" type="slidenum">
              <a:rPr lang="en-US" smtClean="0"/>
              <a:t>15</a:t>
            </a:fld>
            <a:endParaRPr lang="en-US"/>
          </a:p>
        </p:txBody>
      </p:sp>
    </p:spTree>
    <p:extLst>
      <p:ext uri="{BB962C8B-B14F-4D97-AF65-F5344CB8AC3E}">
        <p14:creationId xmlns:p14="http://schemas.microsoft.com/office/powerpoint/2010/main" val="149010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16</a:t>
            </a:fld>
            <a:endParaRPr lang="en-US"/>
          </a:p>
        </p:txBody>
      </p:sp>
    </p:spTree>
    <p:extLst>
      <p:ext uri="{BB962C8B-B14F-4D97-AF65-F5344CB8AC3E}">
        <p14:creationId xmlns:p14="http://schemas.microsoft.com/office/powerpoint/2010/main" val="200612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Share that STEM</a:t>
            </a:r>
            <a:r>
              <a:rPr lang="en-US" sz="1200" baseline="30000" dirty="0"/>
              <a:t>2</a:t>
            </a:r>
            <a:r>
              <a:rPr lang="en-US" sz="1200" dirty="0"/>
              <a:t>D careers are </a:t>
            </a:r>
            <a:r>
              <a:rPr lang="en-US" sz="1200" b="0" dirty="0"/>
              <a:t>high-demand, high-growth careers.</a:t>
            </a:r>
            <a:r>
              <a:rPr lang="en-US" sz="1200"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r>
              <a:rPr lang="en-US" sz="1200" kern="1200" dirty="0">
                <a:solidFill>
                  <a:schemeClr val="tx1"/>
                </a:solidFill>
                <a:effectLst/>
                <a:latin typeface="+mn-lt"/>
                <a:ea typeface="+mn-ea"/>
                <a:cs typeface="+mn-cs"/>
              </a:rPr>
              <a:t>Share with students that there are many different kinds of careers related </a:t>
            </a:r>
            <a:r>
              <a:rPr lang="en-US" sz="1200" b="0" kern="1200" dirty="0">
                <a:solidFill>
                  <a:schemeClr val="tx1"/>
                </a:solidFill>
                <a:effectLst/>
                <a:latin typeface="+mn-lt"/>
                <a:ea typeface="+mn-ea"/>
                <a:cs typeface="+mn-cs"/>
              </a:rPr>
              <a:t>to STEM</a:t>
            </a:r>
            <a:r>
              <a:rPr lang="en-US" sz="8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STEM</a:t>
            </a:r>
            <a:r>
              <a:rPr lang="en-US" sz="8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careers related to this activity: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Biomedical engineer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Environmental engineer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Mechanical engineer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Automotive engineer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Wildlife biologist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Aquatic biologist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Industrial designer </a:t>
            </a:r>
            <a:endParaRPr lang="en-US" sz="1200" b="0" dirty="0"/>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4</a:t>
            </a:fld>
            <a:endParaRPr lang="en-US" dirty="0"/>
          </a:p>
        </p:txBody>
      </p:sp>
    </p:spTree>
    <p:extLst>
      <p:ext uri="{BB962C8B-B14F-4D97-AF65-F5344CB8AC3E}">
        <p14:creationId xmlns:p14="http://schemas.microsoft.com/office/powerpoint/2010/main" val="9422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Biomimicry: an approach to innovation that seeks sustainable solutions to human challenges by imitating nature’s patterns and strategies.</a:t>
            </a:r>
          </a:p>
          <a:p>
            <a:r>
              <a:rPr lang="en-US" dirty="0"/>
              <a:t>Sustainable:</a:t>
            </a:r>
            <a:r>
              <a:rPr lang="en-US" baseline="0" dirty="0"/>
              <a:t> </a:t>
            </a:r>
            <a:r>
              <a:rPr lang="en-US" sz="1200" kern="1200" dirty="0">
                <a:solidFill>
                  <a:schemeClr val="tx1"/>
                </a:solidFill>
                <a:effectLst/>
                <a:latin typeface="+mn-lt"/>
                <a:ea typeface="+mn-ea"/>
                <a:cs typeface="+mn-cs"/>
              </a:rPr>
              <a:t>capable of being maintained at a steady level without exhausting natural resources or causing severe ecological damage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8</a:t>
            </a:fld>
            <a:endParaRPr lang="en-US" dirty="0"/>
          </a:p>
        </p:txBody>
      </p:sp>
    </p:spTree>
    <p:extLst>
      <p:ext uri="{BB962C8B-B14F-4D97-AF65-F5344CB8AC3E}">
        <p14:creationId xmlns:p14="http://schemas.microsoft.com/office/powerpoint/2010/main" val="103211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that biomimicry can help solve problems to challenges faced by humans.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referencing a famous quote by Albert Einstein: “Look deep into nature, and then you will understand everything better.” </a:t>
            </a:r>
            <a:endParaRPr lang="en-US" dirty="0">
              <a:effectLst/>
            </a:endParaRPr>
          </a:p>
        </p:txBody>
      </p:sp>
      <p:sp>
        <p:nvSpPr>
          <p:cNvPr id="4" name="Slide Number Placeholder 3"/>
          <p:cNvSpPr>
            <a:spLocks noGrp="1"/>
          </p:cNvSpPr>
          <p:nvPr>
            <p:ph type="sldNum" sz="quarter" idx="10"/>
          </p:nvPr>
        </p:nvSpPr>
        <p:spPr/>
        <p:txBody>
          <a:bodyPr/>
          <a:lstStyle/>
          <a:p>
            <a:fld id="{8A4B0F42-7A2A-FD45-B1C0-1243E9912982}" type="slidenum">
              <a:rPr lang="en-US" smtClean="0"/>
              <a:t>9</a:t>
            </a:fld>
            <a:endParaRPr lang="en-US" dirty="0"/>
          </a:p>
        </p:txBody>
      </p:sp>
    </p:spTree>
    <p:extLst>
      <p:ext uri="{BB962C8B-B14F-4D97-AF65-F5344CB8AC3E}">
        <p14:creationId xmlns:p14="http://schemas.microsoft.com/office/powerpoint/2010/main" val="97623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Velcro was invented by Swiss engineer George de </a:t>
            </a:r>
            <a:r>
              <a:rPr lang="en-US" sz="1200" b="0" i="0" kern="1200" dirty="0" err="1">
                <a:solidFill>
                  <a:schemeClr val="tx1"/>
                </a:solidFill>
                <a:effectLst/>
                <a:latin typeface="+mn-lt"/>
                <a:ea typeface="+mn-ea"/>
                <a:cs typeface="+mn-cs"/>
              </a:rPr>
              <a:t>Mestral</a:t>
            </a:r>
            <a:r>
              <a:rPr lang="en-US" sz="1200" b="0" i="0" kern="1200" dirty="0">
                <a:solidFill>
                  <a:schemeClr val="tx1"/>
                </a:solidFill>
                <a:effectLst/>
                <a:latin typeface="+mn-lt"/>
                <a:ea typeface="+mn-ea"/>
                <a:cs typeface="+mn-cs"/>
              </a:rPr>
              <a:t> in 1941 after he removed burrs from his dog and decided to take a closer look at how they worked.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small hooks found at the end of the burr needles inspired him to create Velcro. </a:t>
            </a:r>
          </a:p>
        </p:txBody>
      </p:sp>
      <p:sp>
        <p:nvSpPr>
          <p:cNvPr id="4" name="Slide Number Placeholder 3"/>
          <p:cNvSpPr>
            <a:spLocks noGrp="1"/>
          </p:cNvSpPr>
          <p:nvPr>
            <p:ph type="sldNum" sz="quarter" idx="10"/>
          </p:nvPr>
        </p:nvSpPr>
        <p:spPr/>
        <p:txBody>
          <a:bodyPr/>
          <a:lstStyle/>
          <a:p>
            <a:fld id="{8A4B0F42-7A2A-FD45-B1C0-1243E9912982}" type="slidenum">
              <a:rPr lang="en-US" smtClean="0"/>
              <a:t>10</a:t>
            </a:fld>
            <a:endParaRPr lang="en-US"/>
          </a:p>
        </p:txBody>
      </p:sp>
    </p:spTree>
    <p:extLst>
      <p:ext uri="{BB962C8B-B14F-4D97-AF65-F5344CB8AC3E}">
        <p14:creationId xmlns:p14="http://schemas.microsoft.com/office/powerpoint/2010/main" val="112834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Biomimicry Institute: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generally think of termites as destroying buildings, not helping design them. But the </a:t>
            </a:r>
            <a:r>
              <a:rPr lang="en-US" sz="1200" b="0" i="0" kern="1200" dirty="0" err="1">
                <a:solidFill>
                  <a:schemeClr val="tx1"/>
                </a:solidFill>
                <a:effectLst/>
                <a:latin typeface="+mn-lt"/>
                <a:ea typeface="+mn-ea"/>
                <a:cs typeface="+mn-cs"/>
              </a:rPr>
              <a:t>Eastgate</a:t>
            </a:r>
            <a:r>
              <a:rPr lang="en-US" sz="1200" b="0" i="0" kern="1200" dirty="0">
                <a:solidFill>
                  <a:schemeClr val="tx1"/>
                </a:solidFill>
                <a:effectLst/>
                <a:latin typeface="+mn-lt"/>
                <a:ea typeface="+mn-ea"/>
                <a:cs typeface="+mn-cs"/>
              </a:rPr>
              <a:t> Building, an office complex in Harare, Zimbabwe, has an internal climate control system originally inspired by the structure of termite mounds.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operation of buildings represents 40% of all the energy used by humanity, so learning how to design them to be more sustainable is vitally important.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architect collaborated with engineers to design </a:t>
            </a:r>
            <a:r>
              <a:rPr lang="en-US" sz="1200" b="0" i="0" kern="1200" dirty="0" err="1">
                <a:solidFill>
                  <a:schemeClr val="tx1"/>
                </a:solidFill>
                <a:effectLst/>
                <a:latin typeface="+mn-lt"/>
                <a:ea typeface="+mn-ea"/>
                <a:cs typeface="+mn-cs"/>
              </a:rPr>
              <a:t>Eastgate</a:t>
            </a:r>
            <a:r>
              <a:rPr lang="en-US" sz="1200" b="0" i="0" kern="1200" dirty="0">
                <a:solidFill>
                  <a:schemeClr val="tx1"/>
                </a:solidFill>
                <a:effectLst/>
                <a:latin typeface="+mn-lt"/>
                <a:ea typeface="+mn-ea"/>
                <a:cs typeface="+mn-cs"/>
              </a:rPr>
              <a:t>, which uses 90% percent less energy for ventilation than conventional buildings its size, and has already saved the building owners over $3.5 million dollars in air conditioning costs.</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11</a:t>
            </a:fld>
            <a:endParaRPr lang="en-US"/>
          </a:p>
        </p:txBody>
      </p:sp>
    </p:spTree>
    <p:extLst>
      <p:ext uri="{BB962C8B-B14F-4D97-AF65-F5344CB8AC3E}">
        <p14:creationId xmlns:p14="http://schemas.microsoft.com/office/powerpoint/2010/main" val="194923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Biomimicry Institute: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Shinkansen Bullet Train was the fastest train in the world, traveling 200 miles per hour. The problem? Noise.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Air pressure changes produced large thunder claps every time the train emerged from a tunnel, causing residents one-quarter a mile away to </a:t>
            </a:r>
            <a:r>
              <a:rPr lang="en-US" sz="1200" b="0" i="0" kern="1200" dirty="0" err="1">
                <a:solidFill>
                  <a:schemeClr val="tx1"/>
                </a:solidFill>
                <a:effectLst/>
                <a:latin typeface="+mn-lt"/>
                <a:ea typeface="+mn-ea"/>
                <a:cs typeface="+mn-cs"/>
              </a:rPr>
              <a:t>complain.</a:t>
            </a:r>
            <a:r>
              <a:rPr lang="en-US" dirty="0" err="1"/>
              <a:t>The</a:t>
            </a:r>
            <a:r>
              <a:rPr lang="en-US" baseline="0" dirty="0"/>
              <a:t> </a:t>
            </a:r>
            <a:r>
              <a:rPr lang="en-US" dirty="0"/>
              <a:t>train’s chief engineer and an avid bird-watcher, asked himself, “Is there something in Nature that travels quickly and smoothly between two very different mediums?” </a:t>
            </a:r>
          </a:p>
          <a:p>
            <a:pPr marL="171450" indent="-171450">
              <a:buFont typeface="Arial" panose="020B0604020202020204" pitchFamily="34" charset="0"/>
              <a:buChar char="•"/>
            </a:pPr>
            <a:r>
              <a:rPr lang="en-US" dirty="0"/>
              <a:t>Modeling the front-end of the train after the beak of kingfishers, which dive from the air into bodies of water with very little splash to catch fish, resulted not only in a quieter train, but 15% less electricity use even while the train travels 10% faster.</a:t>
            </a:r>
          </a:p>
        </p:txBody>
      </p:sp>
      <p:sp>
        <p:nvSpPr>
          <p:cNvPr id="4" name="Slide Number Placeholder 3"/>
          <p:cNvSpPr>
            <a:spLocks noGrp="1"/>
          </p:cNvSpPr>
          <p:nvPr>
            <p:ph type="sldNum" sz="quarter" idx="10"/>
          </p:nvPr>
        </p:nvSpPr>
        <p:spPr/>
        <p:txBody>
          <a:bodyPr/>
          <a:lstStyle/>
          <a:p>
            <a:fld id="{8A4B0F42-7A2A-FD45-B1C0-1243E9912982}" type="slidenum">
              <a:rPr lang="en-US" smtClean="0"/>
              <a:t>12</a:t>
            </a:fld>
            <a:endParaRPr lang="en-US"/>
          </a:p>
        </p:txBody>
      </p:sp>
    </p:spTree>
    <p:extLst>
      <p:ext uri="{BB962C8B-B14F-4D97-AF65-F5344CB8AC3E}">
        <p14:creationId xmlns:p14="http://schemas.microsoft.com/office/powerpoint/2010/main" val="198574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From Biomimicry Institute and Johnson &amp; Johnson “Our Story”: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late 1800’s people were apt to use the sharpened ends of porcupine quills, writing quills, or slivers of wood to clean between their teeth because silk dental floss was too pricey. Johnson &amp; Johnson decided to use the excess silk left over from its suture-manufacturing business to make a more affordable version of floss for the average consumer. It is interesting to note that porcupine quills, with their ease of entry, also serve as a model for injection needles and suture needles.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Mussels possess the unique ability to attach to wet, solid surfaces such as rocks, fish, and boats and are able to withstand strong wind and even waves.  The remarkable adhesive powers of the mussels inspired medical adhesives. In 1998 Ethicon Inc., introduced a breakthrough alternative to traditional stitches. </a:t>
            </a:r>
            <a:r>
              <a:rPr lang="en-US" sz="1200" kern="1200" dirty="0" err="1">
                <a:solidFill>
                  <a:schemeClr val="tx1"/>
                </a:solidFill>
                <a:effectLst/>
                <a:latin typeface="+mn-lt"/>
                <a:ea typeface="+mn-ea"/>
                <a:cs typeface="+mn-cs"/>
              </a:rPr>
              <a:t>Dermabond</a:t>
            </a:r>
            <a:r>
              <a:rPr lang="en-US" sz="1200" kern="1200" dirty="0">
                <a:solidFill>
                  <a:schemeClr val="tx1"/>
                </a:solidFill>
                <a:effectLst/>
                <a:latin typeface="+mn-lt"/>
                <a:ea typeface="+mn-ea"/>
                <a:cs typeface="+mn-cs"/>
              </a:rPr>
              <a:t>® became the first FDA-cleared topical skin adhesive used to close up cuts that would otherwise require sutures or staples. </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13</a:t>
            </a:fld>
            <a:endParaRPr lang="en-US"/>
          </a:p>
        </p:txBody>
      </p:sp>
    </p:spTree>
    <p:extLst>
      <p:ext uri="{BB962C8B-B14F-4D97-AF65-F5344CB8AC3E}">
        <p14:creationId xmlns:p14="http://schemas.microsoft.com/office/powerpoint/2010/main" val="226872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14</a:t>
            </a:fld>
            <a:endParaRPr lang="en-US"/>
          </a:p>
        </p:txBody>
      </p:sp>
    </p:spTree>
    <p:extLst>
      <p:ext uri="{BB962C8B-B14F-4D97-AF65-F5344CB8AC3E}">
        <p14:creationId xmlns:p14="http://schemas.microsoft.com/office/powerpoint/2010/main" val="161159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t"/>
          <a:lstStyle>
            <a:lvl1pPr algn="ctr">
              <a:defRPr sz="6000">
                <a:latin typeface="Arial Rounded MT Bold" charset="0"/>
                <a:ea typeface="Arial Rounded MT Bold" charset="0"/>
                <a:cs typeface="Arial Rounded MT Bold" charset="0"/>
              </a:defRPr>
            </a:lvl1pPr>
          </a:lstStyle>
          <a:p>
            <a:r>
              <a:rPr lang="en-US" dirty="0"/>
              <a:t>Click to </a:t>
            </a:r>
            <a:r>
              <a:rPr lang="en-US"/>
              <a:t>edit </a:t>
            </a:r>
            <a:br>
              <a:rPr lang="en-US"/>
            </a:br>
            <a:r>
              <a:rPr lang="en-US"/>
              <a:t>Master </a:t>
            </a:r>
            <a:r>
              <a:rPr lang="en-US" dirty="0"/>
              <a:t>title style</a:t>
            </a:r>
          </a:p>
        </p:txBody>
      </p:sp>
      <p:sp>
        <p:nvSpPr>
          <p:cNvPr id="3" name="Subtitle 2"/>
          <p:cNvSpPr>
            <a:spLocks noGrp="1"/>
          </p:cNvSpPr>
          <p:nvPr>
            <p:ph type="subTitle" idx="1"/>
          </p:nvPr>
        </p:nvSpPr>
        <p:spPr>
          <a:xfrm>
            <a:off x="1524000" y="3602038"/>
            <a:ext cx="9144000" cy="1655762"/>
          </a:xfrm>
        </p:spPr>
        <p:txBody>
          <a:bodyPr anchor="t"/>
          <a:lstStyle>
            <a:lvl1pPr marL="0" indent="0" algn="ctr">
              <a:buNone/>
              <a:defRPr sz="2400">
                <a:latin typeface="Arial Rounded MT Bold" charset="0"/>
                <a:ea typeface="Arial Rounded MT Bold" charset="0"/>
                <a:cs typeface="Arial Rounded MT 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1435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D368F9-7E34-6141-B837-3E83CC3607D7}" type="datetimeFigureOut">
              <a:rPr lang="en-US" smtClean="0"/>
              <a:t>1/23/26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F56C8-8588-3F4C-876A-0ACEF72D2170}" type="slidenum">
              <a:rPr lang="en-US" smtClean="0"/>
              <a:t>‹#›</a:t>
            </a:fld>
            <a:endParaRPr lang="en-US"/>
          </a:p>
        </p:txBody>
      </p:sp>
    </p:spTree>
    <p:extLst>
      <p:ext uri="{BB962C8B-B14F-4D97-AF65-F5344CB8AC3E}">
        <p14:creationId xmlns:p14="http://schemas.microsoft.com/office/powerpoint/2010/main" val="75159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93050"/>
            <a:ext cx="10515600" cy="2852737"/>
          </a:xfrm>
        </p:spPr>
        <p:txBody>
          <a:bodyPr anchor="t"/>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972775"/>
            <a:ext cx="10515600" cy="1500187"/>
          </a:xfrm>
        </p:spPr>
        <p:txBody>
          <a:bodyPr anchor="t"/>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3198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3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66877"/>
            <a:ext cx="10515600" cy="1325563"/>
          </a:xfrm>
        </p:spPr>
        <p:txBody>
          <a:bodyPr anchor="t"/>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t"/>
          <a:lstStyle>
            <a:lvl1pPr marL="0" indent="0">
              <a:buNone/>
              <a:defRPr sz="2000" b="1">
                <a:latin typeface="Arial Rounded MT Bold" charset="0"/>
                <a:ea typeface="Arial Rounded MT Bold" charset="0"/>
                <a:cs typeface="Arial Rounded MT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t"/>
          <a:lstStyle>
            <a:lvl1pPr marL="0" indent="0">
              <a:buNone/>
              <a:defRPr sz="2000" b="1">
                <a:latin typeface="Arial Rounded MT Bold" charset="0"/>
                <a:ea typeface="Arial Rounded MT Bold" charset="0"/>
                <a:cs typeface="Arial Rounded MT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386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Tree>
    <p:extLst>
      <p:ext uri="{BB962C8B-B14F-4D97-AF65-F5344CB8AC3E}">
        <p14:creationId xmlns:p14="http://schemas.microsoft.com/office/powerpoint/2010/main" val="53522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38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6687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2737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613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rgbClr val="3DC4E5"/>
          </a:solidFill>
          <a:latin typeface="Arial Rounded MT Bold" charset="0"/>
          <a:ea typeface="Arial Rounded MT Bold" charset="0"/>
          <a:cs typeface="Arial Rounded MT 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97668"/>
            <a:ext cx="9144000" cy="2387600"/>
          </a:xfrm>
        </p:spPr>
        <p:txBody>
          <a:bodyPr anchor="t">
            <a:normAutofit/>
          </a:bodyPr>
          <a:lstStyle/>
          <a:p>
            <a:pPr algn="l"/>
            <a:r>
              <a:rPr lang="en-US" sz="6700" b="1" dirty="0">
                <a:solidFill>
                  <a:srgbClr val="FDF050"/>
                </a:solidFill>
                <a:latin typeface="Arial Rounded MT Bold" charset="0"/>
                <a:ea typeface="Arial Rounded MT Bold" charset="0"/>
                <a:cs typeface="Arial Rounded MT Bold" charset="0"/>
              </a:rPr>
              <a:t>Biomimicry in Design and Engineering</a:t>
            </a:r>
            <a:br>
              <a:rPr lang="en-US" dirty="0">
                <a:solidFill>
                  <a:srgbClr val="FDF050"/>
                </a:solidFill>
                <a:latin typeface="Arial Rounded MT Bold" charset="0"/>
                <a:ea typeface="Arial Rounded MT Bold" charset="0"/>
                <a:cs typeface="Arial Rounded MT Bold" charset="0"/>
              </a:rPr>
            </a:br>
            <a:r>
              <a:rPr lang="en-US" sz="2700" dirty="0">
                <a:solidFill>
                  <a:schemeClr val="bg1"/>
                </a:solidFill>
                <a:latin typeface="Arial Rounded MT Bold" charset="0"/>
                <a:ea typeface="Arial Rounded MT Bold" charset="0"/>
                <a:cs typeface="Arial Rounded MT Bold" charset="0"/>
              </a:rPr>
              <a:t>Stem</a:t>
            </a:r>
            <a:r>
              <a:rPr lang="en-US" sz="2700" baseline="30000" dirty="0">
                <a:solidFill>
                  <a:schemeClr val="bg1"/>
                </a:solidFill>
                <a:latin typeface="Arial Rounded MT Bold" charset="0"/>
                <a:ea typeface="Arial Rounded MT Bold" charset="0"/>
                <a:cs typeface="Arial Rounded MT Bold" charset="0"/>
              </a:rPr>
              <a:t>2</a:t>
            </a:r>
            <a:r>
              <a:rPr lang="en-US" sz="2700" dirty="0">
                <a:solidFill>
                  <a:schemeClr val="bg1"/>
                </a:solidFill>
                <a:latin typeface="Arial Rounded MT Bold" charset="0"/>
                <a:ea typeface="Arial Rounded MT Bold" charset="0"/>
                <a:cs typeface="Arial Rounded MT Bold" charset="0"/>
              </a:rPr>
              <a:t>D Topics: Design and Engineering</a:t>
            </a:r>
            <a:endParaRPr lang="en-US" sz="6700" dirty="0">
              <a:solidFill>
                <a:schemeClr val="bg1"/>
              </a:solidFill>
              <a:latin typeface="Arial Rounded MT Bold" charset="0"/>
              <a:ea typeface="Arial Rounded MT Bold" charset="0"/>
              <a:cs typeface="Arial Rounded MT Bold" charset="0"/>
            </a:endParaRPr>
          </a:p>
        </p:txBody>
      </p:sp>
      <p:sp>
        <p:nvSpPr>
          <p:cNvPr id="3" name="Subtitle 2"/>
          <p:cNvSpPr>
            <a:spLocks noGrp="1"/>
          </p:cNvSpPr>
          <p:nvPr>
            <p:ph type="subTitle" idx="1"/>
          </p:nvPr>
        </p:nvSpPr>
        <p:spPr>
          <a:xfrm>
            <a:off x="1524000" y="4604685"/>
            <a:ext cx="9144000" cy="1655762"/>
          </a:xfrm>
        </p:spPr>
        <p:txBody>
          <a:bodyPr anchor="t">
            <a:normAutofit/>
          </a:bodyPr>
          <a:lstStyle/>
          <a:p>
            <a:pPr algn="l"/>
            <a:r>
              <a:rPr lang="en-US" sz="1800" dirty="0">
                <a:solidFill>
                  <a:schemeClr val="bg1"/>
                </a:solidFill>
                <a:latin typeface="Arial Rounded MT Bold" charset="0"/>
                <a:ea typeface="Arial Rounded MT Bold" charset="0"/>
                <a:cs typeface="Arial Rounded MT Bold" charset="0"/>
              </a:rPr>
              <a:t>[Presenter Name]</a:t>
            </a:r>
          </a:p>
          <a:p>
            <a:pPr algn="l"/>
            <a:r>
              <a:rPr lang="en-US" sz="1800" dirty="0">
                <a:solidFill>
                  <a:schemeClr val="bg1"/>
                </a:solidFill>
                <a:latin typeface="Arial Rounded MT Bold" charset="0"/>
                <a:ea typeface="Arial Rounded MT Bold" charset="0"/>
                <a:cs typeface="Arial Rounded MT Bold" charset="0"/>
              </a:rPr>
              <a:t>[Presenter Organization]</a:t>
            </a:r>
          </a:p>
          <a:p>
            <a:pPr algn="l"/>
            <a:r>
              <a:rPr lang="en-US" sz="1800" dirty="0">
                <a:solidFill>
                  <a:schemeClr val="bg1"/>
                </a:solidFill>
                <a:latin typeface="Arial Rounded MT Bold" charset="0"/>
                <a:ea typeface="Arial Rounded MT Bold" charset="0"/>
                <a:cs typeface="Arial Rounded MT Bold" charset="0"/>
              </a:rPr>
              <a:t>[Date]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6899">
            <a:off x="9394095" y="3049913"/>
            <a:ext cx="3027143" cy="3871142"/>
          </a:xfrm>
          <a:prstGeom prst="rect">
            <a:avLst/>
          </a:prstGeom>
        </p:spPr>
      </p:pic>
    </p:spTree>
    <p:extLst>
      <p:ext uri="{BB962C8B-B14F-4D97-AF65-F5344CB8AC3E}">
        <p14:creationId xmlns:p14="http://schemas.microsoft.com/office/powerpoint/2010/main" val="3054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Biomimicry in Consumer Products</a:t>
            </a:r>
          </a:p>
        </p:txBody>
      </p:sp>
      <p:sp>
        <p:nvSpPr>
          <p:cNvPr id="6" name="Content Placeholder 5"/>
          <p:cNvSpPr>
            <a:spLocks noGrp="1"/>
          </p:cNvSpPr>
          <p:nvPr>
            <p:ph idx="1"/>
          </p:nvPr>
        </p:nvSpPr>
        <p:spPr>
          <a:xfrm>
            <a:off x="838200" y="1754696"/>
            <a:ext cx="2855976" cy="979360"/>
          </a:xfrm>
        </p:spPr>
        <p:txBody>
          <a:bodyPr/>
          <a:lstStyle/>
          <a:p>
            <a:pPr marL="0" indent="0">
              <a:buNone/>
            </a:pPr>
            <a:r>
              <a:rPr lang="en-US" dirty="0"/>
              <a:t>Velcro</a:t>
            </a:r>
          </a:p>
        </p:txBody>
      </p:sp>
      <p:grpSp>
        <p:nvGrpSpPr>
          <p:cNvPr id="9" name="Group 8">
            <a:extLst>
              <a:ext uri="{FF2B5EF4-FFF2-40B4-BE49-F238E27FC236}">
                <a16:creationId xmlns:a16="http://schemas.microsoft.com/office/drawing/2014/main" id="{CD66C7DF-EB36-B647-92E8-17EC9EA84A79}"/>
              </a:ext>
            </a:extLst>
          </p:cNvPr>
          <p:cNvGrpSpPr/>
          <p:nvPr/>
        </p:nvGrpSpPr>
        <p:grpSpPr>
          <a:xfrm>
            <a:off x="4641338" y="1866899"/>
            <a:ext cx="6511634" cy="4017492"/>
            <a:chOff x="4641338" y="1866899"/>
            <a:chExt cx="6511634" cy="4017492"/>
          </a:xfrm>
        </p:grpSpPr>
        <p:pic>
          <p:nvPicPr>
            <p:cNvPr id="3" name="Picture 2"/>
            <p:cNvPicPr>
              <a:picLocks noChangeAspect="1"/>
            </p:cNvPicPr>
            <p:nvPr/>
          </p:nvPicPr>
          <p:blipFill rotWithShape="1">
            <a:blip r:embed="rId3"/>
            <a:srcRect l="33328" r="12645"/>
            <a:stretch/>
          </p:blipFill>
          <p:spPr>
            <a:xfrm>
              <a:off x="4641338" y="1866900"/>
              <a:ext cx="3255817" cy="4017491"/>
            </a:xfrm>
            <a:prstGeom prst="rect">
              <a:avLst/>
            </a:prstGeom>
          </p:spPr>
        </p:pic>
        <p:pic>
          <p:nvPicPr>
            <p:cNvPr id="7" name="Picture 6">
              <a:extLst>
                <a:ext uri="{FF2B5EF4-FFF2-40B4-BE49-F238E27FC236}">
                  <a16:creationId xmlns:a16="http://schemas.microsoft.com/office/drawing/2014/main" id="{BB284695-2CEA-0C4C-BB21-B81177A62AF0}"/>
                </a:ext>
              </a:extLst>
            </p:cNvPr>
            <p:cNvPicPr>
              <a:picLocks noChangeAspect="1"/>
            </p:cNvPicPr>
            <p:nvPr/>
          </p:nvPicPr>
          <p:blipFill rotWithShape="1">
            <a:blip r:embed="rId4"/>
            <a:srcRect l="24267" r="19224"/>
            <a:stretch/>
          </p:blipFill>
          <p:spPr>
            <a:xfrm>
              <a:off x="7897155" y="1866899"/>
              <a:ext cx="3255817" cy="4017491"/>
            </a:xfrm>
            <a:prstGeom prst="rect">
              <a:avLst/>
            </a:prstGeom>
          </p:spPr>
        </p:pic>
      </p:grpSp>
      <p:sp>
        <p:nvSpPr>
          <p:cNvPr id="12" name="TextBox 11">
            <a:extLst>
              <a:ext uri="{FF2B5EF4-FFF2-40B4-BE49-F238E27FC236}">
                <a16:creationId xmlns:a16="http://schemas.microsoft.com/office/drawing/2014/main" id="{52C8FA38-8FA7-3E43-9930-D65415805089}"/>
              </a:ext>
            </a:extLst>
          </p:cNvPr>
          <p:cNvSpPr txBox="1"/>
          <p:nvPr/>
        </p:nvSpPr>
        <p:spPr>
          <a:xfrm>
            <a:off x="4641338" y="5622780"/>
            <a:ext cx="1579418" cy="261610"/>
          </a:xfrm>
          <a:prstGeom prst="rect">
            <a:avLst/>
          </a:prstGeom>
          <a:noFill/>
        </p:spPr>
        <p:txBody>
          <a:bodyPr wrap="square" rtlCol="0">
            <a:spAutoFit/>
          </a:bodyPr>
          <a:lstStyle/>
          <a:p>
            <a:r>
              <a:rPr lang="en-US" sz="1100" dirty="0">
                <a:solidFill>
                  <a:schemeClr val="bg1"/>
                </a:solidFill>
              </a:rPr>
              <a:t>Photo credit: iStock</a:t>
            </a:r>
          </a:p>
        </p:txBody>
      </p:sp>
    </p:spTree>
    <p:extLst>
      <p:ext uri="{BB962C8B-B14F-4D97-AF65-F5344CB8AC3E}">
        <p14:creationId xmlns:p14="http://schemas.microsoft.com/office/powerpoint/2010/main" val="1087672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Biomimicry in Architecture</a:t>
            </a:r>
          </a:p>
        </p:txBody>
      </p:sp>
      <p:pic>
        <p:nvPicPr>
          <p:cNvPr id="4" name="Content Placeholder 3"/>
          <p:cNvPicPr>
            <a:picLocks noGrp="1" noChangeAspect="1"/>
          </p:cNvPicPr>
          <p:nvPr>
            <p:ph idx="1"/>
          </p:nvPr>
        </p:nvPicPr>
        <p:blipFill rotWithShape="1">
          <a:blip r:embed="rId3"/>
          <a:srcRect l="3863"/>
          <a:stretch/>
        </p:blipFill>
        <p:spPr>
          <a:xfrm>
            <a:off x="4683716" y="2575774"/>
            <a:ext cx="3261866" cy="2261904"/>
          </a:xfrm>
        </p:spPr>
      </p:pic>
      <p:pic>
        <p:nvPicPr>
          <p:cNvPr id="6" name="Picture 5"/>
          <p:cNvPicPr>
            <a:picLocks noChangeAspect="1"/>
          </p:cNvPicPr>
          <p:nvPr/>
        </p:nvPicPr>
        <p:blipFill rotWithShape="1">
          <a:blip r:embed="rId4"/>
          <a:srcRect b="8443"/>
          <a:stretch/>
        </p:blipFill>
        <p:spPr>
          <a:xfrm>
            <a:off x="8091934" y="2575774"/>
            <a:ext cx="3261866" cy="2239852"/>
          </a:xfrm>
          <a:prstGeom prst="rect">
            <a:avLst/>
          </a:prstGeom>
        </p:spPr>
      </p:pic>
      <p:sp>
        <p:nvSpPr>
          <p:cNvPr id="9" name="Content Placeholder 5"/>
          <p:cNvSpPr txBox="1">
            <a:spLocks/>
          </p:cNvSpPr>
          <p:nvPr/>
        </p:nvSpPr>
        <p:spPr>
          <a:xfrm>
            <a:off x="838200" y="1754696"/>
            <a:ext cx="2855976" cy="979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err="1"/>
              <a:t>Eastgate</a:t>
            </a:r>
            <a:r>
              <a:rPr lang="en-US" dirty="0"/>
              <a:t> Centre, Harare, Zimbabwe</a:t>
            </a:r>
          </a:p>
        </p:txBody>
      </p:sp>
      <p:sp>
        <p:nvSpPr>
          <p:cNvPr id="7" name="TextBox 6">
            <a:extLst>
              <a:ext uri="{FF2B5EF4-FFF2-40B4-BE49-F238E27FC236}">
                <a16:creationId xmlns:a16="http://schemas.microsoft.com/office/drawing/2014/main" id="{7B7DA6C2-E918-0B40-A794-11E920A44777}"/>
              </a:ext>
            </a:extLst>
          </p:cNvPr>
          <p:cNvSpPr txBox="1"/>
          <p:nvPr/>
        </p:nvSpPr>
        <p:spPr>
          <a:xfrm>
            <a:off x="4683716" y="4576068"/>
            <a:ext cx="1579418" cy="261610"/>
          </a:xfrm>
          <a:prstGeom prst="rect">
            <a:avLst/>
          </a:prstGeom>
          <a:noFill/>
        </p:spPr>
        <p:txBody>
          <a:bodyPr wrap="square" rtlCol="0">
            <a:spAutoFit/>
          </a:bodyPr>
          <a:lstStyle/>
          <a:p>
            <a:r>
              <a:rPr lang="en-US" sz="1100" dirty="0">
                <a:solidFill>
                  <a:schemeClr val="bg1"/>
                </a:solidFill>
              </a:rPr>
              <a:t>Photo credit: iStock</a:t>
            </a:r>
          </a:p>
        </p:txBody>
      </p:sp>
      <p:sp>
        <p:nvSpPr>
          <p:cNvPr id="8" name="TextBox 7">
            <a:extLst>
              <a:ext uri="{FF2B5EF4-FFF2-40B4-BE49-F238E27FC236}">
                <a16:creationId xmlns:a16="http://schemas.microsoft.com/office/drawing/2014/main" id="{D1D94003-4C6F-1A40-B3C3-0210A221F7AF}"/>
              </a:ext>
            </a:extLst>
          </p:cNvPr>
          <p:cNvSpPr txBox="1"/>
          <p:nvPr/>
        </p:nvSpPr>
        <p:spPr>
          <a:xfrm>
            <a:off x="8091934" y="4554016"/>
            <a:ext cx="1579418" cy="261610"/>
          </a:xfrm>
          <a:prstGeom prst="rect">
            <a:avLst/>
          </a:prstGeom>
          <a:noFill/>
        </p:spPr>
        <p:txBody>
          <a:bodyPr wrap="square" rtlCol="0">
            <a:spAutoFit/>
          </a:bodyPr>
          <a:lstStyle/>
          <a:p>
            <a:r>
              <a:rPr lang="en-US" sz="1100" dirty="0">
                <a:solidFill>
                  <a:schemeClr val="bg1"/>
                </a:solidFill>
              </a:rPr>
              <a:t>Photo credit: The </a:t>
            </a:r>
            <a:r>
              <a:rPr lang="en-US" sz="1100" dirty="0" err="1">
                <a:solidFill>
                  <a:schemeClr val="bg1"/>
                </a:solidFill>
              </a:rPr>
              <a:t>Pinsta</a:t>
            </a:r>
            <a:endParaRPr lang="en-US" sz="1100" dirty="0">
              <a:solidFill>
                <a:schemeClr val="bg1"/>
              </a:solidFill>
            </a:endParaRPr>
          </a:p>
        </p:txBody>
      </p:sp>
    </p:spTree>
    <p:extLst>
      <p:ext uri="{BB962C8B-B14F-4D97-AF65-F5344CB8AC3E}">
        <p14:creationId xmlns:p14="http://schemas.microsoft.com/office/powerpoint/2010/main" val="62231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Biomimicry in Transportation</a:t>
            </a:r>
          </a:p>
        </p:txBody>
      </p:sp>
      <p:sp>
        <p:nvSpPr>
          <p:cNvPr id="4" name="Content Placeholder 3"/>
          <p:cNvSpPr>
            <a:spLocks noGrp="1"/>
          </p:cNvSpPr>
          <p:nvPr>
            <p:ph idx="1"/>
          </p:nvPr>
        </p:nvSpPr>
        <p:spPr>
          <a:xfrm>
            <a:off x="838200" y="1761617"/>
            <a:ext cx="10515600" cy="4351338"/>
          </a:xfrm>
        </p:spPr>
        <p:txBody>
          <a:bodyPr/>
          <a:lstStyle/>
          <a:p>
            <a:pPr marL="0" indent="0">
              <a:buNone/>
            </a:pPr>
            <a:r>
              <a:rPr lang="en-US" dirty="0" err="1"/>
              <a:t>Shinkansen</a:t>
            </a:r>
            <a:r>
              <a:rPr lang="en-US" dirty="0"/>
              <a:t> Bullet Train</a:t>
            </a:r>
          </a:p>
        </p:txBody>
      </p:sp>
      <p:pic>
        <p:nvPicPr>
          <p:cNvPr id="11" name="Picture 10"/>
          <p:cNvPicPr>
            <a:picLocks noChangeAspect="1"/>
          </p:cNvPicPr>
          <p:nvPr/>
        </p:nvPicPr>
        <p:blipFill>
          <a:blip r:embed="rId3"/>
          <a:stretch>
            <a:fillRect/>
          </a:stretch>
        </p:blipFill>
        <p:spPr>
          <a:xfrm>
            <a:off x="1992737" y="2611599"/>
            <a:ext cx="3595750" cy="2397167"/>
          </a:xfrm>
          <a:prstGeom prst="rect">
            <a:avLst/>
          </a:prstGeom>
        </p:spPr>
      </p:pic>
      <p:pic>
        <p:nvPicPr>
          <p:cNvPr id="12" name="Picture 11"/>
          <p:cNvPicPr>
            <a:picLocks noChangeAspect="1"/>
          </p:cNvPicPr>
          <p:nvPr/>
        </p:nvPicPr>
        <p:blipFill>
          <a:blip r:embed="rId4"/>
          <a:stretch>
            <a:fillRect/>
          </a:stretch>
        </p:blipFill>
        <p:spPr>
          <a:xfrm>
            <a:off x="6695862" y="2668458"/>
            <a:ext cx="3565999" cy="2303284"/>
          </a:xfrm>
          <a:prstGeom prst="rect">
            <a:avLst/>
          </a:prstGeom>
        </p:spPr>
      </p:pic>
      <p:sp>
        <p:nvSpPr>
          <p:cNvPr id="6" name="TextBox 5">
            <a:extLst>
              <a:ext uri="{FF2B5EF4-FFF2-40B4-BE49-F238E27FC236}">
                <a16:creationId xmlns:a16="http://schemas.microsoft.com/office/drawing/2014/main" id="{A5F98B02-3FB1-2A41-B41C-4410EB9A0335}"/>
              </a:ext>
            </a:extLst>
          </p:cNvPr>
          <p:cNvSpPr txBox="1"/>
          <p:nvPr/>
        </p:nvSpPr>
        <p:spPr>
          <a:xfrm>
            <a:off x="1992737" y="4710132"/>
            <a:ext cx="1579418" cy="261610"/>
          </a:xfrm>
          <a:prstGeom prst="rect">
            <a:avLst/>
          </a:prstGeom>
          <a:noFill/>
        </p:spPr>
        <p:txBody>
          <a:bodyPr wrap="square" rtlCol="0">
            <a:spAutoFit/>
          </a:bodyPr>
          <a:lstStyle/>
          <a:p>
            <a:r>
              <a:rPr lang="en-US" sz="1100" dirty="0">
                <a:solidFill>
                  <a:schemeClr val="bg1"/>
                </a:solidFill>
              </a:rPr>
              <a:t>Photo credit: iStock</a:t>
            </a:r>
          </a:p>
        </p:txBody>
      </p:sp>
      <p:sp>
        <p:nvSpPr>
          <p:cNvPr id="7" name="TextBox 6">
            <a:extLst>
              <a:ext uri="{FF2B5EF4-FFF2-40B4-BE49-F238E27FC236}">
                <a16:creationId xmlns:a16="http://schemas.microsoft.com/office/drawing/2014/main" id="{1E0CFD49-C8C5-4240-8293-A07C9B053B5F}"/>
              </a:ext>
            </a:extLst>
          </p:cNvPr>
          <p:cNvSpPr txBox="1"/>
          <p:nvPr/>
        </p:nvSpPr>
        <p:spPr>
          <a:xfrm>
            <a:off x="6739315" y="4710132"/>
            <a:ext cx="1579418" cy="261610"/>
          </a:xfrm>
          <a:prstGeom prst="rect">
            <a:avLst/>
          </a:prstGeom>
          <a:noFill/>
        </p:spPr>
        <p:txBody>
          <a:bodyPr wrap="square" rtlCol="0">
            <a:spAutoFit/>
          </a:bodyPr>
          <a:lstStyle/>
          <a:p>
            <a:r>
              <a:rPr lang="en-US" sz="1100" dirty="0">
                <a:solidFill>
                  <a:schemeClr val="bg1"/>
                </a:solidFill>
              </a:rPr>
              <a:t>Photo credit: iStock</a:t>
            </a:r>
          </a:p>
        </p:txBody>
      </p:sp>
    </p:spTree>
    <p:extLst>
      <p:ext uri="{BB962C8B-B14F-4D97-AF65-F5344CB8AC3E}">
        <p14:creationId xmlns:p14="http://schemas.microsoft.com/office/powerpoint/2010/main" val="308307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75139A-DD5A-6949-8969-9C51CF717364}"/>
              </a:ext>
            </a:extLst>
          </p:cNvPr>
          <p:cNvSpPr txBox="1">
            <a:spLocks/>
          </p:cNvSpPr>
          <p:nvPr/>
        </p:nvSpPr>
        <p:spPr>
          <a:xfrm>
            <a:off x="1001325" y="4697401"/>
            <a:ext cx="4842506" cy="979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Dental Floss</a:t>
            </a:r>
          </a:p>
        </p:txBody>
      </p:sp>
      <p:sp>
        <p:nvSpPr>
          <p:cNvPr id="9" name="Title 1">
            <a:extLst>
              <a:ext uri="{FF2B5EF4-FFF2-40B4-BE49-F238E27FC236}">
                <a16:creationId xmlns:a16="http://schemas.microsoft.com/office/drawing/2014/main" id="{C51C560B-5E37-BB47-8A37-95EF6DBFE50A}"/>
              </a:ext>
            </a:extLst>
          </p:cNvPr>
          <p:cNvSpPr>
            <a:spLocks noGrp="1"/>
          </p:cNvSpPr>
          <p:nvPr>
            <p:ph type="title"/>
          </p:nvPr>
        </p:nvSpPr>
        <p:spPr>
          <a:xfrm>
            <a:off x="838200" y="666877"/>
            <a:ext cx="10515600" cy="1325563"/>
          </a:xfrm>
        </p:spPr>
        <p:txBody>
          <a:bodyPr anchor="ctr"/>
          <a:lstStyle/>
          <a:p>
            <a:r>
              <a:rPr lang="en-US" dirty="0"/>
              <a:t>Biomimicry in Healthcare</a:t>
            </a:r>
          </a:p>
        </p:txBody>
      </p:sp>
      <p:pic>
        <p:nvPicPr>
          <p:cNvPr id="10" name="Picture 9">
            <a:extLst>
              <a:ext uri="{FF2B5EF4-FFF2-40B4-BE49-F238E27FC236}">
                <a16:creationId xmlns:a16="http://schemas.microsoft.com/office/drawing/2014/main" id="{B47903C7-CE2E-BB44-A355-6414B6F73B40}"/>
              </a:ext>
            </a:extLst>
          </p:cNvPr>
          <p:cNvPicPr>
            <a:picLocks noChangeAspect="1"/>
          </p:cNvPicPr>
          <p:nvPr/>
        </p:nvPicPr>
        <p:blipFill>
          <a:blip r:embed="rId3"/>
          <a:stretch>
            <a:fillRect/>
          </a:stretch>
        </p:blipFill>
        <p:spPr>
          <a:xfrm>
            <a:off x="3662958" y="2341391"/>
            <a:ext cx="2658549" cy="2091894"/>
          </a:xfrm>
          <a:prstGeom prst="rect">
            <a:avLst/>
          </a:prstGeom>
        </p:spPr>
      </p:pic>
      <p:pic>
        <p:nvPicPr>
          <p:cNvPr id="11" name="Picture 10">
            <a:extLst>
              <a:ext uri="{FF2B5EF4-FFF2-40B4-BE49-F238E27FC236}">
                <a16:creationId xmlns:a16="http://schemas.microsoft.com/office/drawing/2014/main" id="{B9841261-0844-EC48-B6B5-6E2C4310480B}"/>
              </a:ext>
            </a:extLst>
          </p:cNvPr>
          <p:cNvPicPr>
            <a:picLocks noChangeAspect="1"/>
          </p:cNvPicPr>
          <p:nvPr/>
        </p:nvPicPr>
        <p:blipFill>
          <a:blip r:embed="rId4"/>
          <a:stretch>
            <a:fillRect/>
          </a:stretch>
        </p:blipFill>
        <p:spPr>
          <a:xfrm>
            <a:off x="1016397" y="2604485"/>
            <a:ext cx="2743200" cy="1828800"/>
          </a:xfrm>
          <a:prstGeom prst="rect">
            <a:avLst/>
          </a:prstGeom>
        </p:spPr>
      </p:pic>
      <p:pic>
        <p:nvPicPr>
          <p:cNvPr id="12" name="Picture 11">
            <a:extLst>
              <a:ext uri="{FF2B5EF4-FFF2-40B4-BE49-F238E27FC236}">
                <a16:creationId xmlns:a16="http://schemas.microsoft.com/office/drawing/2014/main" id="{62A5BC1C-86DB-EB48-8DC0-95C6EF32C427}"/>
              </a:ext>
            </a:extLst>
          </p:cNvPr>
          <p:cNvPicPr>
            <a:picLocks noChangeAspect="1"/>
          </p:cNvPicPr>
          <p:nvPr/>
        </p:nvPicPr>
        <p:blipFill>
          <a:blip r:embed="rId5"/>
          <a:stretch>
            <a:fillRect/>
          </a:stretch>
        </p:blipFill>
        <p:spPr>
          <a:xfrm>
            <a:off x="6224869" y="2604485"/>
            <a:ext cx="2743200" cy="1828800"/>
          </a:xfrm>
          <a:prstGeom prst="rect">
            <a:avLst/>
          </a:prstGeom>
        </p:spPr>
      </p:pic>
      <p:pic>
        <p:nvPicPr>
          <p:cNvPr id="13" name="Picture 12">
            <a:extLst>
              <a:ext uri="{FF2B5EF4-FFF2-40B4-BE49-F238E27FC236}">
                <a16:creationId xmlns:a16="http://schemas.microsoft.com/office/drawing/2014/main" id="{C31FED2D-9B6B-D14B-B731-C78D95290337}"/>
              </a:ext>
            </a:extLst>
          </p:cNvPr>
          <p:cNvPicPr>
            <a:picLocks noChangeAspect="1"/>
          </p:cNvPicPr>
          <p:nvPr/>
        </p:nvPicPr>
        <p:blipFill>
          <a:blip r:embed="rId6"/>
          <a:stretch>
            <a:fillRect/>
          </a:stretch>
        </p:blipFill>
        <p:spPr>
          <a:xfrm>
            <a:off x="9331744" y="2902461"/>
            <a:ext cx="2022056" cy="1357877"/>
          </a:xfrm>
          <a:prstGeom prst="rect">
            <a:avLst/>
          </a:prstGeom>
        </p:spPr>
      </p:pic>
      <p:sp>
        <p:nvSpPr>
          <p:cNvPr id="14" name="Content Placeholder 5">
            <a:extLst>
              <a:ext uri="{FF2B5EF4-FFF2-40B4-BE49-F238E27FC236}">
                <a16:creationId xmlns:a16="http://schemas.microsoft.com/office/drawing/2014/main" id="{2BCD4BF5-921E-5A4E-A328-030FAFAFF3F3}"/>
              </a:ext>
            </a:extLst>
          </p:cNvPr>
          <p:cNvSpPr txBox="1">
            <a:spLocks/>
          </p:cNvSpPr>
          <p:nvPr/>
        </p:nvSpPr>
        <p:spPr>
          <a:xfrm>
            <a:off x="6224868" y="4433285"/>
            <a:ext cx="5128932" cy="9793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Surgical Adhesives</a:t>
            </a:r>
          </a:p>
        </p:txBody>
      </p:sp>
      <p:sp>
        <p:nvSpPr>
          <p:cNvPr id="15" name="TextBox 14">
            <a:extLst>
              <a:ext uri="{FF2B5EF4-FFF2-40B4-BE49-F238E27FC236}">
                <a16:creationId xmlns:a16="http://schemas.microsoft.com/office/drawing/2014/main" id="{A9EA25F4-50B4-3342-AA86-784152A3E9CF}"/>
              </a:ext>
            </a:extLst>
          </p:cNvPr>
          <p:cNvSpPr txBox="1"/>
          <p:nvPr/>
        </p:nvSpPr>
        <p:spPr>
          <a:xfrm>
            <a:off x="1075806" y="4179292"/>
            <a:ext cx="1579418" cy="230832"/>
          </a:xfrm>
          <a:prstGeom prst="rect">
            <a:avLst/>
          </a:prstGeom>
          <a:noFill/>
        </p:spPr>
        <p:txBody>
          <a:bodyPr wrap="square" rtlCol="0">
            <a:spAutoFit/>
          </a:bodyPr>
          <a:lstStyle/>
          <a:p>
            <a:r>
              <a:rPr lang="en-US" sz="900" dirty="0">
                <a:solidFill>
                  <a:schemeClr val="bg1"/>
                </a:solidFill>
              </a:rPr>
              <a:t>Photo credit: iStock</a:t>
            </a:r>
          </a:p>
        </p:txBody>
      </p:sp>
      <p:sp>
        <p:nvSpPr>
          <p:cNvPr id="16" name="TextBox 15">
            <a:extLst>
              <a:ext uri="{FF2B5EF4-FFF2-40B4-BE49-F238E27FC236}">
                <a16:creationId xmlns:a16="http://schemas.microsoft.com/office/drawing/2014/main" id="{89BE6B87-E6E1-B443-8539-D137146119DD}"/>
              </a:ext>
            </a:extLst>
          </p:cNvPr>
          <p:cNvSpPr txBox="1"/>
          <p:nvPr/>
        </p:nvSpPr>
        <p:spPr>
          <a:xfrm>
            <a:off x="6299202" y="4157243"/>
            <a:ext cx="1579418" cy="230832"/>
          </a:xfrm>
          <a:prstGeom prst="rect">
            <a:avLst/>
          </a:prstGeom>
          <a:noFill/>
        </p:spPr>
        <p:txBody>
          <a:bodyPr wrap="square" rtlCol="0">
            <a:spAutoFit/>
          </a:bodyPr>
          <a:lstStyle/>
          <a:p>
            <a:r>
              <a:rPr lang="en-US" sz="900" dirty="0">
                <a:solidFill>
                  <a:schemeClr val="bg1"/>
                </a:solidFill>
              </a:rPr>
              <a:t>Photo credit: iStock</a:t>
            </a:r>
          </a:p>
        </p:txBody>
      </p:sp>
      <p:sp>
        <p:nvSpPr>
          <p:cNvPr id="17" name="TextBox 16">
            <a:extLst>
              <a:ext uri="{FF2B5EF4-FFF2-40B4-BE49-F238E27FC236}">
                <a16:creationId xmlns:a16="http://schemas.microsoft.com/office/drawing/2014/main" id="{79D43085-A8D4-5848-8C5F-098E912CA420}"/>
              </a:ext>
            </a:extLst>
          </p:cNvPr>
          <p:cNvSpPr txBox="1"/>
          <p:nvPr/>
        </p:nvSpPr>
        <p:spPr>
          <a:xfrm>
            <a:off x="3892909" y="4299135"/>
            <a:ext cx="1579418" cy="230832"/>
          </a:xfrm>
          <a:prstGeom prst="rect">
            <a:avLst/>
          </a:prstGeom>
          <a:noFill/>
        </p:spPr>
        <p:txBody>
          <a:bodyPr wrap="square" rtlCol="0">
            <a:spAutoFit/>
          </a:bodyPr>
          <a:lstStyle/>
          <a:p>
            <a:pPr algn="r"/>
            <a:r>
              <a:rPr lang="en-US" sz="900" dirty="0">
                <a:solidFill>
                  <a:schemeClr val="tx1">
                    <a:lumMod val="50000"/>
                    <a:lumOff val="50000"/>
                  </a:schemeClr>
                </a:solidFill>
              </a:rPr>
              <a:t>Photo credit: J&amp;J</a:t>
            </a:r>
          </a:p>
        </p:txBody>
      </p:sp>
      <p:sp>
        <p:nvSpPr>
          <p:cNvPr id="18" name="TextBox 17">
            <a:extLst>
              <a:ext uri="{FF2B5EF4-FFF2-40B4-BE49-F238E27FC236}">
                <a16:creationId xmlns:a16="http://schemas.microsoft.com/office/drawing/2014/main" id="{43376A43-5A76-6C4C-858D-DACF3439DE2F}"/>
              </a:ext>
            </a:extLst>
          </p:cNvPr>
          <p:cNvSpPr txBox="1"/>
          <p:nvPr/>
        </p:nvSpPr>
        <p:spPr>
          <a:xfrm>
            <a:off x="9747377" y="4199385"/>
            <a:ext cx="1579418" cy="230832"/>
          </a:xfrm>
          <a:prstGeom prst="rect">
            <a:avLst/>
          </a:prstGeom>
          <a:noFill/>
        </p:spPr>
        <p:txBody>
          <a:bodyPr wrap="square" rtlCol="0">
            <a:spAutoFit/>
          </a:bodyPr>
          <a:lstStyle/>
          <a:p>
            <a:pPr algn="r"/>
            <a:r>
              <a:rPr lang="en-US" sz="900" dirty="0">
                <a:solidFill>
                  <a:schemeClr val="tx1">
                    <a:lumMod val="50000"/>
                    <a:lumOff val="50000"/>
                  </a:schemeClr>
                </a:solidFill>
              </a:rPr>
              <a:t>Photo credit: J&amp;J</a:t>
            </a:r>
          </a:p>
        </p:txBody>
      </p:sp>
    </p:spTree>
    <p:extLst>
      <p:ext uri="{BB962C8B-B14F-4D97-AF65-F5344CB8AC3E}">
        <p14:creationId xmlns:p14="http://schemas.microsoft.com/office/powerpoint/2010/main" val="104035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Biomimicry Challenge</a:t>
            </a:r>
          </a:p>
        </p:txBody>
      </p:sp>
      <p:sp>
        <p:nvSpPr>
          <p:cNvPr id="3" name="Content Placeholder 2"/>
          <p:cNvSpPr>
            <a:spLocks noGrp="1"/>
          </p:cNvSpPr>
          <p:nvPr>
            <p:ph idx="1"/>
          </p:nvPr>
        </p:nvSpPr>
        <p:spPr>
          <a:xfrm>
            <a:off x="838200" y="1766316"/>
            <a:ext cx="10515600" cy="8988102"/>
          </a:xfrm>
        </p:spPr>
        <p:txBody>
          <a:bodyPr wrap="square">
            <a:noAutofit/>
          </a:bodyPr>
          <a:lstStyle/>
          <a:p>
            <a:pPr lvl="0">
              <a:buClr>
                <a:srgbClr val="3DC4E5"/>
              </a:buClr>
            </a:pPr>
            <a:r>
              <a:rPr lang="en-US" sz="2000" b="1" dirty="0"/>
              <a:t>Challenge</a:t>
            </a:r>
          </a:p>
          <a:p>
            <a:pPr lvl="1">
              <a:buClr>
                <a:srgbClr val="3DC4E5"/>
              </a:buClr>
              <a:buFont typeface="Wingdings" charset="2"/>
              <a:buChar char="§"/>
            </a:pPr>
            <a:r>
              <a:rPr lang="en-US" sz="1800" dirty="0"/>
              <a:t>Design a structure, mode of transportation, or consumer product that is based on something in nature and solves a human challenge. </a:t>
            </a:r>
          </a:p>
          <a:p>
            <a:pPr lvl="0">
              <a:buClr>
                <a:srgbClr val="3DC4E5"/>
              </a:buClr>
            </a:pPr>
            <a:r>
              <a:rPr lang="en-US" sz="2000" b="1" dirty="0"/>
              <a:t>Instructions</a:t>
            </a:r>
          </a:p>
          <a:p>
            <a:pPr lvl="1">
              <a:buClr>
                <a:srgbClr val="3DC4E5"/>
              </a:buClr>
              <a:buFont typeface="Wingdings" charset="2"/>
              <a:buChar char="§"/>
            </a:pPr>
            <a:r>
              <a:rPr lang="en-US" sz="1800" dirty="0"/>
              <a:t>Get inspired! Use the photos on the next slide as inspirations for the design. Alternately, use the Internet to perform research; websites are listed on the Biomimicry Resources handout. </a:t>
            </a:r>
          </a:p>
          <a:p>
            <a:pPr lvl="1">
              <a:buClr>
                <a:srgbClr val="3DC4E5"/>
              </a:buClr>
              <a:buFont typeface="Wingdings" charset="2"/>
              <a:buChar char="§"/>
            </a:pPr>
            <a:r>
              <a:rPr lang="en-US" sz="1800" dirty="0"/>
              <a:t>Brainstorm different designs. Sketch potential ideas on the Design Ideas handout.</a:t>
            </a:r>
          </a:p>
          <a:p>
            <a:pPr lvl="1">
              <a:buClr>
                <a:srgbClr val="3DC4E5"/>
              </a:buClr>
              <a:buFont typeface="Wingdings" charset="2"/>
              <a:buChar char="§"/>
            </a:pPr>
            <a:r>
              <a:rPr lang="en-US" sz="1800" dirty="0"/>
              <a:t>As a team, select one design to present to the large group. </a:t>
            </a:r>
          </a:p>
          <a:p>
            <a:pPr lvl="1">
              <a:buClr>
                <a:srgbClr val="3DC4E5"/>
              </a:buClr>
              <a:buFont typeface="Wingdings" charset="2"/>
              <a:buChar char="§"/>
            </a:pPr>
            <a:r>
              <a:rPr lang="en-US" sz="1800" dirty="0"/>
              <a:t>Draw your group’s final design on the flip chart paper using the materials provided.</a:t>
            </a:r>
          </a:p>
          <a:p>
            <a:pPr lvl="1">
              <a:buClr>
                <a:srgbClr val="3DC4E5"/>
              </a:buClr>
              <a:buFont typeface="Wingdings" charset="2"/>
              <a:buChar char="§"/>
            </a:pPr>
            <a:r>
              <a:rPr lang="en-US" sz="1800" dirty="0"/>
              <a:t>One person from each team will share the group’s design and give an explanation of why the design is a sustainable solution to a human challenge</a:t>
            </a:r>
            <a:r>
              <a:rPr lang="en-US" sz="1800"/>
              <a:t>. </a:t>
            </a:r>
          </a:p>
          <a:p>
            <a:pPr lvl="1">
              <a:buClr>
                <a:srgbClr val="3DC4E5"/>
              </a:buClr>
              <a:buFont typeface="Wingdings" charset="2"/>
              <a:buChar char="§"/>
            </a:pPr>
            <a:r>
              <a:rPr lang="en-US" sz="1800"/>
              <a:t>Each </a:t>
            </a:r>
            <a:r>
              <a:rPr lang="en-US" sz="1800" dirty="0"/>
              <a:t>group will have 2 minutes to present to the class. </a:t>
            </a:r>
          </a:p>
          <a:p>
            <a:pPr lvl="1">
              <a:buClr>
                <a:srgbClr val="3DC4E5"/>
              </a:buClr>
              <a:buFont typeface="Wingdings" charset="2"/>
              <a:buChar char="§"/>
            </a:pPr>
            <a:r>
              <a:rPr lang="en-US" sz="1800" dirty="0"/>
              <a:t>Keep an eye on the time to make sure you leave enough time to draw your design to share with the whole group </a:t>
            </a:r>
          </a:p>
          <a:p>
            <a:pPr lvl="1">
              <a:buClr>
                <a:srgbClr val="3DC4E5"/>
              </a:buClr>
            </a:pPr>
            <a:endParaRPr lang="en-US" sz="1800" dirty="0"/>
          </a:p>
        </p:txBody>
      </p:sp>
    </p:spTree>
    <p:extLst>
      <p:ext uri="{BB962C8B-B14F-4D97-AF65-F5344CB8AC3E}">
        <p14:creationId xmlns:p14="http://schemas.microsoft.com/office/powerpoint/2010/main" val="607370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3172"/>
          <a:stretch/>
        </p:blipFill>
        <p:spPr>
          <a:xfrm>
            <a:off x="8878316" y="3775117"/>
            <a:ext cx="2409313" cy="1601904"/>
          </a:xfrm>
          <a:prstGeom prst="rect">
            <a:avLst/>
          </a:prstGeom>
        </p:spPr>
      </p:pic>
      <p:sp>
        <p:nvSpPr>
          <p:cNvPr id="2" name="Title 1"/>
          <p:cNvSpPr>
            <a:spLocks noGrp="1"/>
          </p:cNvSpPr>
          <p:nvPr>
            <p:ph type="title"/>
          </p:nvPr>
        </p:nvSpPr>
        <p:spPr/>
        <p:txBody>
          <a:bodyPr/>
          <a:lstStyle/>
          <a:p>
            <a:r>
              <a:rPr lang="en-US"/>
              <a:t>Inspirations in Nature</a:t>
            </a:r>
          </a:p>
        </p:txBody>
      </p:sp>
      <p:pic>
        <p:nvPicPr>
          <p:cNvPr id="4" name="Picture 3"/>
          <p:cNvPicPr>
            <a:picLocks/>
          </p:cNvPicPr>
          <p:nvPr/>
        </p:nvPicPr>
        <p:blipFill>
          <a:blip r:embed="rId4"/>
          <a:stretch>
            <a:fillRect/>
          </a:stretch>
        </p:blipFill>
        <p:spPr>
          <a:xfrm>
            <a:off x="908321" y="1924237"/>
            <a:ext cx="2395728" cy="1597152"/>
          </a:xfrm>
          <a:prstGeom prst="rect">
            <a:avLst/>
          </a:prstGeom>
        </p:spPr>
      </p:pic>
      <p:pic>
        <p:nvPicPr>
          <p:cNvPr id="5" name="Picture 4"/>
          <p:cNvPicPr>
            <a:picLocks/>
          </p:cNvPicPr>
          <p:nvPr/>
        </p:nvPicPr>
        <p:blipFill rotWithShape="1">
          <a:blip r:embed="rId5"/>
          <a:srcRect l="14639"/>
          <a:stretch/>
        </p:blipFill>
        <p:spPr>
          <a:xfrm>
            <a:off x="3603334" y="1924237"/>
            <a:ext cx="2395728" cy="1600200"/>
          </a:xfrm>
          <a:prstGeom prst="rect">
            <a:avLst/>
          </a:prstGeom>
        </p:spPr>
      </p:pic>
      <p:pic>
        <p:nvPicPr>
          <p:cNvPr id="6" name="Picture 5"/>
          <p:cNvPicPr>
            <a:picLocks/>
          </p:cNvPicPr>
          <p:nvPr/>
        </p:nvPicPr>
        <p:blipFill rotWithShape="1">
          <a:blip r:embed="rId6"/>
          <a:srcRect t="24506" r="7762" b="29150"/>
          <a:stretch/>
        </p:blipFill>
        <p:spPr>
          <a:xfrm>
            <a:off x="6252597" y="1924237"/>
            <a:ext cx="2395728" cy="1597152"/>
          </a:xfrm>
          <a:prstGeom prst="rect">
            <a:avLst/>
          </a:prstGeom>
        </p:spPr>
      </p:pic>
      <p:pic>
        <p:nvPicPr>
          <p:cNvPr id="9" name="Picture 8"/>
          <p:cNvPicPr>
            <a:picLocks noChangeAspect="1"/>
          </p:cNvPicPr>
          <p:nvPr/>
        </p:nvPicPr>
        <p:blipFill>
          <a:blip r:embed="rId7"/>
          <a:stretch>
            <a:fillRect/>
          </a:stretch>
        </p:blipFill>
        <p:spPr>
          <a:xfrm>
            <a:off x="3603335" y="3751786"/>
            <a:ext cx="2404624" cy="1597756"/>
          </a:xfrm>
          <a:prstGeom prst="rect">
            <a:avLst/>
          </a:prstGeom>
        </p:spPr>
      </p:pic>
      <p:pic>
        <p:nvPicPr>
          <p:cNvPr id="12" name="Picture 11"/>
          <p:cNvPicPr>
            <a:picLocks/>
          </p:cNvPicPr>
          <p:nvPr/>
        </p:nvPicPr>
        <p:blipFill>
          <a:blip r:embed="rId8"/>
          <a:stretch>
            <a:fillRect/>
          </a:stretch>
        </p:blipFill>
        <p:spPr>
          <a:xfrm>
            <a:off x="908321" y="3752088"/>
            <a:ext cx="2395728" cy="1597152"/>
          </a:xfrm>
          <a:prstGeom prst="rect">
            <a:avLst/>
          </a:prstGeom>
        </p:spPr>
      </p:pic>
      <p:pic>
        <p:nvPicPr>
          <p:cNvPr id="15" name="Picture 14"/>
          <p:cNvPicPr>
            <a:picLocks/>
          </p:cNvPicPr>
          <p:nvPr/>
        </p:nvPicPr>
        <p:blipFill rotWithShape="1">
          <a:blip r:embed="rId9"/>
          <a:srcRect t="3353" r="1685" b="9510"/>
          <a:stretch/>
        </p:blipFill>
        <p:spPr>
          <a:xfrm>
            <a:off x="8878316" y="1924237"/>
            <a:ext cx="2409313" cy="1597152"/>
          </a:xfrm>
          <a:prstGeom prst="rect">
            <a:avLst/>
          </a:prstGeom>
        </p:spPr>
      </p:pic>
      <p:pic>
        <p:nvPicPr>
          <p:cNvPr id="3" name="Picture 2"/>
          <p:cNvPicPr>
            <a:picLocks/>
          </p:cNvPicPr>
          <p:nvPr/>
        </p:nvPicPr>
        <p:blipFill rotWithShape="1">
          <a:blip r:embed="rId10"/>
          <a:srcRect r="3482"/>
          <a:stretch/>
        </p:blipFill>
        <p:spPr>
          <a:xfrm>
            <a:off x="6274480" y="3775117"/>
            <a:ext cx="2373845" cy="1601904"/>
          </a:xfrm>
          <a:prstGeom prst="rect">
            <a:avLst/>
          </a:prstGeom>
        </p:spPr>
      </p:pic>
      <p:sp>
        <p:nvSpPr>
          <p:cNvPr id="11" name="TextBox 10">
            <a:extLst>
              <a:ext uri="{FF2B5EF4-FFF2-40B4-BE49-F238E27FC236}">
                <a16:creationId xmlns:a16="http://schemas.microsoft.com/office/drawing/2014/main" id="{453BADC3-CDF2-7948-8425-8E276B4971E7}"/>
              </a:ext>
            </a:extLst>
          </p:cNvPr>
          <p:cNvSpPr txBox="1"/>
          <p:nvPr/>
        </p:nvSpPr>
        <p:spPr>
          <a:xfrm>
            <a:off x="908321" y="5892250"/>
            <a:ext cx="1579418" cy="261610"/>
          </a:xfrm>
          <a:prstGeom prst="rect">
            <a:avLst/>
          </a:prstGeom>
          <a:noFill/>
        </p:spPr>
        <p:txBody>
          <a:bodyPr wrap="square" rtlCol="0">
            <a:spAutoFit/>
          </a:bodyPr>
          <a:lstStyle/>
          <a:p>
            <a:r>
              <a:rPr lang="en-US" sz="1100" dirty="0">
                <a:solidFill>
                  <a:schemeClr val="tx1">
                    <a:lumMod val="50000"/>
                    <a:lumOff val="50000"/>
                  </a:schemeClr>
                </a:solidFill>
              </a:rPr>
              <a:t>Photo credits: iStock</a:t>
            </a:r>
          </a:p>
        </p:txBody>
      </p:sp>
    </p:spTree>
    <p:extLst>
      <p:ext uri="{BB962C8B-B14F-4D97-AF65-F5344CB8AC3E}">
        <p14:creationId xmlns:p14="http://schemas.microsoft.com/office/powerpoint/2010/main" val="173430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Content Placeholder 2"/>
          <p:cNvSpPr>
            <a:spLocks noGrp="1"/>
          </p:cNvSpPr>
          <p:nvPr>
            <p:ph idx="1"/>
          </p:nvPr>
        </p:nvSpPr>
        <p:spPr>
          <a:xfrm>
            <a:off x="966216" y="1866900"/>
            <a:ext cx="10515600" cy="4351338"/>
          </a:xfrm>
        </p:spPr>
        <p:txBody>
          <a:bodyPr lIns="0" rIns="0">
            <a:noAutofit/>
          </a:bodyPr>
          <a:lstStyle/>
          <a:p>
            <a:pPr marL="0" indent="0">
              <a:buNone/>
            </a:pPr>
            <a:r>
              <a:rPr lang="en-US" dirty="0"/>
              <a:t>Think about the following questions</a:t>
            </a:r>
            <a:r>
              <a:rPr lang="mr-IN" dirty="0"/>
              <a:t>…</a:t>
            </a:r>
            <a:endParaRPr lang="en-US" dirty="0"/>
          </a:p>
          <a:p>
            <a:pPr lvl="1"/>
            <a:endParaRPr lang="en-US" dirty="0"/>
          </a:p>
          <a:p>
            <a:r>
              <a:rPr lang="en-US" sz="2400" dirty="0"/>
              <a:t>What did you learn about Biomimicry in Design and Engineering?</a:t>
            </a:r>
          </a:p>
          <a:p>
            <a:r>
              <a:rPr lang="en-US" sz="2400" dirty="0"/>
              <a:t>What role do you think Biomimicry will have for how we may live in the future?</a:t>
            </a:r>
          </a:p>
          <a:p>
            <a:r>
              <a:rPr lang="en-US" sz="2400" dirty="0"/>
              <a:t>Can you see yourself as a STEM</a:t>
            </a:r>
            <a:r>
              <a:rPr lang="en-US" sz="2400" baseline="30000" dirty="0"/>
              <a:t>2</a:t>
            </a:r>
            <a:r>
              <a:rPr lang="en-US" sz="2400" dirty="0"/>
              <a:t>D professional? Why or why not?</a:t>
            </a:r>
          </a:p>
          <a:p>
            <a:r>
              <a:rPr lang="en-US" sz="2400" dirty="0"/>
              <a:t>What would you need to do to make that happen?</a:t>
            </a:r>
            <a:endParaRPr lang="en-US" dirty="0"/>
          </a:p>
        </p:txBody>
      </p:sp>
    </p:spTree>
    <p:extLst>
      <p:ext uri="{BB962C8B-B14F-4D97-AF65-F5344CB8AC3E}">
        <p14:creationId xmlns:p14="http://schemas.microsoft.com/office/powerpoint/2010/main" val="186847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What is STEM</a:t>
            </a:r>
            <a:r>
              <a:rPr lang="en-US" sz="3600" b="1" baseline="30000" dirty="0"/>
              <a:t>2</a:t>
            </a:r>
            <a:r>
              <a:rPr lang="en-US" sz="3600" b="1" dirty="0"/>
              <a:t>D?</a:t>
            </a:r>
          </a:p>
        </p:txBody>
      </p:sp>
      <p:sp>
        <p:nvSpPr>
          <p:cNvPr id="3" name="Content Placeholder 2"/>
          <p:cNvSpPr>
            <a:spLocks noGrp="1"/>
          </p:cNvSpPr>
          <p:nvPr>
            <p:ph idx="1"/>
          </p:nvPr>
        </p:nvSpPr>
        <p:spPr>
          <a:xfrm>
            <a:off x="838200" y="1825625"/>
            <a:ext cx="4573044" cy="4351338"/>
          </a:xfrm>
        </p:spPr>
        <p:txBody>
          <a:bodyPr>
            <a:normAutofit/>
          </a:bodyPr>
          <a:lstStyle/>
          <a:p>
            <a:pPr marL="0" indent="0">
              <a:buNone/>
            </a:pPr>
            <a:r>
              <a:rPr lang="en-US" b="1" u="sng" dirty="0">
                <a:solidFill>
                  <a:srgbClr val="3DC4E5"/>
                </a:solidFill>
              </a:rPr>
              <a:t>S</a:t>
            </a:r>
            <a:r>
              <a:rPr lang="en-US" dirty="0"/>
              <a:t>cience</a:t>
            </a:r>
          </a:p>
          <a:p>
            <a:pPr marL="0" indent="0">
              <a:buNone/>
            </a:pPr>
            <a:r>
              <a:rPr lang="en-US" b="1" u="sng" dirty="0">
                <a:solidFill>
                  <a:srgbClr val="3DC4E5"/>
                </a:solidFill>
              </a:rPr>
              <a:t>T</a:t>
            </a:r>
            <a:r>
              <a:rPr lang="en-US" dirty="0"/>
              <a:t>echnology</a:t>
            </a:r>
          </a:p>
          <a:p>
            <a:pPr marL="0" indent="0">
              <a:buNone/>
            </a:pPr>
            <a:r>
              <a:rPr lang="en-US" b="1" u="sng" dirty="0">
                <a:solidFill>
                  <a:srgbClr val="3DC4E5"/>
                </a:solidFill>
              </a:rPr>
              <a:t>E</a:t>
            </a:r>
            <a:r>
              <a:rPr lang="en-US" dirty="0"/>
              <a:t>ngineering</a:t>
            </a:r>
          </a:p>
          <a:p>
            <a:pPr marL="0" indent="0">
              <a:buNone/>
            </a:pPr>
            <a:r>
              <a:rPr lang="en-US" b="1" u="sng" dirty="0">
                <a:solidFill>
                  <a:srgbClr val="3DC4E5"/>
                </a:solidFill>
              </a:rPr>
              <a:t>M</a:t>
            </a:r>
            <a:r>
              <a:rPr lang="en-US" dirty="0"/>
              <a:t>ath</a:t>
            </a:r>
          </a:p>
          <a:p>
            <a:pPr marL="0" indent="0">
              <a:buNone/>
            </a:pPr>
            <a:r>
              <a:rPr lang="en-US" b="1" u="sng" dirty="0">
                <a:solidFill>
                  <a:srgbClr val="3DC4E5"/>
                </a:solidFill>
              </a:rPr>
              <a:t>M</a:t>
            </a:r>
            <a:r>
              <a:rPr lang="en-US" dirty="0"/>
              <a:t>anufacturing</a:t>
            </a:r>
          </a:p>
          <a:p>
            <a:pPr marL="0" indent="0">
              <a:buNone/>
            </a:pPr>
            <a:r>
              <a:rPr lang="en-US" b="1" u="sng" dirty="0">
                <a:solidFill>
                  <a:srgbClr val="3DC4E5"/>
                </a:solidFill>
              </a:rPr>
              <a:t>D</a:t>
            </a:r>
            <a:r>
              <a:rPr lang="en-US" dirty="0"/>
              <a:t>esign</a:t>
            </a:r>
            <a:r>
              <a:rPr lang="en-US" dirty="0">
                <a:effectLst/>
              </a:rPr>
              <a:t> </a:t>
            </a:r>
            <a:endParaRPr lang="en-US" dirty="0"/>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6368" t="29813" r="18291" b="20580"/>
          <a:stretch/>
        </p:blipFill>
        <p:spPr>
          <a:xfrm>
            <a:off x="9227804" y="2824353"/>
            <a:ext cx="1825938" cy="1636776"/>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1907" t="17990" r="22476" b="17590"/>
          <a:stretch/>
        </p:blipFill>
        <p:spPr>
          <a:xfrm>
            <a:off x="5711302" y="1102328"/>
            <a:ext cx="2157735" cy="249926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8317" t="11408" r="25280" b="14005"/>
          <a:stretch/>
        </p:blipFill>
        <p:spPr>
          <a:xfrm>
            <a:off x="7822576" y="2742057"/>
            <a:ext cx="1069849" cy="171907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2538" t="22090" r="22067" b="18370"/>
          <a:stretch/>
        </p:blipFill>
        <p:spPr>
          <a:xfrm>
            <a:off x="8204416" y="1102328"/>
            <a:ext cx="1659970" cy="1783626"/>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0158" t="23830" r="20007" b="23698"/>
          <a:stretch/>
        </p:blipFill>
        <p:spPr>
          <a:xfrm>
            <a:off x="5754935" y="3642741"/>
            <a:ext cx="2046742" cy="2154301"/>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6863" t="23670" r="18181" b="26681"/>
          <a:stretch/>
        </p:blipFill>
        <p:spPr>
          <a:xfrm>
            <a:off x="8081198" y="4136152"/>
            <a:ext cx="2084682" cy="1882723"/>
          </a:xfrm>
          <a:prstGeom prst="rect">
            <a:avLst/>
          </a:prstGeom>
        </p:spPr>
      </p:pic>
    </p:spTree>
    <p:extLst>
      <p:ext uri="{BB962C8B-B14F-4D97-AF65-F5344CB8AC3E}">
        <p14:creationId xmlns:p14="http://schemas.microsoft.com/office/powerpoint/2010/main" val="96686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US" dirty="0"/>
              <a:t>Introductions</a:t>
            </a:r>
          </a:p>
          <a:p>
            <a:r>
              <a:rPr lang="en-US" dirty="0"/>
              <a:t>Design and Engineering in the World of Work </a:t>
            </a:r>
          </a:p>
          <a:p>
            <a:r>
              <a:rPr lang="en-US" dirty="0"/>
              <a:t>Biomimicry Challenge</a:t>
            </a:r>
          </a:p>
          <a:p>
            <a:r>
              <a:rPr lang="en-US" dirty="0"/>
              <a:t>Presentations</a:t>
            </a:r>
          </a:p>
          <a:p>
            <a:r>
              <a:rPr lang="en-US" dirty="0"/>
              <a:t>Reflection</a:t>
            </a:r>
          </a:p>
        </p:txBody>
      </p:sp>
    </p:spTree>
    <p:extLst>
      <p:ext uri="{BB962C8B-B14F-4D97-AF65-F5344CB8AC3E}">
        <p14:creationId xmlns:p14="http://schemas.microsoft.com/office/powerpoint/2010/main" val="138677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and Engineering in the World of Work </a:t>
            </a:r>
            <a:br>
              <a:rPr lang="en-US" dirty="0"/>
            </a:br>
            <a:endParaRPr lang="en-US" dirty="0"/>
          </a:p>
        </p:txBody>
      </p:sp>
      <p:sp>
        <p:nvSpPr>
          <p:cNvPr id="3" name="Content Placeholder 2"/>
          <p:cNvSpPr>
            <a:spLocks noGrp="1"/>
          </p:cNvSpPr>
          <p:nvPr>
            <p:ph idx="1"/>
          </p:nvPr>
        </p:nvSpPr>
        <p:spPr>
          <a:xfrm>
            <a:off x="838200" y="2127377"/>
            <a:ext cx="6555100" cy="3194431"/>
          </a:xfrm>
        </p:spPr>
        <p:txBody>
          <a:bodyPr>
            <a:normAutofit fontScale="92500" lnSpcReduction="10000"/>
          </a:bodyPr>
          <a:lstStyle/>
          <a:p>
            <a:r>
              <a:rPr lang="en-US" dirty="0"/>
              <a:t>How do you think Design</a:t>
            </a:r>
            <a:br>
              <a:rPr lang="en-US" dirty="0"/>
            </a:br>
            <a:r>
              <a:rPr lang="en-US" dirty="0"/>
              <a:t>and Engineering are used </a:t>
            </a:r>
            <a:br>
              <a:rPr lang="en-US" dirty="0"/>
            </a:br>
            <a:r>
              <a:rPr lang="en-US" dirty="0"/>
              <a:t>every day in the workplace?</a:t>
            </a:r>
          </a:p>
          <a:p>
            <a:r>
              <a:rPr lang="en-US" dirty="0"/>
              <a:t>What kinds of careers do you think people with an interest, aptitude for, or degree in design or engineering would have?</a:t>
            </a:r>
            <a:br>
              <a:rPr lang="en-US" dirty="0"/>
            </a:br>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00" y="1869884"/>
            <a:ext cx="3568456" cy="3570796"/>
          </a:xfrm>
          <a:prstGeom prst="rect">
            <a:avLst/>
          </a:prstGeom>
        </p:spPr>
      </p:pic>
    </p:spTree>
    <p:extLst>
      <p:ext uri="{BB962C8B-B14F-4D97-AF65-F5344CB8AC3E}">
        <p14:creationId xmlns:p14="http://schemas.microsoft.com/office/powerpoint/2010/main" val="188463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1850" y="1709738"/>
            <a:ext cx="10515600" cy="2852737"/>
          </a:xfrm>
        </p:spPr>
        <p:txBody>
          <a:bodyPr>
            <a:normAutofit/>
          </a:bodyPr>
          <a:lstStyle/>
          <a:p>
            <a:r>
              <a:rPr lang="en-US" sz="4800" dirty="0">
                <a:solidFill>
                  <a:srgbClr val="FDF050"/>
                </a:solidFill>
              </a:rPr>
              <a:t>Tell My Story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3679">
            <a:off x="9323192" y="1634671"/>
            <a:ext cx="2473163" cy="71740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1607">
            <a:off x="6972731" y="2237375"/>
            <a:ext cx="2311779" cy="6723428"/>
          </a:xfrm>
          <a:prstGeom prst="rect">
            <a:avLst/>
          </a:prstGeom>
        </p:spPr>
      </p:pic>
    </p:spTree>
    <p:extLst>
      <p:ext uri="{BB962C8B-B14F-4D97-AF65-F5344CB8AC3E}">
        <p14:creationId xmlns:p14="http://schemas.microsoft.com/office/powerpoint/2010/main" val="1151070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A60B-80D5-9B49-9A4C-A631FE982652}"/>
              </a:ext>
            </a:extLst>
          </p:cNvPr>
          <p:cNvSpPr>
            <a:spLocks noGrp="1"/>
          </p:cNvSpPr>
          <p:nvPr>
            <p:ph type="title"/>
          </p:nvPr>
        </p:nvSpPr>
        <p:spPr/>
        <p:txBody>
          <a:bodyPr/>
          <a:lstStyle/>
          <a:p>
            <a:r>
              <a:rPr lang="en-US" dirty="0"/>
              <a:t>My Story (delete if not using)</a:t>
            </a:r>
          </a:p>
        </p:txBody>
      </p:sp>
    </p:spTree>
    <p:extLst>
      <p:ext uri="{BB962C8B-B14F-4D97-AF65-F5344CB8AC3E}">
        <p14:creationId xmlns:p14="http://schemas.microsoft.com/office/powerpoint/2010/main" val="3332058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1850" y="1709738"/>
            <a:ext cx="10515600" cy="2852737"/>
          </a:xfrm>
        </p:spPr>
        <p:txBody>
          <a:bodyPr>
            <a:normAutofit/>
          </a:bodyPr>
          <a:lstStyle/>
          <a:p>
            <a:r>
              <a:rPr lang="en-US" sz="4800" dirty="0">
                <a:solidFill>
                  <a:srgbClr val="FDF050"/>
                </a:solidFill>
              </a:rPr>
              <a:t>Biomimicry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1490">
            <a:off x="6817836" y="1898534"/>
            <a:ext cx="5782908" cy="5972509"/>
          </a:xfrm>
          <a:prstGeom prst="rect">
            <a:avLst/>
          </a:prstGeom>
        </p:spPr>
      </p:pic>
    </p:spTree>
    <p:extLst>
      <p:ext uri="{BB962C8B-B14F-4D97-AF65-F5344CB8AC3E}">
        <p14:creationId xmlns:p14="http://schemas.microsoft.com/office/powerpoint/2010/main" val="57136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Biomimicry?</a:t>
            </a:r>
          </a:p>
        </p:txBody>
      </p:sp>
      <p:sp>
        <p:nvSpPr>
          <p:cNvPr id="3" name="Content Placeholder 2"/>
          <p:cNvSpPr>
            <a:spLocks noGrp="1"/>
          </p:cNvSpPr>
          <p:nvPr>
            <p:ph idx="1"/>
          </p:nvPr>
        </p:nvSpPr>
        <p:spPr>
          <a:xfrm>
            <a:off x="838200" y="1843913"/>
            <a:ext cx="10515600" cy="4351338"/>
          </a:xfrm>
        </p:spPr>
        <p:txBody>
          <a:bodyPr>
            <a:normAutofit/>
          </a:bodyPr>
          <a:lstStyle/>
          <a:p>
            <a:pPr lvl="0"/>
            <a:r>
              <a:rPr lang="en-US" b="1" dirty="0"/>
              <a:t>Biomimicry</a:t>
            </a:r>
            <a:r>
              <a:rPr lang="en-US" dirty="0"/>
              <a:t> is an approach to innovation that seeks </a:t>
            </a:r>
            <a:r>
              <a:rPr lang="en-US" i="1" dirty="0"/>
              <a:t>sustainable</a:t>
            </a:r>
            <a:r>
              <a:rPr lang="en-US" dirty="0"/>
              <a:t> solutions to human challenges by imitating nature’s patterns and strategies.</a:t>
            </a:r>
          </a:p>
        </p:txBody>
      </p:sp>
      <p:sp>
        <p:nvSpPr>
          <p:cNvPr id="4" name="TextBox 3">
            <a:extLst>
              <a:ext uri="{FF2B5EF4-FFF2-40B4-BE49-F238E27FC236}">
                <a16:creationId xmlns:a16="http://schemas.microsoft.com/office/drawing/2014/main" id="{4279EE04-59BC-D747-BFB4-599ACFACC90F}"/>
              </a:ext>
            </a:extLst>
          </p:cNvPr>
          <p:cNvSpPr txBox="1"/>
          <p:nvPr/>
        </p:nvSpPr>
        <p:spPr>
          <a:xfrm>
            <a:off x="838200" y="5793971"/>
            <a:ext cx="4305992" cy="215444"/>
          </a:xfrm>
          <a:prstGeom prst="rect">
            <a:avLst/>
          </a:prstGeom>
          <a:noFill/>
        </p:spPr>
        <p:txBody>
          <a:bodyPr wrap="square" lIns="0" tIns="0" rIns="0" bIns="0" rtlCol="0">
            <a:spAutoFit/>
          </a:bodyPr>
          <a:lstStyle/>
          <a:p>
            <a:r>
              <a:rPr lang="en-US" sz="1400" dirty="0"/>
              <a:t>Source: Biomimicry Institute</a:t>
            </a:r>
          </a:p>
        </p:txBody>
      </p:sp>
    </p:spTree>
    <p:extLst>
      <p:ext uri="{BB962C8B-B14F-4D97-AF65-F5344CB8AC3E}">
        <p14:creationId xmlns:p14="http://schemas.microsoft.com/office/powerpoint/2010/main" val="170613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Biomimicry?</a:t>
            </a:r>
            <a:endParaRPr lang="en-US" dirty="0"/>
          </a:p>
        </p:txBody>
      </p:sp>
      <p:sp>
        <p:nvSpPr>
          <p:cNvPr id="3" name="Content Placeholder 2"/>
          <p:cNvSpPr>
            <a:spLocks noGrp="1"/>
          </p:cNvSpPr>
          <p:nvPr>
            <p:ph idx="1"/>
          </p:nvPr>
        </p:nvSpPr>
        <p:spPr>
          <a:xfrm>
            <a:off x="838200" y="2127377"/>
            <a:ext cx="5132832" cy="1703959"/>
          </a:xfrm>
        </p:spPr>
        <p:txBody>
          <a:bodyPr/>
          <a:lstStyle/>
          <a:p>
            <a:r>
              <a:rPr lang="en-US" dirty="0"/>
              <a:t>Why might engineers and </a:t>
            </a:r>
            <a:br>
              <a:rPr lang="en-US" dirty="0"/>
            </a:br>
            <a:r>
              <a:rPr lang="en-US" dirty="0"/>
              <a:t>designers use biomimicry? </a:t>
            </a:r>
          </a:p>
        </p:txBody>
      </p:sp>
      <p:grpSp>
        <p:nvGrpSpPr>
          <p:cNvPr id="18" name="Group 17"/>
          <p:cNvGrpSpPr/>
          <p:nvPr/>
        </p:nvGrpSpPr>
        <p:grpSpPr>
          <a:xfrm>
            <a:off x="5888736" y="1600200"/>
            <a:ext cx="5248656" cy="4034067"/>
            <a:chOff x="5888736" y="1600200"/>
            <a:chExt cx="5248656" cy="4034067"/>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17" t="11408" r="25280" b="14005"/>
            <a:stretch/>
          </p:blipFill>
          <p:spPr>
            <a:xfrm>
              <a:off x="5888736" y="1600200"/>
              <a:ext cx="1842632" cy="296080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863" t="23670" r="18181" b="26681"/>
            <a:stretch/>
          </p:blipFill>
          <p:spPr>
            <a:xfrm>
              <a:off x="8309798" y="3080604"/>
              <a:ext cx="2827594" cy="2553663"/>
            </a:xfrm>
            <a:prstGeom prst="rect">
              <a:avLst/>
            </a:prstGeom>
          </p:spPr>
        </p:pic>
        <p:grpSp>
          <p:nvGrpSpPr>
            <p:cNvPr id="17" name="Group 16"/>
            <p:cNvGrpSpPr/>
            <p:nvPr/>
          </p:nvGrpSpPr>
          <p:grpSpPr>
            <a:xfrm>
              <a:off x="7205472" y="2063369"/>
              <a:ext cx="1973006" cy="1658239"/>
              <a:chOff x="7205472" y="2063369"/>
              <a:chExt cx="1973006" cy="1658239"/>
            </a:xfrm>
          </p:grpSpPr>
          <p:grpSp>
            <p:nvGrpSpPr>
              <p:cNvPr id="16" name="Group 15"/>
              <p:cNvGrpSpPr/>
              <p:nvPr/>
            </p:nvGrpSpPr>
            <p:grpSpPr>
              <a:xfrm>
                <a:off x="8309798" y="2063369"/>
                <a:ext cx="868680" cy="868680"/>
                <a:chOff x="8309798" y="2063369"/>
                <a:chExt cx="868680" cy="868680"/>
              </a:xfrm>
            </p:grpSpPr>
            <p:sp>
              <p:nvSpPr>
                <p:cNvPr id="9" name="Oval 8"/>
                <p:cNvSpPr/>
                <p:nvPr/>
              </p:nvSpPr>
              <p:spPr>
                <a:xfrm>
                  <a:off x="8309798" y="2063369"/>
                  <a:ext cx="868680" cy="868680"/>
                </a:xfrm>
                <a:prstGeom prst="ellipse">
                  <a:avLst/>
                </a:prstGeom>
                <a:solidFill>
                  <a:srgbClr val="A0C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C4E5"/>
                    </a:solidFill>
                  </a:endParaRPr>
                </a:p>
              </p:txBody>
            </p:sp>
            <p:sp>
              <p:nvSpPr>
                <p:cNvPr id="8" name="Content Placeholder 2"/>
                <p:cNvSpPr txBox="1">
                  <a:spLocks/>
                </p:cNvSpPr>
                <p:nvPr/>
              </p:nvSpPr>
              <p:spPr>
                <a:xfrm>
                  <a:off x="8613894" y="2142677"/>
                  <a:ext cx="260488" cy="523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800" b="1" dirty="0">
                      <a:solidFill>
                        <a:schemeClr val="bg1"/>
                      </a:solidFill>
                    </a:rPr>
                    <a:t>+</a:t>
                  </a:r>
                </a:p>
              </p:txBody>
            </p:sp>
          </p:grpSp>
          <p:cxnSp>
            <p:nvCxnSpPr>
              <p:cNvPr id="12" name="Straight Connector 11"/>
              <p:cNvCxnSpPr/>
              <p:nvPr/>
            </p:nvCxnSpPr>
            <p:spPr>
              <a:xfrm>
                <a:off x="7205472" y="2496312"/>
                <a:ext cx="1207008" cy="0"/>
              </a:xfrm>
              <a:prstGeom prst="line">
                <a:avLst/>
              </a:prstGeom>
              <a:ln w="25400">
                <a:solidFill>
                  <a:srgbClr val="A0C13B"/>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44138" y="2843784"/>
                <a:ext cx="0" cy="877824"/>
              </a:xfrm>
              <a:prstGeom prst="line">
                <a:avLst/>
              </a:prstGeom>
              <a:ln w="25400">
                <a:solidFill>
                  <a:srgbClr val="A0C13B"/>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68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b233ec2-66d3-4ef5-8807-a2c006e69374" xsi:nil="true"/>
    <lcf76f155ced4ddcb4097134ff3c332f xmlns="adc816b1-d756-4632-a449-b11038f588a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9F8E7BC959D444B5EB974EB8E7CC82" ma:contentTypeVersion="18" ma:contentTypeDescription="Create a new document." ma:contentTypeScope="" ma:versionID="d9a83b7a09226e496c72957420046e5d">
  <xsd:schema xmlns:xsd="http://www.w3.org/2001/XMLSchema" xmlns:xs="http://www.w3.org/2001/XMLSchema" xmlns:p="http://schemas.microsoft.com/office/2006/metadata/properties" xmlns:ns2="db233ec2-66d3-4ef5-8807-a2c006e69374" xmlns:ns3="adc816b1-d756-4632-a449-b11038f588a1" targetNamespace="http://schemas.microsoft.com/office/2006/metadata/properties" ma:root="true" ma:fieldsID="8ef1d61839208a915daaaf2ffcbb9feb" ns2:_="" ns3:_="">
    <xsd:import namespace="db233ec2-66d3-4ef5-8807-a2c006e69374"/>
    <xsd:import namespace="adc816b1-d756-4632-a449-b11038f588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c816b1-d756-4632-a449-b11038f588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3786E4-5120-4FEF-AC47-252438ED36A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D73386D-5550-46AA-A673-60B333ACE994}">
  <ds:schemaRefs>
    <ds:schemaRef ds:uri="http://schemas.microsoft.com/sharepoint/v3/contenttype/forms"/>
  </ds:schemaRefs>
</ds:datastoreItem>
</file>

<file path=customXml/itemProps3.xml><?xml version="1.0" encoding="utf-8"?>
<ds:datastoreItem xmlns:ds="http://schemas.openxmlformats.org/officeDocument/2006/customXml" ds:itemID="{5B0575CC-45B2-49EC-82DE-55A7E7E183D7}"/>
</file>

<file path=docProps/app.xml><?xml version="1.0" encoding="utf-8"?>
<Properties xmlns="http://schemas.openxmlformats.org/officeDocument/2006/extended-properties" xmlns:vt="http://schemas.openxmlformats.org/officeDocument/2006/docPropsVTypes">
  <TotalTime>2372</TotalTime>
  <Words>1414</Words>
  <Application>Microsoft Macintosh PowerPoint</Application>
  <PresentationFormat>Widescreen</PresentationFormat>
  <Paragraphs>125</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Rounded MT Bold</vt:lpstr>
      <vt:lpstr>Calibri</vt:lpstr>
      <vt:lpstr>Wingdings</vt:lpstr>
      <vt:lpstr>Office Theme</vt:lpstr>
      <vt:lpstr>Biomimicry in Design and Engineering Stem2D Topics: Design and Engineering</vt:lpstr>
      <vt:lpstr>What is STEM2D?</vt:lpstr>
      <vt:lpstr>Today’s Plan</vt:lpstr>
      <vt:lpstr>Design and Engineering in the World of Work  </vt:lpstr>
      <vt:lpstr>Tell My Story</vt:lpstr>
      <vt:lpstr>My Story (delete if not using)</vt:lpstr>
      <vt:lpstr>Biomimicry</vt:lpstr>
      <vt:lpstr>What is Biomimicry?</vt:lpstr>
      <vt:lpstr>Why Biomimicry?</vt:lpstr>
      <vt:lpstr>Biomimicry in Consumer Products</vt:lpstr>
      <vt:lpstr>Biomimicry in Architecture</vt:lpstr>
      <vt:lpstr>Biomimicry in Transportation</vt:lpstr>
      <vt:lpstr>Biomimicry in Healthcare</vt:lpstr>
      <vt:lpstr>Biomimicry Challenge</vt:lpstr>
      <vt:lpstr>Inspirations in Nature</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Biomimicry in Structure Design Stem2D Topics: Science, Design, and Engineering</dc:title>
  <dc:creator>WIDBY, WILLIAM D</dc:creator>
  <cp:lastModifiedBy>Deanna Saab</cp:lastModifiedBy>
  <cp:revision>144</cp:revision>
  <dcterms:created xsi:type="dcterms:W3CDTF">2018-05-07T14:41:30Z</dcterms:created>
  <dcterms:modified xsi:type="dcterms:W3CDTF">2026-01-23T19:56:15Z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0x010100919F8E7BC959D444B5EB974EB8E7CC82</vt:lpwstr>
  </property>
</Properties>
</file>