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58" r:id="rId7"/>
    <p:sldId id="263" r:id="rId8"/>
    <p:sldId id="305" r:id="rId9"/>
    <p:sldId id="290" r:id="rId10"/>
    <p:sldId id="283" r:id="rId11"/>
    <p:sldId id="279" r:id="rId12"/>
    <p:sldId id="291" r:id="rId13"/>
    <p:sldId id="269" r:id="rId14"/>
    <p:sldId id="297" r:id="rId15"/>
    <p:sldId id="272" r:id="rId16"/>
    <p:sldId id="298" r:id="rId17"/>
    <p:sldId id="273" r:id="rId18"/>
    <p:sldId id="274" r:id="rId19"/>
    <p:sldId id="275" r:id="rId20"/>
    <p:sldId id="284" r:id="rId21"/>
    <p:sldId id="302" r:id="rId22"/>
    <p:sldId id="303" r:id="rId23"/>
    <p:sldId id="304" r:id="rId24"/>
    <p:sldId id="30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McMahon" initials="A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78723"/>
  </p:normalViewPr>
  <p:slideViewPr>
    <p:cSldViewPr snapToGrid="0" snapToObjects="1">
      <p:cViewPr varScale="1">
        <p:scale>
          <a:sx n="83" d="100"/>
          <a:sy n="83" d="100"/>
        </p:scale>
        <p:origin x="14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4E1F7-369E-754A-8EBF-6169AA7FC90F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B0F42-7A2A-FD45-B1C0-1243E9912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3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hinktv.pbslearningmedia.org/resource/phy03.sci.engin.design.desprocess/what-is-the-engineering-design-process/#.XV2zR5NKjOQ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B0F42-7A2A-FD45-B1C0-1243E99129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4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B0F42-7A2A-FD45-B1C0-1243E99129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60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B0F42-7A2A-FD45-B1C0-1243E99129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4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B0F42-7A2A-FD45-B1C0-1243E99129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89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B0F42-7A2A-FD45-B1C0-1243E99129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4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B0F42-7A2A-FD45-B1C0-1243E99129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98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B0F42-7A2A-FD45-B1C0-1243E99129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71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B0F42-7A2A-FD45-B1C0-1243E99129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25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B0F42-7A2A-FD45-B1C0-1243E99129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32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B0F42-7A2A-FD45-B1C0-1243E991298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15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B0F42-7A2A-FD45-B1C0-1243E99129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60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Share that STEM</a:t>
            </a:r>
            <a:r>
              <a:rPr lang="en-US" sz="1200" baseline="30000" dirty="0"/>
              <a:t>2</a:t>
            </a:r>
            <a:r>
              <a:rPr lang="en-US" sz="1200" dirty="0"/>
              <a:t>D careers are </a:t>
            </a:r>
            <a:r>
              <a:rPr lang="en-US" sz="1200" b="0" dirty="0"/>
              <a:t>high-demand, high-growth careers.</a:t>
            </a:r>
            <a:r>
              <a:rPr lang="en-US" sz="1200" b="0" baseline="0" dirty="0"/>
              <a:t> </a:t>
            </a:r>
            <a:endParaRPr lang="en-US" sz="1200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B0F42-7A2A-FD45-B1C0-1243E99129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8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B0F42-7A2A-FD45-B1C0-1243E99129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33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Renewable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replaced naturally and can be used again</a:t>
            </a: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Cost-effective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productive in relation to its cost</a:t>
            </a: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Sustainable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able to be maintained at a certain rate or level</a:t>
            </a: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Pollute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to contaminate with harmful or poisonous substances</a:t>
            </a: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Fossil fuels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fuels that come from old life forms that decomposed over a long period of time)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B0F42-7A2A-FD45-B1C0-1243E99129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18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below to watch the 5-minute video.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https://thinktv.pbslearningmedia.org/resource/phy03.sci.engin.design.desprocess/what-is-the-engineering-design-process/#.XV2zR5NKjOQ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B0F42-7A2A-FD45-B1C0-1243E99129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06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B0F42-7A2A-FD45-B1C0-1243E99129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77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B0F42-7A2A-FD45-B1C0-1243E99129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34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B0F42-7A2A-FD45-B1C0-1243E99129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37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olid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35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D62317-2E28-1241-9401-40A2DFBD57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l="-13" t="1373" r="39150" b="47140"/>
          <a:stretch/>
        </p:blipFill>
        <p:spPr>
          <a:xfrm>
            <a:off x="396240" y="0"/>
            <a:ext cx="11795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9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k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73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ocks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FCE822-470E-DE46-893F-AC6F9FA316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</a:blip>
          <a:srcRect l="40566" t="48970" r="-1429" b="-4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9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61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2" r:id="rId3"/>
    <p:sldLayoutId id="21474836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lUji_v5rk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23474" y="1030288"/>
            <a:ext cx="5632450" cy="2235200"/>
          </a:xfrm>
          <a:prstGeom prst="rect">
            <a:avLst/>
          </a:prstGeom>
        </p:spPr>
        <p:txBody>
          <a:bodyPr wrap="none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Backpack</a:t>
            </a:r>
            <a:br>
              <a:rPr lang="en-US" sz="7200" b="1" dirty="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</a:br>
            <a:r>
              <a:rPr lang="en-US" sz="7200" b="1" dirty="0">
                <a:solidFill>
                  <a:schemeClr val="accent2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Design </a:t>
            </a:r>
            <a:br>
              <a:rPr lang="en-US" sz="7200" b="1" dirty="0">
                <a:solidFill>
                  <a:schemeClr val="accent2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</a:br>
            <a:r>
              <a:rPr lang="en-US" sz="7200" b="1" dirty="0">
                <a:solidFill>
                  <a:schemeClr val="accent2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Challenge</a:t>
            </a:r>
            <a:endParaRPr lang="en-US" sz="4800" dirty="0">
              <a:solidFill>
                <a:schemeClr val="bg2">
                  <a:lumMod val="10000"/>
                </a:schemeClr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014A9F-DCC7-A04D-AB38-CD4076A37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681" y="2785726"/>
            <a:ext cx="2528913" cy="3540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6D2C48-12CB-B64B-831B-B75889E9F3A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7190074" y="313289"/>
            <a:ext cx="3359686" cy="5718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8C3301-A8D9-1447-B807-9B51F9B32B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t="42826" b="-2010"/>
          <a:stretch/>
        </p:blipFill>
        <p:spPr>
          <a:xfrm>
            <a:off x="10875692" y="0"/>
            <a:ext cx="452979" cy="21945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57D6E7-C6F1-0847-86A3-1309FE2DCE1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13592" y="1144709"/>
            <a:ext cx="706524" cy="4230734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085306B0-EC66-0F46-9FDD-BB754BBDCDF5}"/>
              </a:ext>
            </a:extLst>
          </p:cNvPr>
          <p:cNvSpPr txBox="1">
            <a:spLocks/>
          </p:cNvSpPr>
          <p:nvPr/>
        </p:nvSpPr>
        <p:spPr>
          <a:xfrm>
            <a:off x="623474" y="4603501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[Presenter Name]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[Presenter Organization]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[Date]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6D82D2-4264-6745-9D45-598393C65EB4}"/>
              </a:ext>
            </a:extLst>
          </p:cNvPr>
          <p:cNvSpPr/>
          <p:nvPr/>
        </p:nvSpPr>
        <p:spPr>
          <a:xfrm>
            <a:off x="697389" y="3509948"/>
            <a:ext cx="2888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STEM</a:t>
            </a:r>
            <a:r>
              <a:rPr lang="en-US" sz="2400" baseline="30000" dirty="0">
                <a:solidFill>
                  <a:schemeClr val="bg1"/>
                </a:solidFill>
              </a:rPr>
              <a:t>2</a:t>
            </a:r>
            <a:r>
              <a:rPr lang="en-US" sz="2400" dirty="0">
                <a:solidFill>
                  <a:schemeClr val="bg1"/>
                </a:solidFill>
              </a:rPr>
              <a:t>D Topic: Design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44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6CF9D85-8BC0-BC4D-A777-862B5276C08B}"/>
              </a:ext>
            </a:extLst>
          </p:cNvPr>
          <p:cNvSpPr txBox="1">
            <a:spLocks/>
          </p:cNvSpPr>
          <p:nvPr/>
        </p:nvSpPr>
        <p:spPr>
          <a:xfrm>
            <a:off x="0" y="2014780"/>
            <a:ext cx="12192000" cy="2820691"/>
          </a:xfrm>
          <a:prstGeom prst="rect">
            <a:avLst/>
          </a:prstGeom>
        </p:spPr>
        <p:txBody>
          <a:bodyPr wrap="none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br>
              <a:rPr lang="en-US" sz="7200" b="1" dirty="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</a:br>
            <a:r>
              <a:rPr lang="en-US" sz="7200" b="1" dirty="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Questions?</a:t>
            </a:r>
            <a:endParaRPr lang="en-US" sz="4800" dirty="0">
              <a:solidFill>
                <a:schemeClr val="bg1"/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058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410EBD0-2D7E-404D-B9A4-0238A2CF1EFD}"/>
              </a:ext>
            </a:extLst>
          </p:cNvPr>
          <p:cNvSpPr txBox="1">
            <a:spLocks/>
          </p:cNvSpPr>
          <p:nvPr/>
        </p:nvSpPr>
        <p:spPr>
          <a:xfrm>
            <a:off x="1007390" y="2311400"/>
            <a:ext cx="6865749" cy="2235200"/>
          </a:xfrm>
          <a:prstGeom prst="rect">
            <a:avLst/>
          </a:prstGeom>
        </p:spPr>
        <p:txBody>
          <a:bodyPr wrap="none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7200" b="1" dirty="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Backpack</a:t>
            </a:r>
            <a:br>
              <a:rPr lang="en-US" sz="7200" b="1" dirty="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</a:br>
            <a:r>
              <a:rPr lang="en-US" sz="7200" b="1" dirty="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Design</a:t>
            </a:r>
            <a:r>
              <a:rPr lang="en-US" sz="7200" b="1" dirty="0">
                <a:solidFill>
                  <a:schemeClr val="accent2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 </a:t>
            </a:r>
            <a:br>
              <a:rPr lang="en-US" sz="7200" b="1" dirty="0">
                <a:solidFill>
                  <a:schemeClr val="accent2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</a:br>
            <a:r>
              <a:rPr lang="en-US" sz="7200" b="1" dirty="0">
                <a:solidFill>
                  <a:schemeClr val="accent2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Challenge</a:t>
            </a:r>
            <a:endParaRPr lang="en-US" sz="4800" dirty="0">
              <a:solidFill>
                <a:schemeClr val="bg2">
                  <a:lumMod val="10000"/>
                </a:schemeClr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880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38386" y="1845308"/>
            <a:ext cx="4380637" cy="4035727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Aft>
                <a:spcPts val="1600"/>
              </a:spcAft>
              <a:buNone/>
            </a:pPr>
            <a:r>
              <a:rPr lang="en-US" sz="37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Challenge:</a:t>
            </a:r>
          </a:p>
          <a:p>
            <a:pPr>
              <a:lnSpc>
                <a:spcPct val="120000"/>
              </a:lnSpc>
              <a:spcAft>
                <a:spcPts val="1600"/>
              </a:spcAft>
            </a:pPr>
            <a:r>
              <a:rPr lang="en-US" sz="3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 new backpack in order to improve the </a:t>
            </a:r>
            <a:r>
              <a:rPr lang="en-US" sz="3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</a:t>
            </a:r>
            <a:r>
              <a:rPr lang="en-US" sz="3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comfort, and </a:t>
            </a:r>
            <a:r>
              <a:rPr lang="en-US" sz="3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aesthetic</a:t>
            </a:r>
            <a:r>
              <a:rPr lang="en-US" sz="3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backpacks currently on the market.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C83A5E-399D-774E-ACF3-3CB196C1EF8B}"/>
              </a:ext>
            </a:extLst>
          </p:cNvPr>
          <p:cNvSpPr txBox="1">
            <a:spLocks/>
          </p:cNvSpPr>
          <p:nvPr/>
        </p:nvSpPr>
        <p:spPr>
          <a:xfrm>
            <a:off x="1038386" y="523782"/>
            <a:ext cx="9905537" cy="80476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accent5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Backpack Design Challenge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0AFFED-D6E8-4746-9013-D84AD840F850}"/>
              </a:ext>
            </a:extLst>
          </p:cNvPr>
          <p:cNvSpPr txBox="1">
            <a:spLocks/>
          </p:cNvSpPr>
          <p:nvPr/>
        </p:nvSpPr>
        <p:spPr>
          <a:xfrm>
            <a:off x="6555784" y="1845308"/>
            <a:ext cx="4785134" cy="403572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1600"/>
              </a:spcAft>
              <a:buNone/>
            </a:pPr>
            <a:r>
              <a:rPr lang="en-US" sz="37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Tasks:</a:t>
            </a:r>
          </a:p>
          <a:p>
            <a:pPr>
              <a:lnSpc>
                <a:spcPct val="120000"/>
              </a:lnSpc>
              <a:spcAft>
                <a:spcPts val="1600"/>
              </a:spcAft>
            </a:pPr>
            <a:r>
              <a:rPr lang="en-US" sz="3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as a team</a:t>
            </a:r>
          </a:p>
          <a:p>
            <a:pPr>
              <a:lnSpc>
                <a:spcPct val="120000"/>
              </a:lnSpc>
              <a:spcAft>
                <a:spcPts val="1600"/>
              </a:spcAft>
            </a:pPr>
            <a:r>
              <a:rPr lang="en-US" sz="3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the first three steps of the design process. </a:t>
            </a:r>
          </a:p>
          <a:p>
            <a:pPr>
              <a:lnSpc>
                <a:spcPct val="120000"/>
              </a:lnSpc>
              <a:spcAft>
                <a:spcPts val="1600"/>
              </a:spcAft>
            </a:pPr>
            <a:r>
              <a:rPr lang="en-US" sz="3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the design. Each team member should have a role in the presentation.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25DEC8-4165-BD4C-96E1-7BBD3A4C4D39}"/>
              </a:ext>
            </a:extLst>
          </p:cNvPr>
          <p:cNvCxnSpPr/>
          <p:nvPr/>
        </p:nvCxnSpPr>
        <p:spPr>
          <a:xfrm>
            <a:off x="6174797" y="1649673"/>
            <a:ext cx="0" cy="4485372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26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FC83A5E-399D-774E-ACF3-3CB196C1EF8B}"/>
              </a:ext>
            </a:extLst>
          </p:cNvPr>
          <p:cNvSpPr txBox="1">
            <a:spLocks/>
          </p:cNvSpPr>
          <p:nvPr/>
        </p:nvSpPr>
        <p:spPr>
          <a:xfrm>
            <a:off x="1007390" y="523782"/>
            <a:ext cx="9936534" cy="80476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accent5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Backpack Design Video</a:t>
            </a:r>
          </a:p>
        </p:txBody>
      </p:sp>
      <p:sp>
        <p:nvSpPr>
          <p:cNvPr id="2" name="TextBox 1">
            <a:hlinkClick r:id="rId3"/>
            <a:extLst>
              <a:ext uri="{FF2B5EF4-FFF2-40B4-BE49-F238E27FC236}">
                <a16:creationId xmlns:a16="http://schemas.microsoft.com/office/drawing/2014/main" id="{7EB0EEBD-73D7-BF40-9F4D-EAE31DED6A52}"/>
              </a:ext>
            </a:extLst>
          </p:cNvPr>
          <p:cNvSpPr txBox="1"/>
          <p:nvPr/>
        </p:nvSpPr>
        <p:spPr>
          <a:xfrm>
            <a:off x="4103570" y="5298617"/>
            <a:ext cx="3984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https://youtu.be/OlUji_v5rkg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FF685914-8BE3-5244-BB99-865F33283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383" y="1863246"/>
            <a:ext cx="5499234" cy="313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48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C79F7B-5739-7245-BCCE-2C54A2B92DDD}"/>
              </a:ext>
            </a:extLst>
          </p:cNvPr>
          <p:cNvSpPr txBox="1"/>
          <p:nvPr/>
        </p:nvSpPr>
        <p:spPr>
          <a:xfrm>
            <a:off x="991892" y="2233061"/>
            <a:ext cx="10183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the problem you’re trying to solve.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1E91AC-4B86-3242-9797-25E35343C8AD}"/>
              </a:ext>
            </a:extLst>
          </p:cNvPr>
          <p:cNvSpPr txBox="1"/>
          <p:nvPr/>
        </p:nvSpPr>
        <p:spPr>
          <a:xfrm>
            <a:off x="991892" y="3070458"/>
            <a:ext cx="10183039" cy="2707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77813">
              <a:lnSpc>
                <a:spcPct val="11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research by asking questions of potential consumers. </a:t>
            </a:r>
          </a:p>
          <a:p>
            <a:pPr marL="287338" indent="-277813">
              <a:lnSpc>
                <a:spcPct val="11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up with four questions to ask potential consumers. (Students in the class who are not on your team are your potential consumers.)</a:t>
            </a:r>
          </a:p>
          <a:p>
            <a:pPr marL="287338" indent="-277813">
              <a:lnSpc>
                <a:spcPct val="11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four to five answers to each question. </a:t>
            </a:r>
          </a:p>
          <a:p>
            <a:pPr marL="287338" indent="-277813">
              <a:lnSpc>
                <a:spcPct val="11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the responses and describe the problem.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0335C01-8327-8D4A-A5D3-4B9FA7BCA1D1}"/>
              </a:ext>
            </a:extLst>
          </p:cNvPr>
          <p:cNvSpPr txBox="1">
            <a:spLocks/>
          </p:cNvSpPr>
          <p:nvPr/>
        </p:nvSpPr>
        <p:spPr>
          <a:xfrm>
            <a:off x="991892" y="523781"/>
            <a:ext cx="11200108" cy="153749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800" b="1" dirty="0">
                <a:solidFill>
                  <a:schemeClr val="tx2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Backpack Design Challenge</a:t>
            </a:r>
          </a:p>
          <a:p>
            <a:pPr>
              <a:lnSpc>
                <a:spcPct val="100000"/>
              </a:lnSpc>
            </a:pPr>
            <a:r>
              <a:rPr lang="en-US" sz="7100" b="1" dirty="0">
                <a:solidFill>
                  <a:schemeClr val="accent5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Define the Need</a:t>
            </a:r>
          </a:p>
        </p:txBody>
      </p:sp>
    </p:spTree>
    <p:extLst>
      <p:ext uri="{BB962C8B-B14F-4D97-AF65-F5344CB8AC3E}">
        <p14:creationId xmlns:p14="http://schemas.microsoft.com/office/powerpoint/2010/main" val="61127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0F541EE-00A7-594B-852B-49811871CA79}"/>
              </a:ext>
            </a:extLst>
          </p:cNvPr>
          <p:cNvSpPr txBox="1"/>
          <p:nvPr/>
        </p:nvSpPr>
        <p:spPr>
          <a:xfrm>
            <a:off x="991892" y="2521819"/>
            <a:ext cx="7305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 potential solutions.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C8B3A4-F516-8646-B811-EB80AD7D547F}"/>
              </a:ext>
            </a:extLst>
          </p:cNvPr>
          <p:cNvSpPr txBox="1"/>
          <p:nvPr/>
        </p:nvSpPr>
        <p:spPr>
          <a:xfrm>
            <a:off x="991892" y="3359216"/>
            <a:ext cx="9143509" cy="148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about different ways to design a backpack that addresses the needs of consumers and solves the identified problem. </a:t>
            </a:r>
          </a:p>
          <a:p>
            <a:pPr marL="342900" indent="-342900">
              <a:lnSpc>
                <a:spcPct val="11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Draw, sketch or write down potential ideas.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292ADF-07A2-8649-8859-ECDCABE24DA0}"/>
              </a:ext>
            </a:extLst>
          </p:cNvPr>
          <p:cNvSpPr txBox="1">
            <a:spLocks/>
          </p:cNvSpPr>
          <p:nvPr/>
        </p:nvSpPr>
        <p:spPr>
          <a:xfrm>
            <a:off x="991892" y="523781"/>
            <a:ext cx="11200108" cy="153749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800" b="1" dirty="0">
                <a:solidFill>
                  <a:schemeClr val="tx2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Backpack Design Challenge</a:t>
            </a:r>
          </a:p>
          <a:p>
            <a:pPr>
              <a:lnSpc>
                <a:spcPct val="100000"/>
              </a:lnSpc>
            </a:pPr>
            <a:r>
              <a:rPr lang="en-US" sz="7100" b="1" dirty="0">
                <a:solidFill>
                  <a:schemeClr val="accent5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Brainstorm</a:t>
            </a:r>
          </a:p>
        </p:txBody>
      </p:sp>
    </p:spTree>
    <p:extLst>
      <p:ext uri="{BB962C8B-B14F-4D97-AF65-F5344CB8AC3E}">
        <p14:creationId xmlns:p14="http://schemas.microsoft.com/office/powerpoint/2010/main" val="13069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24152A-8385-774D-850A-928D0F146798}"/>
              </a:ext>
            </a:extLst>
          </p:cNvPr>
          <p:cNvSpPr txBox="1"/>
          <p:nvPr/>
        </p:nvSpPr>
        <p:spPr>
          <a:xfrm>
            <a:off x="991892" y="2427877"/>
            <a:ext cx="8835501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you have recorded your ideas, it is time to move on to the design stage of the process.</a:t>
            </a:r>
          </a:p>
          <a:p>
            <a:pPr>
              <a:spcAft>
                <a:spcPts val="1600"/>
              </a:spcAft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that during this stage you are to: 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BA7D85-BD2A-E640-B53D-2E3701840345}"/>
              </a:ext>
            </a:extLst>
          </p:cNvPr>
          <p:cNvSpPr txBox="1"/>
          <p:nvPr/>
        </p:nvSpPr>
        <p:spPr>
          <a:xfrm>
            <a:off x="991892" y="4160368"/>
            <a:ext cx="9384141" cy="1689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7025" lvl="1" indent="-327025">
              <a:lnSpc>
                <a:spcPct val="11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which brainstormed ideas are really possible.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7025" lvl="1" indent="-327025">
              <a:lnSpc>
                <a:spcPct val="11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the best idea and explore it in further.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7025" lvl="1" indent="-327025">
              <a:lnSpc>
                <a:spcPct val="11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working drawings of the best idea.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F2027A-421D-1C4C-9F5E-5AEA2B05D293}"/>
              </a:ext>
            </a:extLst>
          </p:cNvPr>
          <p:cNvSpPr txBox="1">
            <a:spLocks/>
          </p:cNvSpPr>
          <p:nvPr/>
        </p:nvSpPr>
        <p:spPr>
          <a:xfrm>
            <a:off x="991892" y="523781"/>
            <a:ext cx="11200108" cy="153749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800" b="1" dirty="0">
                <a:solidFill>
                  <a:schemeClr val="tx2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Backpack Design Challenge</a:t>
            </a:r>
          </a:p>
          <a:p>
            <a:pPr>
              <a:lnSpc>
                <a:spcPct val="100000"/>
              </a:lnSpc>
            </a:pPr>
            <a:r>
              <a:rPr lang="en-US" sz="7100" b="1" dirty="0">
                <a:solidFill>
                  <a:schemeClr val="accent5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109056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5ABFEC-C2DF-134D-9C03-9C5AC6E397C5}"/>
              </a:ext>
            </a:extLst>
          </p:cNvPr>
          <p:cNvSpPr/>
          <p:nvPr/>
        </p:nvSpPr>
        <p:spPr>
          <a:xfrm>
            <a:off x="991892" y="2642617"/>
            <a:ext cx="92429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team:</a:t>
            </a:r>
          </a:p>
          <a:p>
            <a:pPr marL="327025" lvl="1" indent="-327025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Research: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minutes </a:t>
            </a:r>
          </a:p>
          <a:p>
            <a:pPr marL="327025" lvl="1" indent="-327025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Brainstorm and Design: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minutes</a:t>
            </a:r>
          </a:p>
          <a:p>
            <a:pPr marL="327025" lvl="1" indent="-327025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Design: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D41403-8A57-A640-9CBD-F8D3B114F1F7}"/>
              </a:ext>
            </a:extLst>
          </p:cNvPr>
          <p:cNvSpPr txBox="1">
            <a:spLocks/>
          </p:cNvSpPr>
          <p:nvPr/>
        </p:nvSpPr>
        <p:spPr>
          <a:xfrm>
            <a:off x="991892" y="652467"/>
            <a:ext cx="11200108" cy="9164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accent5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Just do it!</a:t>
            </a:r>
            <a:endParaRPr lang="en-US" sz="6000" b="1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94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6CF9D85-8BC0-BC4D-A777-862B5276C08B}"/>
              </a:ext>
            </a:extLst>
          </p:cNvPr>
          <p:cNvSpPr txBox="1">
            <a:spLocks/>
          </p:cNvSpPr>
          <p:nvPr/>
        </p:nvSpPr>
        <p:spPr>
          <a:xfrm>
            <a:off x="0" y="2014780"/>
            <a:ext cx="12192000" cy="2820691"/>
          </a:xfrm>
          <a:prstGeom prst="rect">
            <a:avLst/>
          </a:prstGeom>
        </p:spPr>
        <p:txBody>
          <a:bodyPr wrap="none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br>
              <a:rPr lang="en-US" sz="7200" b="1" dirty="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</a:br>
            <a:r>
              <a:rPr lang="en-US" sz="7200" b="1" dirty="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Questions?</a:t>
            </a:r>
            <a:endParaRPr lang="en-US" sz="4800" dirty="0">
              <a:solidFill>
                <a:schemeClr val="bg1"/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17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410EBD0-2D7E-404D-B9A4-0238A2CF1EFD}"/>
              </a:ext>
            </a:extLst>
          </p:cNvPr>
          <p:cNvSpPr txBox="1">
            <a:spLocks/>
          </p:cNvSpPr>
          <p:nvPr/>
        </p:nvSpPr>
        <p:spPr>
          <a:xfrm>
            <a:off x="1007390" y="2311400"/>
            <a:ext cx="6865749" cy="2235200"/>
          </a:xfrm>
          <a:prstGeom prst="rect">
            <a:avLst/>
          </a:prstGeom>
        </p:spPr>
        <p:txBody>
          <a:bodyPr wrap="none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7200" b="1" dirty="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Backpack</a:t>
            </a:r>
            <a:br>
              <a:rPr lang="en-US" sz="7200" b="1" dirty="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</a:br>
            <a:r>
              <a:rPr lang="en-US" sz="7200" b="1" dirty="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Design </a:t>
            </a:r>
            <a:br>
              <a:rPr lang="en-US" sz="7200" b="1" dirty="0">
                <a:solidFill>
                  <a:schemeClr val="accent2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</a:br>
            <a:r>
              <a:rPr lang="en-US" sz="7200" b="1" dirty="0">
                <a:solidFill>
                  <a:schemeClr val="accent2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Challenge</a:t>
            </a:r>
            <a:endParaRPr lang="en-US" sz="4800" dirty="0">
              <a:solidFill>
                <a:schemeClr val="bg2">
                  <a:lumMod val="10000"/>
                </a:schemeClr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699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76392" y="436563"/>
            <a:ext cx="11215607" cy="9461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What is </a:t>
            </a:r>
            <a:r>
              <a:rPr lang="en-US" sz="6000" b="1" dirty="0">
                <a:solidFill>
                  <a:schemeClr val="accent5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STEM</a:t>
            </a:r>
            <a:r>
              <a:rPr lang="en-US" sz="6000" b="1" baseline="30000" dirty="0">
                <a:solidFill>
                  <a:schemeClr val="accent5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2</a:t>
            </a:r>
            <a:r>
              <a:rPr lang="en-US" sz="6000" b="1" dirty="0">
                <a:solidFill>
                  <a:schemeClr val="accent5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D</a:t>
            </a:r>
            <a:r>
              <a:rPr lang="en-US" sz="60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77871" y="1619250"/>
            <a:ext cx="5238427" cy="493653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echnology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ngineering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athematics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anufacturing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esign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49F1B4AC-4BFE-044E-938B-E3DC00106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550" y="3279775"/>
            <a:ext cx="12366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C33459BB-D13B-914F-90C0-2A2AB2186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1905000"/>
            <a:ext cx="147320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2D2C922A-7A38-794F-BEB2-09E6BAED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63" y="3246438"/>
            <a:ext cx="6731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4A0C3EF6-82AC-8B40-9BEF-E3CD84664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806575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>
            <a:extLst>
              <a:ext uri="{FF2B5EF4-FFF2-40B4-BE49-F238E27FC236}">
                <a16:creationId xmlns:a16="http://schemas.microsoft.com/office/drawing/2014/main" id="{EB28924A-A64C-D848-BE92-2C332771D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4068763"/>
            <a:ext cx="1531938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69CDF793-24E4-9647-AA6F-8D7B3F3BA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4572000"/>
            <a:ext cx="15732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86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410EBD0-2D7E-404D-B9A4-0238A2CF1EFD}"/>
              </a:ext>
            </a:extLst>
          </p:cNvPr>
          <p:cNvSpPr txBox="1">
            <a:spLocks/>
          </p:cNvSpPr>
          <p:nvPr/>
        </p:nvSpPr>
        <p:spPr>
          <a:xfrm>
            <a:off x="1007390" y="2311400"/>
            <a:ext cx="6865749" cy="2235200"/>
          </a:xfrm>
          <a:prstGeom prst="rect">
            <a:avLst/>
          </a:prstGeom>
        </p:spPr>
        <p:txBody>
          <a:bodyPr wrap="none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7200" b="1" dirty="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Team</a:t>
            </a:r>
            <a:br>
              <a:rPr lang="en-US" sz="7200" b="1" dirty="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</a:br>
            <a:r>
              <a:rPr lang="en-US" sz="7200" b="1" dirty="0">
                <a:solidFill>
                  <a:schemeClr val="accent2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Presentations</a:t>
            </a:r>
            <a:endParaRPr lang="en-US" sz="4800" dirty="0">
              <a:solidFill>
                <a:schemeClr val="bg2">
                  <a:lumMod val="10000"/>
                </a:schemeClr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42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58DC46-7721-A54D-A567-19C2744766DE}"/>
              </a:ext>
            </a:extLst>
          </p:cNvPr>
          <p:cNvSpPr/>
          <p:nvPr/>
        </p:nvSpPr>
        <p:spPr>
          <a:xfrm>
            <a:off x="8008218" y="2528257"/>
            <a:ext cx="744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?</a:t>
            </a:r>
            <a:endParaRPr lang="en-US" sz="7200" dirty="0">
              <a:latin typeface="Arial Rounded MT Bold" panose="020F0704030504030204" pitchFamily="34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FCA5D2-DFBB-D748-A4B8-E6110DC2F264}"/>
              </a:ext>
            </a:extLst>
          </p:cNvPr>
          <p:cNvSpPr/>
          <p:nvPr/>
        </p:nvSpPr>
        <p:spPr>
          <a:xfrm>
            <a:off x="891940" y="1943482"/>
            <a:ext cx="8223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about the following questions</a:t>
            </a:r>
            <a:r>
              <a:rPr lang="mr-IN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…</a:t>
            </a:r>
            <a:endParaRPr lang="en-US" sz="32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DDACCC-0F5B-A34B-BBE2-22B1BAE7474B}"/>
              </a:ext>
            </a:extLst>
          </p:cNvPr>
          <p:cNvSpPr/>
          <p:nvPr/>
        </p:nvSpPr>
        <p:spPr>
          <a:xfrm>
            <a:off x="891940" y="2672239"/>
            <a:ext cx="10468318" cy="3725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2" indent="-268288">
              <a:lnSpc>
                <a:spcPct val="11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you learn about Design?</a:t>
            </a:r>
          </a:p>
          <a:p>
            <a:pPr marL="268288" lvl="2" indent="-268288">
              <a:lnSpc>
                <a:spcPct val="11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think this activity relates to a career in Design and/or working at Johnson &amp; Johnson?</a:t>
            </a:r>
          </a:p>
          <a:p>
            <a:pPr marL="268288" lvl="2" indent="-268288">
              <a:lnSpc>
                <a:spcPct val="11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see yourself as a STEM</a:t>
            </a:r>
            <a:r>
              <a:rPr lang="en-US" sz="2400" baseline="30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professional? In what role? Why or why not?</a:t>
            </a:r>
          </a:p>
          <a:p>
            <a:pPr marL="268288" lvl="2" indent="-268288">
              <a:lnSpc>
                <a:spcPct val="11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would you need to do to make that happen? </a:t>
            </a:r>
          </a:p>
          <a:p>
            <a:pPr marL="268288" lvl="2" indent="-268288">
              <a:lnSpc>
                <a:spcPct val="11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one thing you learned that you did not know coming into today?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6734B8B-A3BB-8941-ACA2-B78B6D1D40DB}"/>
              </a:ext>
            </a:extLst>
          </p:cNvPr>
          <p:cNvSpPr txBox="1">
            <a:spLocks/>
          </p:cNvSpPr>
          <p:nvPr/>
        </p:nvSpPr>
        <p:spPr>
          <a:xfrm>
            <a:off x="991892" y="652467"/>
            <a:ext cx="11200108" cy="9164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accent5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Reflection</a:t>
            </a:r>
            <a:endParaRPr lang="en-US" sz="6000" b="1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3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76393" y="1532590"/>
            <a:ext cx="8851001" cy="449282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lnSpc>
                <a:spcPct val="145000"/>
              </a:lnSpc>
            </a:pP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Introductions</a:t>
            </a:r>
          </a:p>
          <a:p>
            <a:pPr>
              <a:lnSpc>
                <a:spcPct val="145000"/>
              </a:lnSpc>
            </a:pP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</a:t>
            </a:r>
            <a:r>
              <a:rPr lang="en-US" sz="4400" baseline="30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World of Work </a:t>
            </a:r>
          </a:p>
          <a:p>
            <a:pPr>
              <a:lnSpc>
                <a:spcPct val="145000"/>
              </a:lnSpc>
            </a:pP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Design Process?</a:t>
            </a:r>
          </a:p>
          <a:p>
            <a:pPr>
              <a:lnSpc>
                <a:spcPct val="120000"/>
              </a:lnSpc>
            </a:pP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Challenge: Backpack Design</a:t>
            </a:r>
          </a:p>
          <a:p>
            <a:pPr>
              <a:lnSpc>
                <a:spcPct val="145000"/>
              </a:lnSpc>
            </a:pP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Presentations</a:t>
            </a:r>
          </a:p>
          <a:p>
            <a:pPr>
              <a:lnSpc>
                <a:spcPct val="145000"/>
              </a:lnSpc>
            </a:pP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CE97EA-67E0-C84B-B23F-EF48F08AE671}"/>
              </a:ext>
            </a:extLst>
          </p:cNvPr>
          <p:cNvSpPr txBox="1">
            <a:spLocks/>
          </p:cNvSpPr>
          <p:nvPr/>
        </p:nvSpPr>
        <p:spPr>
          <a:xfrm>
            <a:off x="976393" y="365126"/>
            <a:ext cx="7602832" cy="10112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accent5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Today’s Plan</a:t>
            </a:r>
          </a:p>
        </p:txBody>
      </p:sp>
    </p:spTree>
    <p:extLst>
      <p:ext uri="{BB962C8B-B14F-4D97-AF65-F5344CB8AC3E}">
        <p14:creationId xmlns:p14="http://schemas.microsoft.com/office/powerpoint/2010/main" val="138677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1892" y="1674264"/>
            <a:ext cx="9629043" cy="35480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793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think </a:t>
            </a:r>
            <a:r>
              <a:rPr lang="en-US" sz="4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</a:t>
            </a:r>
            <a:r>
              <a:rPr lang="en-US" sz="4400" b="1" baseline="30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used every day in the workplace?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1892" y="348701"/>
            <a:ext cx="11200108" cy="86016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accent5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STEM</a:t>
            </a:r>
            <a:r>
              <a:rPr lang="en-US" sz="6000" b="1" baseline="30000" dirty="0">
                <a:solidFill>
                  <a:schemeClr val="accent5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2</a:t>
            </a:r>
            <a:r>
              <a:rPr lang="en-US" sz="6000" b="1" dirty="0">
                <a:solidFill>
                  <a:schemeClr val="accent5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D </a:t>
            </a:r>
            <a:r>
              <a:rPr lang="en-US" sz="5400" b="1" dirty="0">
                <a:solidFill>
                  <a:schemeClr val="accent5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in the World of Work</a:t>
            </a:r>
            <a:endParaRPr lang="en-US" sz="3600" b="1" dirty="0">
              <a:solidFill>
                <a:schemeClr val="accent5"/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639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52200-F8DA-0E44-AF9D-0DFD810BE181}"/>
              </a:ext>
            </a:extLst>
          </p:cNvPr>
          <p:cNvSpPr txBox="1">
            <a:spLocks/>
          </p:cNvSpPr>
          <p:nvPr/>
        </p:nvSpPr>
        <p:spPr>
          <a:xfrm>
            <a:off x="991892" y="348701"/>
            <a:ext cx="11200108" cy="8601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accent5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My Story</a:t>
            </a:r>
            <a:endParaRPr lang="en-US" sz="3600" b="1" dirty="0">
              <a:solidFill>
                <a:schemeClr val="accent5"/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962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B7DE85B-20B3-6E4C-9317-E1BBC8FCD2F6}"/>
              </a:ext>
            </a:extLst>
          </p:cNvPr>
          <p:cNvSpPr txBox="1">
            <a:spLocks/>
          </p:cNvSpPr>
          <p:nvPr/>
        </p:nvSpPr>
        <p:spPr>
          <a:xfrm>
            <a:off x="991892" y="1968110"/>
            <a:ext cx="11200108" cy="3332310"/>
          </a:xfrm>
          <a:prstGeom prst="rect">
            <a:avLst/>
          </a:prstGeom>
        </p:spPr>
        <p:txBody>
          <a:bodyPr wrap="none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6700" b="1" dirty="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What do you </a:t>
            </a:r>
          </a:p>
          <a:p>
            <a:pPr>
              <a:lnSpc>
                <a:spcPct val="110000"/>
              </a:lnSpc>
            </a:pPr>
            <a:r>
              <a:rPr lang="en-US" sz="6700" b="1" dirty="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know about </a:t>
            </a:r>
            <a:br>
              <a:rPr lang="en-US" sz="6700" b="1" dirty="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</a:br>
            <a:r>
              <a:rPr lang="en-US" sz="8000" b="1" dirty="0">
                <a:solidFill>
                  <a:schemeClr val="accent2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Design </a:t>
            </a:r>
            <a:br>
              <a:rPr lang="en-US" sz="8000" b="1" dirty="0">
                <a:solidFill>
                  <a:schemeClr val="accent2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</a:br>
            <a:r>
              <a:rPr lang="en-US" sz="8000" b="1" dirty="0">
                <a:solidFill>
                  <a:schemeClr val="accent2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Thinking?</a:t>
            </a:r>
            <a:endParaRPr lang="en-US" sz="8000" dirty="0">
              <a:solidFill>
                <a:schemeClr val="bg2">
                  <a:lumMod val="10000"/>
                </a:schemeClr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565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5C7D3C-05B7-FD4D-82C7-BD20CBDBF790}"/>
              </a:ext>
            </a:extLst>
          </p:cNvPr>
          <p:cNvSpPr/>
          <p:nvPr/>
        </p:nvSpPr>
        <p:spPr>
          <a:xfrm>
            <a:off x="991892" y="1185107"/>
            <a:ext cx="485385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chemeClr val="accent5"/>
                </a:solidFill>
                <a:latin typeface="Arial Rounded MT Bold" panose="020F0704030504030204" pitchFamily="34" charset="77"/>
              </a:rPr>
              <a:t>DESIGN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72D237-6E32-9549-A5A5-2CC54F27B35C}"/>
              </a:ext>
            </a:extLst>
          </p:cNvPr>
          <p:cNvSpPr/>
          <p:nvPr/>
        </p:nvSpPr>
        <p:spPr>
          <a:xfrm>
            <a:off x="1100380" y="2175815"/>
            <a:ext cx="9307735" cy="2998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creating, constructing, or inventing an object, plan, product, or system; it is also a human-centered mindset and collaborative approach that results in better experiences by uncovering unmet needs and championing meaningful relationships through </a:t>
            </a:r>
          </a:p>
          <a:p>
            <a:pPr>
              <a:lnSpc>
                <a:spcPct val="114000"/>
              </a:lnSpc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user-friendly products, environments, and systems.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68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D2F51F-7C80-2A4E-A9E9-0067AECED4DA}"/>
              </a:ext>
            </a:extLst>
          </p:cNvPr>
          <p:cNvSpPr/>
          <p:nvPr/>
        </p:nvSpPr>
        <p:spPr>
          <a:xfrm>
            <a:off x="976393" y="1977957"/>
            <a:ext cx="10660551" cy="1003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Thinking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design methodology that provides a solution-based approach to solving problems.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B54DD21-02E7-4943-BB9D-76FCE0A8037D}"/>
              </a:ext>
            </a:extLst>
          </p:cNvPr>
          <p:cNvSpPr txBox="1">
            <a:spLocks/>
          </p:cNvSpPr>
          <p:nvPr/>
        </p:nvSpPr>
        <p:spPr>
          <a:xfrm>
            <a:off x="976393" y="711635"/>
            <a:ext cx="10294790" cy="8583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What is </a:t>
            </a:r>
            <a:r>
              <a:rPr lang="en-US" sz="6000" b="1" dirty="0">
                <a:solidFill>
                  <a:schemeClr val="accent5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DESIGN THINKING?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D39550-0446-F04E-A80E-E39FF2FEAFD8}"/>
              </a:ext>
            </a:extLst>
          </p:cNvPr>
          <p:cNvSpPr/>
          <p:nvPr/>
        </p:nvSpPr>
        <p:spPr>
          <a:xfrm>
            <a:off x="976393" y="3319672"/>
            <a:ext cx="986165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Thinking:</a:t>
            </a:r>
          </a:p>
          <a:p>
            <a:pPr marL="742950" lvl="1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process in which we seek to understand the user</a:t>
            </a:r>
          </a:p>
          <a:p>
            <a:pPr marL="742950" lvl="1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collection of hands-on methods</a:t>
            </a:r>
          </a:p>
          <a:p>
            <a:pPr marL="742950" lvl="1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Involves ongoing-experimentation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36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F57ADBD-B0CD-464B-A5B0-02AA2115D002}"/>
              </a:ext>
            </a:extLst>
          </p:cNvPr>
          <p:cNvSpPr txBox="1">
            <a:spLocks/>
          </p:cNvSpPr>
          <p:nvPr/>
        </p:nvSpPr>
        <p:spPr>
          <a:xfrm>
            <a:off x="991892" y="652467"/>
            <a:ext cx="11200108" cy="9164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accent5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7-step 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Design Process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CEA4E1-8C9E-C841-9565-6190A0F60A1D}"/>
              </a:ext>
            </a:extLst>
          </p:cNvPr>
          <p:cNvSpPr/>
          <p:nvPr/>
        </p:nvSpPr>
        <p:spPr>
          <a:xfrm>
            <a:off x="991893" y="1794587"/>
            <a:ext cx="6977826" cy="4340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5" lvl="2" indent="-450850">
              <a:lnSpc>
                <a:spcPct val="125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the Need</a:t>
            </a:r>
          </a:p>
          <a:p>
            <a:pPr marL="460375" lvl="2" indent="-450850">
              <a:lnSpc>
                <a:spcPct val="125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Brainstorm </a:t>
            </a:r>
          </a:p>
          <a:p>
            <a:pPr marL="460375" lvl="2" indent="-450850">
              <a:lnSpc>
                <a:spcPct val="125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 </a:t>
            </a:r>
          </a:p>
          <a:p>
            <a:pPr marL="460375" lvl="2" indent="-450850">
              <a:lnSpc>
                <a:spcPct val="125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</a:t>
            </a:r>
          </a:p>
          <a:p>
            <a:pPr marL="460375" lvl="2" indent="-450850">
              <a:lnSpc>
                <a:spcPct val="125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and Evaluate</a:t>
            </a:r>
          </a:p>
          <a:p>
            <a:pPr marL="460375" lvl="2" indent="-450850">
              <a:lnSpc>
                <a:spcPct val="125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Rebuild </a:t>
            </a:r>
          </a:p>
          <a:p>
            <a:pPr marL="460375" lvl="2" indent="-450850">
              <a:lnSpc>
                <a:spcPct val="125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the Solution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83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aster 1">
  <a:themeElements>
    <a:clrScheme name="STEM^2D Theme v1">
      <a:dk1>
        <a:srgbClr val="009996"/>
      </a:dk1>
      <a:lt1>
        <a:srgbClr val="FFFFFF"/>
      </a:lt1>
      <a:dk2>
        <a:srgbClr val="555555"/>
      </a:dk2>
      <a:lt2>
        <a:srgbClr val="E7E6E6"/>
      </a:lt2>
      <a:accent1>
        <a:srgbClr val="71C7D6"/>
      </a:accent1>
      <a:accent2>
        <a:srgbClr val="F3D036"/>
      </a:accent2>
      <a:accent3>
        <a:srgbClr val="A5A5A5"/>
      </a:accent3>
      <a:accent4>
        <a:srgbClr val="F15922"/>
      </a:accent4>
      <a:accent5>
        <a:srgbClr val="E33C70"/>
      </a:accent5>
      <a:accent6>
        <a:srgbClr val="70AD47"/>
      </a:accent6>
      <a:hlink>
        <a:srgbClr val="3CC3E5"/>
      </a:hlink>
      <a:folHlink>
        <a:srgbClr val="A26BA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233ec2-66d3-4ef5-8807-a2c006e69374" xsi:nil="true"/>
    <lcf76f155ced4ddcb4097134ff3c332f xmlns="adc816b1-d756-4632-a449-b11038f588a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9F8E7BC959D444B5EB974EB8E7CC82" ma:contentTypeVersion="18" ma:contentTypeDescription="Create a new document." ma:contentTypeScope="" ma:versionID="d9a83b7a09226e496c72957420046e5d">
  <xsd:schema xmlns:xsd="http://www.w3.org/2001/XMLSchema" xmlns:xs="http://www.w3.org/2001/XMLSchema" xmlns:p="http://schemas.microsoft.com/office/2006/metadata/properties" xmlns:ns2="db233ec2-66d3-4ef5-8807-a2c006e69374" xmlns:ns3="adc816b1-d756-4632-a449-b11038f588a1" targetNamespace="http://schemas.microsoft.com/office/2006/metadata/properties" ma:root="true" ma:fieldsID="8ef1d61839208a915daaaf2ffcbb9feb" ns2:_="" ns3:_="">
    <xsd:import namespace="db233ec2-66d3-4ef5-8807-a2c006e69374"/>
    <xsd:import namespace="adc816b1-d756-4632-a449-b11038f588a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33ec2-66d3-4ef5-8807-a2c006e693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44dae29-85ca-4d34-a989-72f99e160290}" ma:internalName="TaxCatchAll" ma:showField="CatchAllData" ma:web="db233ec2-66d3-4ef5-8807-a2c006e693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816b1-d756-4632-a449-b11038f588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955067c-4844-4e4f-970b-73b17f1117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A13D34-50F1-4C5E-B9CD-C080F0B5EEE5}">
  <ds:schemaRefs>
    <ds:schemaRef ds:uri="http://schemas.microsoft.com/office/2006/metadata/properties"/>
    <ds:schemaRef ds:uri="http://schemas.microsoft.com/office/infopath/2007/PartnerControls"/>
    <ds:schemaRef ds:uri="db233ec2-66d3-4ef5-8807-a2c006e69374"/>
    <ds:schemaRef ds:uri="adc816b1-d756-4632-a449-b11038f588a1"/>
  </ds:schemaRefs>
</ds:datastoreItem>
</file>

<file path=customXml/itemProps2.xml><?xml version="1.0" encoding="utf-8"?>
<ds:datastoreItem xmlns:ds="http://schemas.openxmlformats.org/officeDocument/2006/customXml" ds:itemID="{E4D59D09-A1FA-4800-9639-1285ADACEE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0E5964-BFB9-46E0-A214-93F224D10E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233ec2-66d3-4ef5-8807-a2c006e69374"/>
    <ds:schemaRef ds:uri="adc816b1-d756-4632-a449-b11038f588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11596</TotalTime>
  <Words>670</Words>
  <Application>Microsoft Office PowerPoint</Application>
  <PresentationFormat>Widescreen</PresentationFormat>
  <Paragraphs>120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Arial Rounded MT Bold</vt:lpstr>
      <vt:lpstr>Calibri</vt:lpstr>
      <vt:lpstr>Master 1</vt:lpstr>
      <vt:lpstr>Backpack Design  Challenge</vt:lpstr>
      <vt:lpstr>What is STEM2D?</vt:lpstr>
      <vt:lpstr>PowerPoint Presentation</vt:lpstr>
      <vt:lpstr>STEM2D in the World of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Biomimicry in Structure Design Stem2D Topics: Science, Design, and Engineering</dc:title>
  <dc:creator>WIDBY, WILLIAM D</dc:creator>
  <cp:lastModifiedBy>Kelly Tungett</cp:lastModifiedBy>
  <cp:revision>336</cp:revision>
  <dcterms:created xsi:type="dcterms:W3CDTF">2018-05-07T14:41:30Z</dcterms:created>
  <dcterms:modified xsi:type="dcterms:W3CDTF">2026-02-19T20:15:30Z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0x010100919F8E7BC959D444B5EB974EB8E7CC82</vt:lpwstr>
  </property>
</Properties>
</file>