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</p:sldMasterIdLst>
  <p:notesMasterIdLst>
    <p:notesMasterId r:id="rId33"/>
  </p:notesMasterIdLst>
  <p:handoutMasterIdLst>
    <p:handoutMasterId r:id="rId34"/>
  </p:handoutMasterIdLst>
  <p:sldIdLst>
    <p:sldId id="256" r:id="rId6"/>
    <p:sldId id="258" r:id="rId7"/>
    <p:sldId id="263" r:id="rId8"/>
    <p:sldId id="257" r:id="rId9"/>
    <p:sldId id="283" r:id="rId10"/>
    <p:sldId id="269" r:id="rId11"/>
    <p:sldId id="297" r:id="rId12"/>
    <p:sldId id="272" r:id="rId13"/>
    <p:sldId id="318" r:id="rId14"/>
    <p:sldId id="319" r:id="rId15"/>
    <p:sldId id="320" r:id="rId16"/>
    <p:sldId id="321" r:id="rId17"/>
    <p:sldId id="313" r:id="rId18"/>
    <p:sldId id="315" r:id="rId19"/>
    <p:sldId id="316" r:id="rId20"/>
    <p:sldId id="314" r:id="rId21"/>
    <p:sldId id="308" r:id="rId22"/>
    <p:sldId id="310" r:id="rId23"/>
    <p:sldId id="309" r:id="rId24"/>
    <p:sldId id="300" r:id="rId25"/>
    <p:sldId id="306" r:id="rId26"/>
    <p:sldId id="307" r:id="rId27"/>
    <p:sldId id="303" r:id="rId28"/>
    <p:sldId id="304" r:id="rId29"/>
    <p:sldId id="266" r:id="rId30"/>
    <p:sldId id="301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McMahon" initials="A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0"/>
    <p:restoredTop sz="81685" autoAdjust="0"/>
  </p:normalViewPr>
  <p:slideViewPr>
    <p:cSldViewPr snapToGrid="0" snapToObjects="1">
      <p:cViewPr varScale="1">
        <p:scale>
          <a:sx n="82" d="100"/>
          <a:sy n="82" d="100"/>
        </p:scale>
        <p:origin x="2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31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E90574-9323-1749-9E2A-37BDA60D7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2F763-1B11-204B-A665-2871E81DDE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06244-EBAC-1C4D-A078-48E53E860D6A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DEC47-878F-C54C-AE6D-04D532E786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79D88-422D-394E-B7E9-0A0B771A98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D6579-517E-3F4B-A15B-F43D84FF3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8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4E1F7-369E-754A-8EBF-6169AA7FC90F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B0F42-7A2A-FD45-B1C0-1243E9912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70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3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1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16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9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4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4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53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2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9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15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7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0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0F42-7A2A-FD45-B1C0-1243E9912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8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olid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863FE9-447E-974A-B1CE-DBB304E93CCD}"/>
              </a:ext>
            </a:extLst>
          </p:cNvPr>
          <p:cNvSpPr/>
          <p:nvPr userDrawn="1"/>
        </p:nvSpPr>
        <p:spPr>
          <a:xfrm>
            <a:off x="623473" y="3014906"/>
            <a:ext cx="291220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Ins="45720" rtlCol="0" anchor="ctr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STEM</a:t>
            </a:r>
            <a:r>
              <a:rPr lang="en-US" sz="2800" baseline="300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 Topics: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0BF323-6D06-5A4C-8DE3-4C16053C4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473" y="3538126"/>
            <a:ext cx="2108782" cy="424732"/>
          </a:xfrm>
          <a:prstGeom prst="rect">
            <a:avLst/>
          </a:prstGeom>
          <a:solidFill>
            <a:schemeClr val="accent2"/>
          </a:solidFill>
        </p:spPr>
        <p:txBody>
          <a:bodyPr wrap="none" lIns="91440" rIns="18288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2pPr>
            <a:lvl3pPr marL="914400" indent="0">
              <a:buNone/>
              <a:defRPr sz="18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3pPr>
            <a:lvl4pPr marL="1371600" indent="0">
              <a:buNone/>
              <a:defRPr sz="1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4pPr>
            <a:lvl5pPr marL="1828800" indent="0">
              <a:buNone/>
              <a:defRPr sz="1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en-US" dirty="0"/>
              <a:t>Topics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DB884E9-2908-D444-A1EE-333C9B08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73" y="802332"/>
            <a:ext cx="10515600" cy="1325563"/>
          </a:xfrm>
          <a:prstGeom prst="rect">
            <a:avLst/>
          </a:prstGeom>
        </p:spPr>
        <p:txBody>
          <a:bodyPr lIns="91440" rIns="45720">
            <a:noAutofit/>
          </a:bodyPr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D3BF23C-657D-2D4F-AF64-37DABD490E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4948238"/>
            <a:ext cx="536098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4DB6F14-730F-5D47-8261-364352F5A2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578476"/>
            <a:ext cx="536098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1435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1B5B2A-7E44-B048-9AD1-57E8B9B9EC42}"/>
              </a:ext>
            </a:extLst>
          </p:cNvPr>
          <p:cNvSpPr/>
          <p:nvPr userDrawn="1"/>
        </p:nvSpPr>
        <p:spPr>
          <a:xfrm>
            <a:off x="1417838" y="1809974"/>
            <a:ext cx="9703581" cy="1019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9EFFAE-C65E-EA49-BB98-4BDCE2F611D7}"/>
              </a:ext>
            </a:extLst>
          </p:cNvPr>
          <p:cNvSpPr txBox="1">
            <a:spLocks/>
          </p:cNvSpPr>
          <p:nvPr userDrawn="1"/>
        </p:nvSpPr>
        <p:spPr>
          <a:xfrm>
            <a:off x="1586853" y="1943652"/>
            <a:ext cx="9385948" cy="8861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do you know about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871669-967D-D540-A23C-999482D543F0}"/>
              </a:ext>
            </a:extLst>
          </p:cNvPr>
          <p:cNvSpPr txBox="1">
            <a:spLocks/>
          </p:cNvSpPr>
          <p:nvPr userDrawn="1"/>
        </p:nvSpPr>
        <p:spPr>
          <a:xfrm>
            <a:off x="1586853" y="2963505"/>
            <a:ext cx="8846301" cy="3122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chemeClr val="accent5"/>
                </a:solidFill>
                <a:cs typeface="Arial" panose="020B0604020202020204" pitchFamily="34" charset="0"/>
              </a:rPr>
              <a:t>Science, Technology, and Math?</a:t>
            </a:r>
          </a:p>
        </p:txBody>
      </p:sp>
    </p:spTree>
    <p:extLst>
      <p:ext uri="{BB962C8B-B14F-4D97-AF65-F5344CB8AC3E}">
        <p14:creationId xmlns:p14="http://schemas.microsoft.com/office/powerpoint/2010/main" val="77068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is STEM2D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6888BD-327D-CB41-B98E-1ED2C788A0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9488" y="1619250"/>
            <a:ext cx="2163763" cy="944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673EE-5452-AC43-944C-39EBF9072B37}"/>
              </a:ext>
            </a:extLst>
          </p:cNvPr>
          <p:cNvSpPr/>
          <p:nvPr userDrawn="1"/>
        </p:nvSpPr>
        <p:spPr>
          <a:xfrm>
            <a:off x="2885290" y="2233234"/>
            <a:ext cx="2775922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0E9E2F-5658-474B-AEC0-70FFF0CE8966}"/>
              </a:ext>
            </a:extLst>
          </p:cNvPr>
          <p:cNvSpPr/>
          <p:nvPr userDrawn="1"/>
        </p:nvSpPr>
        <p:spPr>
          <a:xfrm>
            <a:off x="3845412" y="2944943"/>
            <a:ext cx="2985694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ngineering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CF838-A8E0-004E-9C77-FB32F4F06358}"/>
              </a:ext>
            </a:extLst>
          </p:cNvPr>
          <p:cNvSpPr/>
          <p:nvPr userDrawn="1"/>
        </p:nvSpPr>
        <p:spPr>
          <a:xfrm>
            <a:off x="4912210" y="3671732"/>
            <a:ext cx="3088790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BCF88-759D-164A-ABC8-7FDC187A51E3}"/>
              </a:ext>
            </a:extLst>
          </p:cNvPr>
          <p:cNvSpPr/>
          <p:nvPr userDrawn="1"/>
        </p:nvSpPr>
        <p:spPr>
          <a:xfrm>
            <a:off x="6009490" y="4421956"/>
            <a:ext cx="3268981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anufacturing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B832BA-EB0A-AF4E-9804-74B437A06005}"/>
              </a:ext>
            </a:extLst>
          </p:cNvPr>
          <p:cNvSpPr/>
          <p:nvPr userDrawn="1"/>
        </p:nvSpPr>
        <p:spPr>
          <a:xfrm>
            <a:off x="7112862" y="5384838"/>
            <a:ext cx="2837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568B-915B-114E-A10B-7939103E14CF}"/>
              </a:ext>
            </a:extLst>
          </p:cNvPr>
          <p:cNvSpPr txBox="1"/>
          <p:nvPr userDrawn="1"/>
        </p:nvSpPr>
        <p:spPr>
          <a:xfrm>
            <a:off x="3456142" y="481261"/>
            <a:ext cx="5279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rPr>
              <a:t>What is </a:t>
            </a:r>
            <a:r>
              <a:rPr lang="en-US" sz="54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STEM</a:t>
            </a:r>
            <a:r>
              <a:rPr lang="en-US" sz="5400" baseline="30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2</a:t>
            </a:r>
            <a:r>
              <a:rPr lang="en-US" sz="54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D</a:t>
            </a:r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285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BBB427-B95F-9B48-A99C-947D1F998685}"/>
              </a:ext>
            </a:extLst>
          </p:cNvPr>
          <p:cNvSpPr/>
          <p:nvPr userDrawn="1"/>
        </p:nvSpPr>
        <p:spPr>
          <a:xfrm>
            <a:off x="4023218" y="2919073"/>
            <a:ext cx="4145564" cy="1019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bIns="91440" rtlCol="0" anchor="ctr"/>
          <a:lstStyle/>
          <a:p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3729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C7DEB6-1770-C141-BEAA-D9B75E12D716}"/>
              </a:ext>
            </a:extLst>
          </p:cNvPr>
          <p:cNvGrpSpPr/>
          <p:nvPr userDrawn="1"/>
        </p:nvGrpSpPr>
        <p:grpSpPr>
          <a:xfrm>
            <a:off x="2767140" y="2227132"/>
            <a:ext cx="6657720" cy="2403736"/>
            <a:chOff x="2700793" y="1817079"/>
            <a:chExt cx="6657720" cy="24037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12774A-89CA-1940-9F79-99699A677558}"/>
                </a:ext>
              </a:extLst>
            </p:cNvPr>
            <p:cNvSpPr/>
            <p:nvPr userDrawn="1"/>
          </p:nvSpPr>
          <p:spPr>
            <a:xfrm>
              <a:off x="2700793" y="1817079"/>
              <a:ext cx="2894575" cy="1163395"/>
            </a:xfrm>
            <a:prstGeom prst="rect">
              <a:avLst/>
            </a:prstGeom>
            <a:solidFill>
              <a:schemeClr val="accent2">
                <a:alpha val="99000"/>
              </a:schemeClr>
            </a:solidFill>
          </p:spPr>
          <p:txBody>
            <a:bodyPr wrap="none" lIns="274320" tIns="274320" rIns="18288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7200" dirty="0">
                  <a:solidFill>
                    <a:schemeClr val="tx2">
                      <a:lumMod val="50000"/>
                    </a:schemeClr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Team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2BDDB5-FA99-794F-B3E7-1BBC74F7DDBE}"/>
                </a:ext>
              </a:extLst>
            </p:cNvPr>
            <p:cNvSpPr/>
            <p:nvPr userDrawn="1"/>
          </p:nvSpPr>
          <p:spPr>
            <a:xfrm>
              <a:off x="2700793" y="2872754"/>
              <a:ext cx="6657720" cy="1348061"/>
            </a:xfrm>
            <a:prstGeom prst="rect">
              <a:avLst/>
            </a:prstGeom>
            <a:noFill/>
          </p:spPr>
          <p:txBody>
            <a:bodyPr wrap="none" lIns="274320" tIns="274320" rIns="182880" bIns="18288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7200" dirty="0">
                  <a:solidFill>
                    <a:schemeClr val="tx2">
                      <a:lumMod val="50000"/>
                    </a:schemeClr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Presentations</a:t>
              </a:r>
              <a:endParaRPr lang="en-US" sz="72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7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7DAAF-4039-BB4F-BC6B-F4B1ACD5E40C}"/>
              </a:ext>
            </a:extLst>
          </p:cNvPr>
          <p:cNvSpPr/>
          <p:nvPr userDrawn="1"/>
        </p:nvSpPr>
        <p:spPr>
          <a:xfrm>
            <a:off x="3616443" y="2782669"/>
            <a:ext cx="4959114" cy="1292662"/>
          </a:xfrm>
          <a:prstGeom prst="rect">
            <a:avLst/>
          </a:prstGeom>
          <a:solidFill>
            <a:schemeClr val="tx2">
              <a:lumMod val="50000"/>
              <a:alpha val="99000"/>
            </a:schemeClr>
          </a:solidFill>
        </p:spPr>
        <p:txBody>
          <a:bodyPr wrap="none" lIns="274320" tIns="0" rIns="182880" bIns="18288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Challenge</a:t>
            </a:r>
            <a:endParaRPr lang="en-US" sz="72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685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olid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863FE9-447E-974A-B1CE-DBB304E93CCD}"/>
              </a:ext>
            </a:extLst>
          </p:cNvPr>
          <p:cNvSpPr/>
          <p:nvPr userDrawn="1"/>
        </p:nvSpPr>
        <p:spPr>
          <a:xfrm>
            <a:off x="623473" y="3014906"/>
            <a:ext cx="291220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Ins="45720" rtlCol="0" anchor="ctr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STEM</a:t>
            </a:r>
            <a:r>
              <a:rPr lang="en-US" sz="2800" baseline="300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 Topics: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0BF323-6D06-5A4C-8DE3-4C16053C4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473" y="3538126"/>
            <a:ext cx="2108782" cy="424732"/>
          </a:xfrm>
          <a:prstGeom prst="rect">
            <a:avLst/>
          </a:prstGeom>
          <a:solidFill>
            <a:schemeClr val="accent2"/>
          </a:solidFill>
        </p:spPr>
        <p:txBody>
          <a:bodyPr wrap="none" lIns="91440" rIns="18288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2pPr>
            <a:lvl3pPr marL="914400" indent="0">
              <a:buNone/>
              <a:defRPr sz="18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3pPr>
            <a:lvl4pPr marL="1371600" indent="0">
              <a:buNone/>
              <a:defRPr sz="1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4pPr>
            <a:lvl5pPr marL="1828800" indent="0">
              <a:buNone/>
              <a:defRPr sz="1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en-US" dirty="0"/>
              <a:t>Topics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DB884E9-2908-D444-A1EE-333C9B08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73" y="802332"/>
            <a:ext cx="6646757" cy="1484726"/>
          </a:xfrm>
          <a:prstGeom prst="rect">
            <a:avLst/>
          </a:prstGeom>
        </p:spPr>
        <p:txBody>
          <a:bodyPr lIns="91440" rIns="45720">
            <a:noAutofit/>
          </a:bodyPr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D3BF23C-657D-2D4F-AF64-37DABD490E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4948238"/>
            <a:ext cx="536098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4DB6F14-730F-5D47-8261-364352F5A2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578476"/>
            <a:ext cx="536098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F9F295-D2D2-C049-B9BA-DF8DF7CCB580}"/>
              </a:ext>
            </a:extLst>
          </p:cNvPr>
          <p:cNvGrpSpPr/>
          <p:nvPr userDrawn="1"/>
        </p:nvGrpSpPr>
        <p:grpSpPr>
          <a:xfrm>
            <a:off x="7755872" y="0"/>
            <a:ext cx="4451118" cy="4456526"/>
            <a:chOff x="7740882" y="0"/>
            <a:chExt cx="4451118" cy="44565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3C862F-3583-4B4A-8F11-BAB807E9036D}"/>
                </a:ext>
              </a:extLst>
            </p:cNvPr>
            <p:cNvSpPr/>
            <p:nvPr/>
          </p:nvSpPr>
          <p:spPr>
            <a:xfrm>
              <a:off x="9228667" y="0"/>
              <a:ext cx="1484726" cy="1484726"/>
            </a:xfrm>
            <a:prstGeom prst="rect">
              <a:avLst/>
            </a:prstGeom>
            <a:solidFill>
              <a:schemeClr val="accent5">
                <a:lumMod val="75000"/>
                <a:alpha val="24000"/>
              </a:schemeClr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B17F1B-24A1-654F-BF9E-A06B7AF1923A}"/>
                </a:ext>
              </a:extLst>
            </p:cNvPr>
            <p:cNvSpPr/>
            <p:nvPr/>
          </p:nvSpPr>
          <p:spPr>
            <a:xfrm>
              <a:off x="7740882" y="0"/>
              <a:ext cx="1484726" cy="14847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9B3981-CB25-7C4D-9E10-86262CED80DF}"/>
                </a:ext>
              </a:extLst>
            </p:cNvPr>
            <p:cNvSpPr/>
            <p:nvPr/>
          </p:nvSpPr>
          <p:spPr>
            <a:xfrm>
              <a:off x="10707274" y="0"/>
              <a:ext cx="1484726" cy="1484726"/>
            </a:xfrm>
            <a:prstGeom prst="rect">
              <a:avLst/>
            </a:prstGeom>
            <a:solidFill>
              <a:schemeClr val="accent5">
                <a:alpha val="57000"/>
              </a:schemeClr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AD0228-260B-5F46-B8CE-B391D1BBCE27}"/>
                </a:ext>
              </a:extLst>
            </p:cNvPr>
            <p:cNvSpPr/>
            <p:nvPr/>
          </p:nvSpPr>
          <p:spPr>
            <a:xfrm>
              <a:off x="10707274" y="1484726"/>
              <a:ext cx="1484726" cy="1484726"/>
            </a:xfrm>
            <a:prstGeom prst="rect">
              <a:avLst/>
            </a:prstGeom>
            <a:solidFill>
              <a:schemeClr val="accent5">
                <a:lumMod val="75000"/>
                <a:alpha val="32000"/>
              </a:schemeClr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72C056-17B7-1E46-B4E3-7ECCF3272EA9}"/>
                </a:ext>
              </a:extLst>
            </p:cNvPr>
            <p:cNvSpPr/>
            <p:nvPr/>
          </p:nvSpPr>
          <p:spPr>
            <a:xfrm>
              <a:off x="9225608" y="1481667"/>
              <a:ext cx="1484726" cy="1484726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1000"/>
              </a:schemeClr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8718D4-8B61-8C4D-9972-80ACBC7F1EB0}"/>
                </a:ext>
              </a:extLst>
            </p:cNvPr>
            <p:cNvSpPr/>
            <p:nvPr/>
          </p:nvSpPr>
          <p:spPr>
            <a:xfrm>
              <a:off x="10707274" y="2971800"/>
              <a:ext cx="1484726" cy="148472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ffectLst>
              <a:reflection blurRad="6350" stA="50000" endA="295" endPos="92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FBBD4B-10A3-4C4E-878C-F73ED8A6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75300" y="334417"/>
              <a:ext cx="815891" cy="8158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8D1F1E-98A6-7043-8EE1-5AA19F3C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56966" y="332888"/>
              <a:ext cx="815891" cy="8158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EF411DF-7665-D846-A6D0-98A6047D3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043221" y="331358"/>
              <a:ext cx="815891" cy="8158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3CAA42-68A0-C744-A0CE-C5BCA1BD4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7000"/>
            </a:blip>
            <a:stretch>
              <a:fillRect/>
            </a:stretch>
          </p:blipFill>
          <p:spPr>
            <a:xfrm>
              <a:off x="9556966" y="1764851"/>
              <a:ext cx="815891" cy="815891"/>
            </a:xfrm>
            <a:prstGeom prst="rect">
              <a:avLst/>
            </a:prstGeom>
            <a:no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B301600-B6F7-7249-9E60-FA964559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40000"/>
            </a:blip>
            <a:stretch>
              <a:fillRect/>
            </a:stretch>
          </p:blipFill>
          <p:spPr>
            <a:xfrm>
              <a:off x="11043221" y="1816084"/>
              <a:ext cx="815891" cy="8158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8CDA0D-421E-FB47-B263-D019A330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5000"/>
              <a:biLevel thresh="75000"/>
            </a:blip>
            <a:stretch>
              <a:fillRect/>
            </a:stretch>
          </p:blipFill>
          <p:spPr>
            <a:xfrm>
              <a:off x="11041691" y="3370695"/>
              <a:ext cx="815891" cy="81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22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olid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3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ock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ECD24-58F2-FA49-A3C7-3C4BFF67EC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2963" y="2326639"/>
            <a:ext cx="10861675" cy="40836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defRPr sz="28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defRPr sz="2800">
                <a:solidFill>
                  <a:schemeClr val="bg2">
                    <a:lumMod val="10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defRPr sz="2800">
                <a:solidFill>
                  <a:schemeClr val="bg2">
                    <a:lumMod val="10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defRPr sz="28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DDD64-67F2-2340-B4D4-6508A8A8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5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73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9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bloc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5AF350-B548-D647-BAA4-D9F2659730A7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922366" y="520591"/>
            <a:ext cx="7989474" cy="7111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/>
            </a:lvl1pPr>
          </a:lstStyle>
          <a:p>
            <a:r>
              <a:rPr lang="en-US" sz="48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Activity title</a:t>
            </a:r>
            <a:endParaRPr lang="en-US" sz="2800" b="1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00F6BCB-7ADB-8C40-A81A-39A679B3D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354263" cy="600164"/>
          </a:xfrm>
          <a:prstGeom prst="rect">
            <a:avLst/>
          </a:prstGeom>
          <a:solidFill>
            <a:schemeClr val="accent2"/>
          </a:solidFill>
        </p:spPr>
        <p:txBody>
          <a:bodyPr lIns="45720" tIns="45720" rIns="45720" bIns="45720"/>
          <a:lstStyle>
            <a:lvl1pPr marL="0" indent="0">
              <a:buNone/>
              <a:defRPr sz="3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3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2pPr>
            <a:lvl3pPr marL="914400" indent="0">
              <a:buNone/>
              <a:defRPr sz="3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3pPr>
            <a:lvl4pPr marL="1371600" indent="0">
              <a:buNone/>
              <a:defRPr sz="3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4pPr>
            <a:lvl5pPr marL="1828800" indent="0">
              <a:buNone/>
              <a:defRPr sz="36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59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itable bloc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00F6BCB-7ADB-8C40-A81A-39A679B3D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4732936" cy="214930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13716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2pPr>
            <a:lvl3pPr marL="91440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3pPr>
            <a:lvl4pPr marL="137160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4pPr>
            <a:lvl5pPr marL="1828800" indent="0">
              <a:buNone/>
              <a:defRPr sz="240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5AF350-B548-D647-BAA4-D9F2659730A7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>
                <a:solidFill>
                  <a:schemeClr val="accent5"/>
                </a:solidFill>
              </a:defRPr>
            </a:lvl1pPr>
          </a:lstStyle>
          <a:p>
            <a:r>
              <a:rPr lang="en-US" sz="48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Activity title</a:t>
            </a:r>
            <a:endParaRPr lang="en-US" sz="2800" b="1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0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hink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CC2580-2372-1443-8C82-1A969ED46A39}"/>
              </a:ext>
            </a:extLst>
          </p:cNvPr>
          <p:cNvSpPr/>
          <p:nvPr userDrawn="1"/>
        </p:nvSpPr>
        <p:spPr>
          <a:xfrm>
            <a:off x="1199950" y="1977957"/>
            <a:ext cx="10436994" cy="100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Thinking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design methodology that provides a solution-based approach to solving problems.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85C5D6-1C41-5649-8539-835E1D23E16B}"/>
              </a:ext>
            </a:extLst>
          </p:cNvPr>
          <p:cNvSpPr txBox="1">
            <a:spLocks/>
          </p:cNvSpPr>
          <p:nvPr userDrawn="1"/>
        </p:nvSpPr>
        <p:spPr>
          <a:xfrm>
            <a:off x="920817" y="711635"/>
            <a:ext cx="10350366" cy="8583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is </a:t>
            </a:r>
            <a:r>
              <a:rPr lang="en-US" sz="6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DESIGN THINKING?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7C244-EDB4-3A43-9F1A-0FC3C7B88F8A}"/>
              </a:ext>
            </a:extLst>
          </p:cNvPr>
          <p:cNvSpPr/>
          <p:nvPr userDrawn="1"/>
        </p:nvSpPr>
        <p:spPr>
          <a:xfrm>
            <a:off x="1199950" y="3319672"/>
            <a:ext cx="96380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Thinking: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process in which we seek to understand the user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collection of hands-on methods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ongoing-experimentation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9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368383-07B8-0849-8996-F32CE069A033}"/>
              </a:ext>
            </a:extLst>
          </p:cNvPr>
          <p:cNvSpPr txBox="1">
            <a:spLocks/>
          </p:cNvSpPr>
          <p:nvPr userDrawn="1"/>
        </p:nvSpPr>
        <p:spPr>
          <a:xfrm>
            <a:off x="0" y="652467"/>
            <a:ext cx="12192000" cy="9164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7-step 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Design Process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9BA5E-B49F-D74F-9D56-26F2FDE52A55}"/>
              </a:ext>
            </a:extLst>
          </p:cNvPr>
          <p:cNvSpPr/>
          <p:nvPr userDrawn="1"/>
        </p:nvSpPr>
        <p:spPr>
          <a:xfrm>
            <a:off x="3784333" y="1794587"/>
            <a:ext cx="4185385" cy="434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the Need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Brainstorm 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 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and Evaluate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Rebuild </a:t>
            </a:r>
          </a:p>
          <a:p>
            <a:pPr marL="460375" lvl="2" indent="-450850">
              <a:lnSpc>
                <a:spcPct val="125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Solution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5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59807-E89F-DF46-9D39-37FABFEE6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alphaModFix amt="15000"/>
          </a:blip>
          <a:srcRect l="-13" t="1373" r="39150" b="47140"/>
          <a:stretch/>
        </p:blipFill>
        <p:spPr>
          <a:xfrm>
            <a:off x="396240" y="0"/>
            <a:ext cx="1179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3" r:id="rId3"/>
    <p:sldLayoutId id="2147483672" r:id="rId4"/>
    <p:sldLayoutId id="2147483671" r:id="rId5"/>
    <p:sldLayoutId id="2147483650" r:id="rId6"/>
    <p:sldLayoutId id="2147483681" r:id="rId7"/>
    <p:sldLayoutId id="2147483679" r:id="rId8"/>
    <p:sldLayoutId id="2147483680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F9779C-048F-9C42-9D00-25EE7D327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5000"/>
          </a:blip>
          <a:srcRect l="40566" t="48970" r="-1429" b="-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6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paces.hightail.com/receive/rEXGOiDvrQ/fi-85eb90fa-b594-4e5e-a3de-3b422fc8ff42/fv-4b14a9b5-0170-407f-a784-57d50d7f5846/JJV%20Girl%20Scout%20STEM%20-%20Rough%20Cut-v2.mp4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paces.hightail.com/receive/rEXGOiDvrQ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2.jpg"/><Relationship Id="rId7" Type="http://schemas.openxmlformats.org/officeDocument/2006/relationships/hyperlink" Target="https://commons.wikimedia.org/wiki/File:Nalgene.jpg" TargetMode="External"/><Relationship Id="rId2" Type="http://schemas.openxmlformats.org/officeDocument/2006/relationships/hyperlink" Target="https://commons.wikimedia.org/wiki/File:Polistirolo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:The_PVC_pipe.jpg" TargetMode="External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eautiful_iris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hyperlink" Target="https://commons.wikimedia.org/wiki/File:Eye-diagram_no_circles_border_1.sv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ye-diagram_no_circles_border_1.sv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2E92E-42A8-F845-84F2-A3CEE7A62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705" y="3640819"/>
            <a:ext cx="4404026" cy="424732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Science, Technology, Math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7200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The</a:t>
            </a:r>
            <a:br>
              <a:rPr lang="en-US" sz="7200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accent2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Amazing Eye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1041ECD-E3B7-7B46-8357-7B6D3A6610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B5AB37-B550-054F-B5AF-C1EECE7BE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79CA16-C2E7-BF42-A1D4-2F25D557B95F}"/>
              </a:ext>
            </a:extLst>
          </p:cNvPr>
          <p:cNvSpPr txBox="1">
            <a:spLocks/>
          </p:cNvSpPr>
          <p:nvPr/>
        </p:nvSpPr>
        <p:spPr>
          <a:xfrm>
            <a:off x="623552" y="4948358"/>
            <a:ext cx="5633186" cy="1411639"/>
          </a:xfrm>
          <a:prstGeom prst="rect">
            <a:avLst/>
          </a:prstGeom>
        </p:spPr>
        <p:txBody>
          <a:bodyPr wrap="none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6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</a:t>
            </a:r>
          </a:p>
          <a:p>
            <a:pPr>
              <a:spcAft>
                <a:spcPts val="1600"/>
              </a:spcAft>
            </a:pPr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D59AA7-0883-3B40-A567-80D4FB44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856" y="980993"/>
            <a:ext cx="5265452" cy="50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E9F797-5142-614B-BF54-85CB87CD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586" y="2799581"/>
            <a:ext cx="5262494" cy="2995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6234E-439D-DE41-92E2-F750B7017B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86103" y="2838645"/>
            <a:ext cx="5262496" cy="29890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575C82-DDD8-AF45-8075-B4055BD36D79}"/>
              </a:ext>
            </a:extLst>
          </p:cNvPr>
          <p:cNvSpPr txBox="1"/>
          <p:nvPr/>
        </p:nvSpPr>
        <p:spPr>
          <a:xfrm>
            <a:off x="395521" y="1812343"/>
            <a:ext cx="904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What happens if the eye has problems focusing?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Focusing Problems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BB827F-08AB-0A46-B12D-B914CC900DB6}"/>
              </a:ext>
            </a:extLst>
          </p:cNvPr>
          <p:cNvSpPr/>
          <p:nvPr/>
        </p:nvSpPr>
        <p:spPr>
          <a:xfrm>
            <a:off x="4718353" y="2737524"/>
            <a:ext cx="2335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Refractive Error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8C3B1A-D92E-4000-A9F4-2BFB562925ED}"/>
              </a:ext>
            </a:extLst>
          </p:cNvPr>
          <p:cNvSpPr/>
          <p:nvPr/>
        </p:nvSpPr>
        <p:spPr>
          <a:xfrm>
            <a:off x="1814004" y="5892617"/>
            <a:ext cx="3012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+mj-lt"/>
              </a:rPr>
              <a:t>Farsightedness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7856FB-5EBD-4C27-A1BA-53A0D53526BF}"/>
              </a:ext>
            </a:extLst>
          </p:cNvPr>
          <p:cNvSpPr/>
          <p:nvPr/>
        </p:nvSpPr>
        <p:spPr>
          <a:xfrm>
            <a:off x="7194053" y="5892617"/>
            <a:ext cx="3012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+mj-lt"/>
              </a:rPr>
              <a:t>Nearsightedness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DB87B29-06A7-46B2-928B-709B5B3CD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</p:spTree>
    <p:extLst>
      <p:ext uri="{BB962C8B-B14F-4D97-AF65-F5344CB8AC3E}">
        <p14:creationId xmlns:p14="http://schemas.microsoft.com/office/powerpoint/2010/main" val="326984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99" y="1030259"/>
            <a:ext cx="11609247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Refractive Error: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rPr>
              <a:t>Hyperopia (Farsightedness)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33B24-81F3-4545-BAE0-7A915956143A}"/>
              </a:ext>
            </a:extLst>
          </p:cNvPr>
          <p:cNvSpPr txBox="1"/>
          <p:nvPr/>
        </p:nvSpPr>
        <p:spPr>
          <a:xfrm>
            <a:off x="393699" y="1812343"/>
            <a:ext cx="4571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Problem seeing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close objects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9EB48-D923-1047-B74A-8F6605F0EC5F}"/>
              </a:ext>
            </a:extLst>
          </p:cNvPr>
          <p:cNvSpPr txBox="1"/>
          <p:nvPr/>
        </p:nvSpPr>
        <p:spPr>
          <a:xfrm>
            <a:off x="724156" y="2283342"/>
            <a:ext cx="4959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Occurs when the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distance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between the lens and retina is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too small;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it can also happen when the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cornea is too flat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1B7AC8-0A9C-CC43-A97E-2618F3E401D5}"/>
              </a:ext>
            </a:extLst>
          </p:cNvPr>
          <p:cNvSpPr txBox="1"/>
          <p:nvPr/>
        </p:nvSpPr>
        <p:spPr>
          <a:xfrm>
            <a:off x="6697439" y="5231395"/>
            <a:ext cx="457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</a:rPr>
              <a:t>Corrected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with lens that brings the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point of focus forward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(converging).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CF3F48-449D-724D-8CD5-367F66FCB2FC}"/>
              </a:ext>
            </a:extLst>
          </p:cNvPr>
          <p:cNvSpPr txBox="1"/>
          <p:nvPr/>
        </p:nvSpPr>
        <p:spPr>
          <a:xfrm>
            <a:off x="724156" y="6143511"/>
            <a:ext cx="4571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Light is focused </a:t>
            </a:r>
            <a:r>
              <a:rPr lang="en-US" sz="2000" i="1" dirty="0">
                <a:solidFill>
                  <a:schemeClr val="bg2">
                    <a:lumMod val="10000"/>
                  </a:schemeClr>
                </a:solidFill>
              </a:rPr>
              <a:t>behind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the retina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8907B-1D3A-D644-AB8A-E0B1F79E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2483" y="3490678"/>
            <a:ext cx="4414700" cy="25125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944551-B6A2-1048-9933-B8082FCF0437}"/>
              </a:ext>
            </a:extLst>
          </p:cNvPr>
          <p:cNvGrpSpPr/>
          <p:nvPr/>
        </p:nvGrpSpPr>
        <p:grpSpPr>
          <a:xfrm>
            <a:off x="6087101" y="1854870"/>
            <a:ext cx="5671776" cy="3434506"/>
            <a:chOff x="6690871" y="2527161"/>
            <a:chExt cx="4186969" cy="25353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A151DD-C51E-C047-B3B1-832317E30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690871" y="2527161"/>
              <a:ext cx="4186969" cy="253539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F06682-B284-5F4C-864A-568B6BE14870}"/>
                </a:ext>
              </a:extLst>
            </p:cNvPr>
            <p:cNvSpPr/>
            <p:nvPr/>
          </p:nvSpPr>
          <p:spPr>
            <a:xfrm>
              <a:off x="7221522" y="3299005"/>
              <a:ext cx="265814" cy="94338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66828-B4DF-F14D-B2AA-C3CA58D07ABF}"/>
              </a:ext>
            </a:extLst>
          </p:cNvPr>
          <p:cNvGrpSpPr/>
          <p:nvPr/>
        </p:nvGrpSpPr>
        <p:grpSpPr>
          <a:xfrm>
            <a:off x="4169771" y="4457437"/>
            <a:ext cx="1910217" cy="924355"/>
            <a:chOff x="4159138" y="4499969"/>
            <a:chExt cx="1910217" cy="92435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AFE951-5369-2547-89FF-26C8E81E0F04}"/>
                </a:ext>
              </a:extLst>
            </p:cNvPr>
            <p:cNvSpPr/>
            <p:nvPr/>
          </p:nvSpPr>
          <p:spPr>
            <a:xfrm>
              <a:off x="4159138" y="4499969"/>
              <a:ext cx="484342" cy="467833"/>
            </a:xfrm>
            <a:prstGeom prst="ellipse">
              <a:avLst/>
            </a:prstGeom>
            <a:noFill/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1C74F0-12C6-0745-BBA7-CE8F10AC68F9}"/>
                </a:ext>
              </a:extLst>
            </p:cNvPr>
            <p:cNvSpPr txBox="1"/>
            <p:nvPr/>
          </p:nvSpPr>
          <p:spPr>
            <a:xfrm>
              <a:off x="4713733" y="5116547"/>
              <a:ext cx="13556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Focus point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BBB8632-7DF7-EC4E-A34D-8AE2E7FCDA37}"/>
                </a:ext>
              </a:extLst>
            </p:cNvPr>
            <p:cNvCxnSpPr>
              <a:cxnSpLocks/>
              <a:endCxn id="25" idx="5"/>
            </p:cNvCxnSpPr>
            <p:nvPr/>
          </p:nvCxnSpPr>
          <p:spPr>
            <a:xfrm flipH="1" flipV="1">
              <a:off x="4572550" y="4899289"/>
              <a:ext cx="343848" cy="208771"/>
            </a:xfrm>
            <a:prstGeom prst="straightConnector1">
              <a:avLst/>
            </a:prstGeom>
            <a:ln w="25400">
              <a:solidFill>
                <a:schemeClr val="accent5">
                  <a:lumMod val="75000"/>
                </a:schemeClr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6F8730-6A8C-D140-9746-77F96A97B699}"/>
              </a:ext>
            </a:extLst>
          </p:cNvPr>
          <p:cNvGrpSpPr/>
          <p:nvPr/>
        </p:nvGrpSpPr>
        <p:grpSpPr>
          <a:xfrm>
            <a:off x="10001095" y="2214229"/>
            <a:ext cx="1603473" cy="1510077"/>
            <a:chOff x="4159138" y="3457725"/>
            <a:chExt cx="1603473" cy="151007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78F7DD-7E92-004C-9401-53D786403324}"/>
                </a:ext>
              </a:extLst>
            </p:cNvPr>
            <p:cNvSpPr/>
            <p:nvPr/>
          </p:nvSpPr>
          <p:spPr>
            <a:xfrm>
              <a:off x="4159138" y="4499969"/>
              <a:ext cx="484342" cy="467833"/>
            </a:xfrm>
            <a:prstGeom prst="ellipse">
              <a:avLst/>
            </a:prstGeom>
            <a:noFill/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22D2B3-A18F-D148-A943-298AA7EC0D9A}"/>
                </a:ext>
              </a:extLst>
            </p:cNvPr>
            <p:cNvSpPr txBox="1"/>
            <p:nvPr/>
          </p:nvSpPr>
          <p:spPr>
            <a:xfrm>
              <a:off x="4596043" y="3457725"/>
              <a:ext cx="1166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Focus point</a:t>
              </a:r>
            </a:p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corrected</a:t>
              </a:r>
            </a:p>
          </p:txBody>
        </p:sp>
      </p:grp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4DD88113-BEC8-564C-B0E6-C937F99499D2}"/>
              </a:ext>
            </a:extLst>
          </p:cNvPr>
          <p:cNvCxnSpPr>
            <a:stCxn id="43" idx="2"/>
            <a:endCxn id="42" idx="6"/>
          </p:cNvCxnSpPr>
          <p:nvPr/>
        </p:nvCxnSpPr>
        <p:spPr>
          <a:xfrm rot="5400000">
            <a:off x="10376891" y="2845996"/>
            <a:ext cx="752941" cy="535847"/>
          </a:xfrm>
          <a:prstGeom prst="bentConnector2">
            <a:avLst/>
          </a:prstGeom>
          <a:ln w="25400">
            <a:solidFill>
              <a:schemeClr val="accent5">
                <a:lumMod val="75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7A47E1-34BC-487A-A11A-9F3A397DA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</p:spTree>
    <p:extLst>
      <p:ext uri="{BB962C8B-B14F-4D97-AF65-F5344CB8AC3E}">
        <p14:creationId xmlns:p14="http://schemas.microsoft.com/office/powerpoint/2010/main" val="168059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F247B01-BFF0-4D4D-8FF1-FC1974A8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9318" y="3493190"/>
            <a:ext cx="4414700" cy="25075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141C5E-7685-2E4D-87D8-1987E69C3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7734" y="1854870"/>
            <a:ext cx="5671776" cy="3434506"/>
          </a:xfrm>
          <a:prstGeom prst="rect">
            <a:avLst/>
          </a:prstGeom>
        </p:spPr>
      </p:pic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99" y="1030259"/>
            <a:ext cx="11609247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Refractive Error: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</a:rPr>
              <a:t>Myopia (Nearsightedness)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33B24-81F3-4545-BAE0-7A915956143A}"/>
              </a:ext>
            </a:extLst>
          </p:cNvPr>
          <p:cNvSpPr txBox="1"/>
          <p:nvPr/>
        </p:nvSpPr>
        <p:spPr>
          <a:xfrm>
            <a:off x="393699" y="1812343"/>
            <a:ext cx="4571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Problem seeing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objects far away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9EB48-D923-1047-B74A-8F6605F0EC5F}"/>
              </a:ext>
            </a:extLst>
          </p:cNvPr>
          <p:cNvSpPr txBox="1"/>
          <p:nvPr/>
        </p:nvSpPr>
        <p:spPr>
          <a:xfrm>
            <a:off x="724156" y="2283342"/>
            <a:ext cx="4959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Occurs when the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distance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between the lens and retina is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too large;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it can also happen when the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cornea is too curved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1B7AC8-0A9C-CC43-A97E-2618F3E401D5}"/>
              </a:ext>
            </a:extLst>
          </p:cNvPr>
          <p:cNvSpPr txBox="1"/>
          <p:nvPr/>
        </p:nvSpPr>
        <p:spPr>
          <a:xfrm>
            <a:off x="6681668" y="5231395"/>
            <a:ext cx="4571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</a:rPr>
              <a:t>Corrected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with lens that spreads light outwards and 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moves the point of focus back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(diverging).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CF3F48-449D-724D-8CD5-367F66FCB2FC}"/>
              </a:ext>
            </a:extLst>
          </p:cNvPr>
          <p:cNvSpPr txBox="1"/>
          <p:nvPr/>
        </p:nvSpPr>
        <p:spPr>
          <a:xfrm>
            <a:off x="724156" y="6143511"/>
            <a:ext cx="457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Light is focused </a:t>
            </a:r>
            <a:r>
              <a:rPr lang="en-US" sz="2000" i="1" dirty="0">
                <a:solidFill>
                  <a:schemeClr val="bg2">
                    <a:lumMod val="10000"/>
                  </a:schemeClr>
                </a:solidFill>
              </a:rPr>
              <a:t>in front of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the retina </a:t>
            </a:r>
          </a:p>
          <a:p>
            <a:pPr>
              <a:spcAft>
                <a:spcPts val="1200"/>
              </a:spcAft>
              <a:buClr>
                <a:schemeClr val="accent5"/>
              </a:buClr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F01C3CD-B4DE-AF49-A58B-8783DD7744A3}"/>
              </a:ext>
            </a:extLst>
          </p:cNvPr>
          <p:cNvSpPr/>
          <p:nvPr/>
        </p:nvSpPr>
        <p:spPr>
          <a:xfrm>
            <a:off x="6693398" y="2957464"/>
            <a:ext cx="544010" cy="1277936"/>
          </a:xfrm>
          <a:custGeom>
            <a:avLst/>
            <a:gdLst>
              <a:gd name="connsiteX0" fmla="*/ 544010 w 544010"/>
              <a:gd name="connsiteY0" fmla="*/ 1619734 h 1620456"/>
              <a:gd name="connsiteX1" fmla="*/ 544010 w 544010"/>
              <a:gd name="connsiteY1" fmla="*/ 1620456 h 1620456"/>
              <a:gd name="connsiteX2" fmla="*/ 542260 w 544010"/>
              <a:gd name="connsiteY2" fmla="*/ 1620456 h 1620456"/>
              <a:gd name="connsiteX3" fmla="*/ 542260 w 544010"/>
              <a:gd name="connsiteY3" fmla="*/ 0 h 1620456"/>
              <a:gd name="connsiteX4" fmla="*/ 544010 w 544010"/>
              <a:gd name="connsiteY4" fmla="*/ 0 h 1620456"/>
              <a:gd name="connsiteX5" fmla="*/ 544010 w 544010"/>
              <a:gd name="connsiteY5" fmla="*/ 723 h 1620456"/>
              <a:gd name="connsiteX6" fmla="*/ 0 w 544010"/>
              <a:gd name="connsiteY6" fmla="*/ 0 h 1620456"/>
              <a:gd name="connsiteX7" fmla="*/ 542260 w 544010"/>
              <a:gd name="connsiteY7" fmla="*/ 0 h 1620456"/>
              <a:gd name="connsiteX8" fmla="*/ 344486 w 544010"/>
              <a:gd name="connsiteY8" fmla="*/ 810228 h 1620456"/>
              <a:gd name="connsiteX9" fmla="*/ 542260 w 544010"/>
              <a:gd name="connsiteY9" fmla="*/ 1620456 h 1620456"/>
              <a:gd name="connsiteX10" fmla="*/ 0 w 544010"/>
              <a:gd name="connsiteY10" fmla="*/ 1620456 h 1620456"/>
              <a:gd name="connsiteX11" fmla="*/ 197774 w 544010"/>
              <a:gd name="connsiteY11" fmla="*/ 810228 h 1620456"/>
              <a:gd name="connsiteX12" fmla="*/ 0 w 544010"/>
              <a:gd name="connsiteY12" fmla="*/ 0 h 16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010" h="1620456">
                <a:moveTo>
                  <a:pt x="544010" y="1619734"/>
                </a:moveTo>
                <a:lnTo>
                  <a:pt x="544010" y="1620456"/>
                </a:lnTo>
                <a:lnTo>
                  <a:pt x="542260" y="1620456"/>
                </a:lnTo>
                <a:close/>
                <a:moveTo>
                  <a:pt x="542260" y="0"/>
                </a:moveTo>
                <a:lnTo>
                  <a:pt x="544010" y="0"/>
                </a:lnTo>
                <a:lnTo>
                  <a:pt x="544010" y="723"/>
                </a:lnTo>
                <a:close/>
                <a:moveTo>
                  <a:pt x="0" y="0"/>
                </a:moveTo>
                <a:lnTo>
                  <a:pt x="542260" y="0"/>
                </a:lnTo>
                <a:cubicBezTo>
                  <a:pt x="433032" y="0"/>
                  <a:pt x="344486" y="362751"/>
                  <a:pt x="344486" y="810228"/>
                </a:cubicBezTo>
                <a:cubicBezTo>
                  <a:pt x="344486" y="1257705"/>
                  <a:pt x="433032" y="1620456"/>
                  <a:pt x="542260" y="1620456"/>
                </a:cubicBezTo>
                <a:lnTo>
                  <a:pt x="0" y="1620456"/>
                </a:lnTo>
                <a:cubicBezTo>
                  <a:pt x="109228" y="1620456"/>
                  <a:pt x="197774" y="1257705"/>
                  <a:pt x="197774" y="810228"/>
                </a:cubicBezTo>
                <a:cubicBezTo>
                  <a:pt x="197774" y="362751"/>
                  <a:pt x="109228" y="0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313C3F-BA57-FF42-9E23-3A33D39D884A}"/>
              </a:ext>
            </a:extLst>
          </p:cNvPr>
          <p:cNvGrpSpPr/>
          <p:nvPr/>
        </p:nvGrpSpPr>
        <p:grpSpPr>
          <a:xfrm>
            <a:off x="3050627" y="4446806"/>
            <a:ext cx="2345862" cy="1471431"/>
            <a:chOff x="4159138" y="4499969"/>
            <a:chExt cx="2345862" cy="147143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5A64E0-A964-FD4E-AA2E-A02C406B6159}"/>
                </a:ext>
              </a:extLst>
            </p:cNvPr>
            <p:cNvSpPr/>
            <p:nvPr/>
          </p:nvSpPr>
          <p:spPr>
            <a:xfrm>
              <a:off x="4159138" y="4499969"/>
              <a:ext cx="484342" cy="467833"/>
            </a:xfrm>
            <a:prstGeom prst="ellipse">
              <a:avLst/>
            </a:prstGeom>
            <a:noFill/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AC1138-AC87-474A-B945-9FAE427951E0}"/>
                </a:ext>
              </a:extLst>
            </p:cNvPr>
            <p:cNvSpPr txBox="1"/>
            <p:nvPr/>
          </p:nvSpPr>
          <p:spPr>
            <a:xfrm>
              <a:off x="5149378" y="5663623"/>
              <a:ext cx="13556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Focus point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174B9A6-2BE9-9248-AE17-EACFAD432CFC}"/>
                </a:ext>
              </a:extLst>
            </p:cNvPr>
            <p:cNvCxnSpPr>
              <a:cxnSpLocks/>
              <a:endCxn id="28" idx="5"/>
            </p:cNvCxnSpPr>
            <p:nvPr/>
          </p:nvCxnSpPr>
          <p:spPr>
            <a:xfrm flipH="1" flipV="1">
              <a:off x="4572550" y="4899289"/>
              <a:ext cx="597596" cy="810395"/>
            </a:xfrm>
            <a:prstGeom prst="straightConnector1">
              <a:avLst/>
            </a:prstGeom>
            <a:ln w="25400">
              <a:solidFill>
                <a:schemeClr val="accent5">
                  <a:lumMod val="75000"/>
                </a:schemeClr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82DB63-F0B5-C248-9362-92D0A443C14B}"/>
              </a:ext>
            </a:extLst>
          </p:cNvPr>
          <p:cNvGrpSpPr/>
          <p:nvPr/>
        </p:nvGrpSpPr>
        <p:grpSpPr>
          <a:xfrm>
            <a:off x="10001095" y="2214229"/>
            <a:ext cx="1603473" cy="1510077"/>
            <a:chOff x="4159138" y="3457725"/>
            <a:chExt cx="1603473" cy="151007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A661AF-73F7-784A-B785-94F74151D4E9}"/>
                </a:ext>
              </a:extLst>
            </p:cNvPr>
            <p:cNvSpPr/>
            <p:nvPr/>
          </p:nvSpPr>
          <p:spPr>
            <a:xfrm>
              <a:off x="4159138" y="4499969"/>
              <a:ext cx="484342" cy="467833"/>
            </a:xfrm>
            <a:prstGeom prst="ellipse">
              <a:avLst/>
            </a:prstGeom>
            <a:noFill/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BE4702-03BA-D545-89A2-3F218B1BD76E}"/>
                </a:ext>
              </a:extLst>
            </p:cNvPr>
            <p:cNvSpPr txBox="1"/>
            <p:nvPr/>
          </p:nvSpPr>
          <p:spPr>
            <a:xfrm>
              <a:off x="4596043" y="3457725"/>
              <a:ext cx="1166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Focus point</a:t>
              </a:r>
            </a:p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corrected</a:t>
              </a:r>
            </a:p>
          </p:txBody>
        </p:sp>
      </p:grp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BB79D098-88E3-0642-AAE6-C2610758E486}"/>
              </a:ext>
            </a:extLst>
          </p:cNvPr>
          <p:cNvCxnSpPr>
            <a:stCxn id="33" idx="2"/>
            <a:endCxn id="32" idx="6"/>
          </p:cNvCxnSpPr>
          <p:nvPr/>
        </p:nvCxnSpPr>
        <p:spPr>
          <a:xfrm rot="5400000">
            <a:off x="10376891" y="2845996"/>
            <a:ext cx="752941" cy="535847"/>
          </a:xfrm>
          <a:prstGeom prst="bentConnector2">
            <a:avLst/>
          </a:prstGeom>
          <a:ln w="25400">
            <a:solidFill>
              <a:schemeClr val="accent5">
                <a:lumMod val="75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F66495F-0E3A-427A-9FA0-D85EA9BFF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</p:spTree>
    <p:extLst>
      <p:ext uri="{BB962C8B-B14F-4D97-AF65-F5344CB8AC3E}">
        <p14:creationId xmlns:p14="http://schemas.microsoft.com/office/powerpoint/2010/main" val="455400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F145FF-3306-DD4B-8DD1-3F10FD08B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11015828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Vision Correction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04EB9-17BF-294C-89AE-B85CFEB9BC27}"/>
              </a:ext>
            </a:extLst>
          </p:cNvPr>
          <p:cNvSpPr/>
          <p:nvPr/>
        </p:nvSpPr>
        <p:spPr>
          <a:xfrm>
            <a:off x="393700" y="1890117"/>
            <a:ext cx="6096000" cy="3925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STEM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 professionals work with Vision corrective lenses to improve blurred vision of nearsightedness and farsightedness by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bending light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to achieve the desired focal length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Both eyeglasses and contact lens use the same basic optical design principles. 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Myopia and mild hyperopia can be corrected by LASIK surgery.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 laser is used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to reshape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cornea to provide the desired focal length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49C90-74CA-0B4C-81E3-CB91A5DE3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0094" y="1547928"/>
            <a:ext cx="5001110" cy="37689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513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F145FF-3306-DD4B-8DD1-3F10FD08B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Eye Exams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8C7E8F-5A4C-B14A-99FC-EA254277D3B6}"/>
              </a:ext>
            </a:extLst>
          </p:cNvPr>
          <p:cNvSpPr/>
          <p:nvPr/>
        </p:nvSpPr>
        <p:spPr>
          <a:xfrm>
            <a:off x="6608340" y="2321004"/>
            <a:ext cx="3914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Have you had your eyes checked by a doctor?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CD8B-678D-F54D-AD15-7691131B1D11}"/>
              </a:ext>
            </a:extLst>
          </p:cNvPr>
          <p:cNvSpPr txBox="1"/>
          <p:nvPr/>
        </p:nvSpPr>
        <p:spPr>
          <a:xfrm>
            <a:off x="1559979" y="4893971"/>
            <a:ext cx="4043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Who is wearing glasses today?</a:t>
            </a: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Who is wearing contacts?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5C00D-6C2B-7948-B5CF-0A426640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79" y="1922433"/>
            <a:ext cx="4326913" cy="2447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CD1D2-AAE5-064A-8015-F2E44A6EE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506" y="3995516"/>
            <a:ext cx="4341840" cy="24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8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F9799A-0F03-3643-AE76-78BE6A0814A2}"/>
              </a:ext>
            </a:extLst>
          </p:cNvPr>
          <p:cNvGrpSpPr/>
          <p:nvPr/>
        </p:nvGrpSpPr>
        <p:grpSpPr>
          <a:xfrm>
            <a:off x="8699178" y="3114412"/>
            <a:ext cx="3492821" cy="2002135"/>
            <a:chOff x="6432698" y="85064"/>
            <a:chExt cx="5759302" cy="3301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C531D8-FC48-824E-B3B8-84B68DFF1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2698" y="85064"/>
              <a:ext cx="5759302" cy="330131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3745B9-60C4-404B-95A5-88DDFC97B8EA}"/>
                </a:ext>
              </a:extLst>
            </p:cNvPr>
            <p:cNvSpPr/>
            <p:nvPr/>
          </p:nvSpPr>
          <p:spPr>
            <a:xfrm>
              <a:off x="6432698" y="85064"/>
              <a:ext cx="1573618" cy="3301314"/>
            </a:xfrm>
            <a:prstGeom prst="rect">
              <a:avLst/>
            </a:prstGeom>
            <a:gradFill>
              <a:gsLst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F145FF-3306-DD4B-8DD1-3F10FD08B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Contact Lenses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7BE788-C0B3-AD47-B72E-30351D249FB5}"/>
              </a:ext>
            </a:extLst>
          </p:cNvPr>
          <p:cNvSpPr/>
          <p:nvPr/>
        </p:nvSpPr>
        <p:spPr>
          <a:xfrm>
            <a:off x="393700" y="2021106"/>
            <a:ext cx="5156495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10000"/>
                  </a:schemeClr>
                </a:solidFill>
              </a:rPr>
              <a:t>45 million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people in the U.S.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wear contact lenses.</a:t>
            </a:r>
          </a:p>
          <a:p>
            <a:pPr marL="742950" lvl="1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3.6 million or 8% are under 18 years old</a:t>
            </a:r>
            <a:endParaRPr lang="en-US" sz="20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980CA-7563-DC48-85D0-7BD8A41E6C0B}"/>
              </a:ext>
            </a:extLst>
          </p:cNvPr>
          <p:cNvSpPr/>
          <p:nvPr/>
        </p:nvSpPr>
        <p:spPr>
          <a:xfrm>
            <a:off x="393700" y="3762697"/>
            <a:ext cx="432715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People wear contact lenses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for several reasons.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Freedom to not wear glasses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They do not fog up with temperature change</a:t>
            </a:r>
          </a:p>
          <a:p>
            <a:pPr marL="742950" lvl="1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They are more convenient when playing sports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5125B2-BBEE-5944-8E1A-6D4AE46B6EF5}"/>
              </a:ext>
            </a:extLst>
          </p:cNvPr>
          <p:cNvGrpSpPr/>
          <p:nvPr/>
        </p:nvGrpSpPr>
        <p:grpSpPr>
          <a:xfrm>
            <a:off x="7471438" y="300732"/>
            <a:ext cx="4720562" cy="2813680"/>
            <a:chOff x="6432698" y="3508749"/>
            <a:chExt cx="5759302" cy="34328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BB79AB-5FD8-7A4A-A950-87813C10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2698" y="3514064"/>
              <a:ext cx="5759302" cy="33013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83D587-D6CC-5C4D-AEA2-C16958CE5856}"/>
                </a:ext>
              </a:extLst>
            </p:cNvPr>
            <p:cNvSpPr/>
            <p:nvPr/>
          </p:nvSpPr>
          <p:spPr>
            <a:xfrm>
              <a:off x="6432698" y="3508749"/>
              <a:ext cx="1573618" cy="3432818"/>
            </a:xfrm>
            <a:prstGeom prst="rect">
              <a:avLst/>
            </a:prstGeom>
            <a:gradFill>
              <a:gsLst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972BF0B-9C2D-1741-A915-130D7C7BE4B8}"/>
              </a:ext>
            </a:extLst>
          </p:cNvPr>
          <p:cNvSpPr/>
          <p:nvPr/>
        </p:nvSpPr>
        <p:spPr>
          <a:xfrm>
            <a:off x="4720563" y="2021106"/>
            <a:ext cx="4125725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To be commercially desirable by a customer, contact lenses must be: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Soft so that they drape on the eye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Clear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Strong enough to withstand blinking (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Calibri"/>
              </a:rPr>
              <a:t>up to 28,800 blinks per day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674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F145FF-3306-DD4B-8DD1-3F10FD08B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4C030969-89C8-E242-97A5-CAB557EB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About Contact Lenses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7CA31-0FFC-B342-A0A1-6616BAE8DA90}"/>
              </a:ext>
            </a:extLst>
          </p:cNvPr>
          <p:cNvSpPr/>
          <p:nvPr/>
        </p:nvSpPr>
        <p:spPr>
          <a:xfrm>
            <a:off x="528083" y="2339163"/>
            <a:ext cx="5840819" cy="350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The first contact lens was invented in 1887 and made of glass.</a:t>
            </a:r>
            <a:endParaRPr lang="en-US" sz="22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endParaRPr>
          </a:p>
          <a:p>
            <a:pPr marL="179388" indent="-179388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Glass was replaced with hard (rigid) plastic, in the 1940s, and soft plastics (hydrogels) were introduced in the 1970s.</a:t>
            </a:r>
          </a:p>
          <a:p>
            <a:pPr marL="179388" indent="-179388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Hydrogels are </a:t>
            </a:r>
            <a:r>
              <a:rPr lang="en-US" sz="2200" u="sng" dirty="0">
                <a:solidFill>
                  <a:schemeClr val="bg2">
                    <a:lumMod val="10000"/>
                  </a:schemeClr>
                </a:solidFill>
              </a:rPr>
              <a:t>crosslinked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(dark blue dots) and can absorb over 500 times their own weight in water!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CDC69-D823-1749-BC55-0CFBB827ACF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42" y="3570740"/>
            <a:ext cx="2352949" cy="22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17A9A-D4D5-1A4C-AC86-8DD95D1C5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491" y="692618"/>
            <a:ext cx="2362200" cy="227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153274-5CE4-E24E-B664-5AE4EF4E562E}"/>
              </a:ext>
            </a:extLst>
          </p:cNvPr>
          <p:cNvSpPr txBox="1"/>
          <p:nvPr/>
        </p:nvSpPr>
        <p:spPr>
          <a:xfrm>
            <a:off x="9763110" y="150090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Dry hydrogel</a:t>
            </a:r>
          </a:p>
          <a:p>
            <a:r>
              <a:rPr lang="en-US" dirty="0">
                <a:solidFill>
                  <a:schemeClr val="accent5"/>
                </a:solidFill>
              </a:rPr>
              <a:t>(Hard)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C49BA-36B3-0848-BF4E-C1CBE2BF6BC2}"/>
              </a:ext>
            </a:extLst>
          </p:cNvPr>
          <p:cNvSpPr txBox="1"/>
          <p:nvPr/>
        </p:nvSpPr>
        <p:spPr>
          <a:xfrm>
            <a:off x="10250423" y="451255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Squishy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329892-9A2B-B24D-AEB5-7532792A6EFA}"/>
              </a:ext>
            </a:extLst>
          </p:cNvPr>
          <p:cNvCxnSpPr>
            <a:cxnSpLocks/>
          </p:cNvCxnSpPr>
          <p:nvPr/>
        </p:nvCxnSpPr>
        <p:spPr>
          <a:xfrm>
            <a:off x="8915591" y="2333236"/>
            <a:ext cx="0" cy="105150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6AE0B9-DE08-304D-9918-B63904D5F720}"/>
              </a:ext>
            </a:extLst>
          </p:cNvPr>
          <p:cNvSpPr txBox="1"/>
          <p:nvPr/>
        </p:nvSpPr>
        <p:spPr>
          <a:xfrm>
            <a:off x="9066772" y="2535821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+ hydration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(H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1690015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C44F7E-3BEB-0540-A309-8854BCB5CB83}"/>
              </a:ext>
            </a:extLst>
          </p:cNvPr>
          <p:cNvSpPr txBox="1">
            <a:spLocks/>
          </p:cNvSpPr>
          <p:nvPr/>
        </p:nvSpPr>
        <p:spPr>
          <a:xfrm>
            <a:off x="631618" y="286662"/>
            <a:ext cx="9496677" cy="1316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are </a:t>
            </a:r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Polymers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08676-8AFC-834D-830F-02C9C8015DE7}"/>
              </a:ext>
            </a:extLst>
          </p:cNvPr>
          <p:cNvSpPr txBox="1">
            <a:spLocks/>
          </p:cNvSpPr>
          <p:nvPr/>
        </p:nvSpPr>
        <p:spPr>
          <a:xfrm>
            <a:off x="631618" y="1602699"/>
            <a:ext cx="7086993" cy="1028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Large molecules of repeating smaller units</a:t>
            </a:r>
            <a:endParaRPr lang="en-US" sz="2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70FC14-3CBA-9E4E-8954-5DED9D810CAD}"/>
              </a:ext>
            </a:extLst>
          </p:cNvPr>
          <p:cNvSpPr/>
          <p:nvPr/>
        </p:nvSpPr>
        <p:spPr>
          <a:xfrm>
            <a:off x="4569614" y="2562655"/>
            <a:ext cx="3968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Monomer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 = One Unit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641FA06-25F0-6848-9AFE-FD4998BA6594}"/>
              </a:ext>
            </a:extLst>
          </p:cNvPr>
          <p:cNvSpPr txBox="1">
            <a:spLocks/>
          </p:cNvSpPr>
          <p:nvPr/>
        </p:nvSpPr>
        <p:spPr>
          <a:xfrm>
            <a:off x="4866925" y="4953462"/>
            <a:ext cx="2517911" cy="722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 err="1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  <a:sym typeface="Wingdings" panose="05000000000000000000" pitchFamily="2" charset="2"/>
              </a:rPr>
              <a:t>Uncrosslinked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  <a:sym typeface="Wingdings" panose="05000000000000000000" pitchFamily="2" charset="2"/>
              </a:rPr>
              <a:t>: </a:t>
            </a:r>
            <a:br>
              <a:rPr lang="en-US" sz="18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  <a:sym typeface="Wingdings" panose="05000000000000000000" pitchFamily="2" charset="2"/>
              </a:rPr>
            </a:b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  <a:sym typeface="Wingdings" panose="05000000000000000000" pitchFamily="2" charset="2"/>
              </a:rPr>
              <a:t>beads on a necklace</a:t>
            </a:r>
          </a:p>
          <a:p>
            <a:r>
              <a:rPr lang="en-US" sz="1800" b="1" u="sng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Crosslinked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: </a:t>
            </a:r>
            <a:br>
              <a:rPr lang="en-US" sz="18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</a:b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mesh in a net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7A4C78F-66DE-6443-8545-ABAAA6B5183B}"/>
              </a:ext>
            </a:extLst>
          </p:cNvPr>
          <p:cNvGrpSpPr/>
          <p:nvPr/>
        </p:nvGrpSpPr>
        <p:grpSpPr>
          <a:xfrm>
            <a:off x="603991" y="2968571"/>
            <a:ext cx="3098641" cy="2489382"/>
            <a:chOff x="631618" y="3977613"/>
            <a:chExt cx="3098641" cy="2489382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7F89B6F-9F4B-8445-AF0D-D41A55A71F1C}"/>
                </a:ext>
              </a:extLst>
            </p:cNvPr>
            <p:cNvSpPr txBox="1">
              <a:spLocks/>
            </p:cNvSpPr>
            <p:nvPr/>
          </p:nvSpPr>
          <p:spPr>
            <a:xfrm>
              <a:off x="1774880" y="5596691"/>
              <a:ext cx="881046" cy="5583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ea typeface="ＭＳ Ｐゴシック"/>
                  <a:cs typeface="Arial Unicode MS"/>
                </a:rPr>
                <a:t>____</a:t>
              </a:r>
              <a:endParaRPr lang="en-US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2611D8-8DFC-7B40-AAE1-BDEB1AC9E02D}"/>
                </a:ext>
              </a:extLst>
            </p:cNvPr>
            <p:cNvSpPr/>
            <p:nvPr/>
          </p:nvSpPr>
          <p:spPr>
            <a:xfrm>
              <a:off x="631618" y="3977613"/>
              <a:ext cx="11432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ea typeface="ＭＳ Ｐゴシック"/>
                  <a:cs typeface="Arial Unicode MS"/>
                </a:rPr>
                <a:t>Mono</a:t>
              </a:r>
              <a:endParaRPr lang="en-US" sz="28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C1CE561-EA40-2A43-B19F-FDE6CC0355C0}"/>
                </a:ext>
              </a:extLst>
            </p:cNvPr>
            <p:cNvSpPr/>
            <p:nvPr/>
          </p:nvSpPr>
          <p:spPr>
            <a:xfrm>
              <a:off x="2729359" y="3977613"/>
              <a:ext cx="9428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ea typeface="ＭＳ Ｐゴシック"/>
                  <a:cs typeface="Arial Unicode MS"/>
                </a:rPr>
                <a:t>Poly</a:t>
              </a:r>
              <a:endParaRPr lang="en-US" sz="2800" dirty="0"/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DCC19F37-467D-3543-9931-E01875F22DD0}"/>
                </a:ext>
              </a:extLst>
            </p:cNvPr>
            <p:cNvSpPr txBox="1">
              <a:spLocks/>
            </p:cNvSpPr>
            <p:nvPr/>
          </p:nvSpPr>
          <p:spPr>
            <a:xfrm>
              <a:off x="2434926" y="5529456"/>
              <a:ext cx="914119" cy="5583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 err="1">
                  <a:solidFill>
                    <a:schemeClr val="bg2">
                      <a:lumMod val="10000"/>
                    </a:schemeClr>
                  </a:solidFill>
                  <a:ea typeface="ＭＳ Ｐゴシック"/>
                  <a:cs typeface="Arial Unicode MS"/>
                </a:rPr>
                <a:t>mer</a:t>
              </a:r>
              <a:endParaRPr lang="en-US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endParaRPr>
            </a:p>
          </p:txBody>
        </p: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51008702-2697-DE4F-A76B-932C42931DB0}"/>
                </a:ext>
              </a:extLst>
            </p:cNvPr>
            <p:cNvCxnSpPr>
              <a:cxnSpLocks/>
              <a:stCxn id="47" idx="2"/>
              <a:endCxn id="36" idx="0"/>
            </p:cNvCxnSpPr>
            <p:nvPr/>
          </p:nvCxnSpPr>
          <p:spPr>
            <a:xfrm rot="16200000" flipH="1">
              <a:off x="1161397" y="4542685"/>
              <a:ext cx="1095858" cy="1012154"/>
            </a:xfrm>
            <a:prstGeom prst="bentConnector3">
              <a:avLst>
                <a:gd name="adj1" fmla="val 19323"/>
              </a:avLst>
            </a:prstGeom>
            <a:ln w="31750">
              <a:solidFill>
                <a:schemeClr val="tx2">
                  <a:lumMod val="40000"/>
                  <a:lumOff val="60000"/>
                </a:schemeClr>
              </a:solidFill>
              <a:prstDash val="solid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29FCECAD-73F2-E747-B1A6-A2E516A4B0C5}"/>
                </a:ext>
              </a:extLst>
            </p:cNvPr>
            <p:cNvCxnSpPr>
              <a:cxnSpLocks/>
              <a:stCxn id="48" idx="2"/>
              <a:endCxn id="36" idx="0"/>
            </p:cNvCxnSpPr>
            <p:nvPr/>
          </p:nvCxnSpPr>
          <p:spPr>
            <a:xfrm rot="5400000">
              <a:off x="2160174" y="4556062"/>
              <a:ext cx="1095858" cy="985400"/>
            </a:xfrm>
            <a:prstGeom prst="bentConnector3">
              <a:avLst>
                <a:gd name="adj1" fmla="val 19323"/>
              </a:avLst>
            </a:prstGeom>
            <a:ln w="31750">
              <a:solidFill>
                <a:schemeClr val="tx2">
                  <a:lumMod val="40000"/>
                  <a:lumOff val="60000"/>
                </a:schemeClr>
              </a:solidFill>
              <a:prstDash val="solid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9EA2BC9-C995-7148-8380-AF8B5C953463}"/>
                </a:ext>
              </a:extLst>
            </p:cNvPr>
            <p:cNvSpPr/>
            <p:nvPr/>
          </p:nvSpPr>
          <p:spPr>
            <a:xfrm>
              <a:off x="782482" y="4673206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  <a:ea typeface="ＭＳ Ｐゴシック"/>
                  <a:cs typeface="Arial Unicode MS"/>
                </a:rPr>
                <a:t>one</a:t>
              </a:r>
              <a:endParaRPr lang="en-US" sz="2800" dirty="0">
                <a:solidFill>
                  <a:schemeClr val="accent5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D88B989-17CC-E241-BE7E-9D8B588FD16E}"/>
                </a:ext>
              </a:extLst>
            </p:cNvPr>
            <p:cNvSpPr/>
            <p:nvPr/>
          </p:nvSpPr>
          <p:spPr>
            <a:xfrm>
              <a:off x="2665544" y="4673206"/>
              <a:ext cx="10647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  <a:ea typeface="ＭＳ Ｐゴシック"/>
                  <a:cs typeface="Arial Unicode MS"/>
                </a:rPr>
                <a:t>many</a:t>
              </a:r>
              <a:endParaRPr lang="en-US" sz="2800" dirty="0">
                <a:solidFill>
                  <a:schemeClr val="accent5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941FCD1-E25A-644D-93E2-5ED03A94E7A8}"/>
                </a:ext>
              </a:extLst>
            </p:cNvPr>
            <p:cNvSpPr/>
            <p:nvPr/>
          </p:nvSpPr>
          <p:spPr>
            <a:xfrm>
              <a:off x="2436471" y="5943775"/>
              <a:ext cx="7649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  <a:ea typeface="ＭＳ Ｐゴシック"/>
                  <a:cs typeface="Arial Unicode MS"/>
                </a:rPr>
                <a:t>unit</a:t>
              </a:r>
              <a:endParaRPr lang="en-US" sz="28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6D1D2B4-0A00-944E-B530-DEF89C75D140}"/>
              </a:ext>
            </a:extLst>
          </p:cNvPr>
          <p:cNvGrpSpPr/>
          <p:nvPr/>
        </p:nvGrpSpPr>
        <p:grpSpPr>
          <a:xfrm>
            <a:off x="9782222" y="3554701"/>
            <a:ext cx="459144" cy="344403"/>
            <a:chOff x="9710358" y="3708317"/>
            <a:chExt cx="573666" cy="430306"/>
          </a:xfrm>
        </p:grpSpPr>
        <p:sp>
          <p:nvSpPr>
            <p:cNvPr id="100" name="Arc 90">
              <a:extLst>
                <a:ext uri="{FF2B5EF4-FFF2-40B4-BE49-F238E27FC236}">
                  <a16:creationId xmlns:a16="http://schemas.microsoft.com/office/drawing/2014/main" id="{F9A01122-FDF7-034C-B747-3976D584957C}"/>
                </a:ext>
              </a:extLst>
            </p:cNvPr>
            <p:cNvSpPr/>
            <p:nvPr/>
          </p:nvSpPr>
          <p:spPr>
            <a:xfrm rot="8100000">
              <a:off x="9977648" y="3772927"/>
              <a:ext cx="306376" cy="310282"/>
            </a:xfrm>
            <a:custGeom>
              <a:avLst/>
              <a:gdLst>
                <a:gd name="connsiteX0" fmla="*/ 476471 w 952942"/>
                <a:gd name="connsiteY0" fmla="*/ 0 h 952942"/>
                <a:gd name="connsiteX1" fmla="*/ 952942 w 952942"/>
                <a:gd name="connsiteY1" fmla="*/ 476471 h 952942"/>
                <a:gd name="connsiteX2" fmla="*/ 476471 w 952942"/>
                <a:gd name="connsiteY2" fmla="*/ 476471 h 952942"/>
                <a:gd name="connsiteX3" fmla="*/ 476471 w 952942"/>
                <a:gd name="connsiteY3" fmla="*/ 0 h 952942"/>
                <a:gd name="connsiteX0" fmla="*/ 476471 w 952942"/>
                <a:gd name="connsiteY0" fmla="*/ 0 h 952942"/>
                <a:gd name="connsiteX1" fmla="*/ 952942 w 952942"/>
                <a:gd name="connsiteY1" fmla="*/ 476471 h 952942"/>
                <a:gd name="connsiteX0" fmla="*/ 0 w 476471"/>
                <a:gd name="connsiteY0" fmla="*/ 0 h 476471"/>
                <a:gd name="connsiteX1" fmla="*/ 476471 w 476471"/>
                <a:gd name="connsiteY1" fmla="*/ 476471 h 476471"/>
                <a:gd name="connsiteX2" fmla="*/ 0 w 476471"/>
                <a:gd name="connsiteY2" fmla="*/ 0 h 476471"/>
                <a:gd name="connsiteX0" fmla="*/ 0 w 476471"/>
                <a:gd name="connsiteY0" fmla="*/ 0 h 476471"/>
                <a:gd name="connsiteX1" fmla="*/ 476471 w 476471"/>
                <a:gd name="connsiteY1" fmla="*/ 476471 h 47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471" h="476471" stroke="0" extrusionOk="0">
                  <a:moveTo>
                    <a:pt x="0" y="0"/>
                  </a:moveTo>
                  <a:cubicBezTo>
                    <a:pt x="263148" y="0"/>
                    <a:pt x="476471" y="213323"/>
                    <a:pt x="476471" y="476471"/>
                  </a:cubicBezTo>
                  <a:lnTo>
                    <a:pt x="0" y="0"/>
                  </a:lnTo>
                  <a:close/>
                </a:path>
                <a:path w="476471" h="476471" fill="none">
                  <a:moveTo>
                    <a:pt x="0" y="0"/>
                  </a:moveTo>
                  <a:cubicBezTo>
                    <a:pt x="263148" y="0"/>
                    <a:pt x="476471" y="213323"/>
                    <a:pt x="476471" y="476471"/>
                  </a:cubicBezTo>
                </a:path>
              </a:pathLst>
            </a:custGeom>
            <a:ln w="41275">
              <a:solidFill>
                <a:schemeClr val="bg2">
                  <a:lumMod val="1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B2B3989-487A-CF45-AB27-2839F5BB7655}"/>
                </a:ext>
              </a:extLst>
            </p:cNvPr>
            <p:cNvSpPr/>
            <p:nvPr/>
          </p:nvSpPr>
          <p:spPr>
            <a:xfrm>
              <a:off x="9710358" y="3708317"/>
              <a:ext cx="430306" cy="430306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CC4DFC-A706-7847-811E-39B942363CC0}"/>
              </a:ext>
            </a:extLst>
          </p:cNvPr>
          <p:cNvGrpSpPr/>
          <p:nvPr/>
        </p:nvGrpSpPr>
        <p:grpSpPr>
          <a:xfrm>
            <a:off x="8459838" y="2144946"/>
            <a:ext cx="2903140" cy="1053473"/>
            <a:chOff x="8025351" y="1979576"/>
            <a:chExt cx="3627253" cy="131623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20A3501-E485-F746-BD4A-6E6B54638612}"/>
                </a:ext>
              </a:extLst>
            </p:cNvPr>
            <p:cNvGrpSpPr/>
            <p:nvPr/>
          </p:nvGrpSpPr>
          <p:grpSpPr>
            <a:xfrm>
              <a:off x="8025351" y="2065986"/>
              <a:ext cx="3627253" cy="1229824"/>
              <a:chOff x="8025351" y="2065986"/>
              <a:chExt cx="3627253" cy="1229824"/>
            </a:xfrm>
          </p:grpSpPr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5B255A0B-2113-DF4B-8104-975A00EC2F0A}"/>
                  </a:ext>
                </a:extLst>
              </p:cNvPr>
              <p:cNvSpPr/>
              <p:nvPr/>
            </p:nvSpPr>
            <p:spPr>
              <a:xfrm rot="18900000">
                <a:off x="8025351" y="2343842"/>
                <a:ext cx="622456" cy="622455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0">
                <a:extLst>
                  <a:ext uri="{FF2B5EF4-FFF2-40B4-BE49-F238E27FC236}">
                    <a16:creationId xmlns:a16="http://schemas.microsoft.com/office/drawing/2014/main" id="{A0860505-4CC4-7B4F-931E-7BB703A80270}"/>
                  </a:ext>
                </a:extLst>
              </p:cNvPr>
              <p:cNvSpPr/>
              <p:nvPr/>
            </p:nvSpPr>
            <p:spPr>
              <a:xfrm rot="8100000">
                <a:off x="8638572" y="2570446"/>
                <a:ext cx="622456" cy="622455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0">
                <a:extLst>
                  <a:ext uri="{FF2B5EF4-FFF2-40B4-BE49-F238E27FC236}">
                    <a16:creationId xmlns:a16="http://schemas.microsoft.com/office/drawing/2014/main" id="{C6D0327F-EE75-4545-95E7-BC51B8C5BF49}"/>
                  </a:ext>
                </a:extLst>
              </p:cNvPr>
              <p:cNvSpPr/>
              <p:nvPr/>
            </p:nvSpPr>
            <p:spPr>
              <a:xfrm rot="18900000">
                <a:off x="9849166" y="2071992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0">
                <a:extLst>
                  <a:ext uri="{FF2B5EF4-FFF2-40B4-BE49-F238E27FC236}">
                    <a16:creationId xmlns:a16="http://schemas.microsoft.com/office/drawing/2014/main" id="{61DBEFB6-961F-1641-8B02-893D6BA8F830}"/>
                  </a:ext>
                </a:extLst>
              </p:cNvPr>
              <p:cNvSpPr/>
              <p:nvPr/>
            </p:nvSpPr>
            <p:spPr>
              <a:xfrm rot="8100000">
                <a:off x="9448483" y="226369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0">
                <a:extLst>
                  <a:ext uri="{FF2B5EF4-FFF2-40B4-BE49-F238E27FC236}">
                    <a16:creationId xmlns:a16="http://schemas.microsoft.com/office/drawing/2014/main" id="{BA47C36D-B892-2649-A48A-A45D4A764CFD}"/>
                  </a:ext>
                </a:extLst>
              </p:cNvPr>
              <p:cNvSpPr/>
              <p:nvPr/>
            </p:nvSpPr>
            <p:spPr>
              <a:xfrm rot="18900000">
                <a:off x="10335199" y="267335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Arc 90">
                <a:extLst>
                  <a:ext uri="{FF2B5EF4-FFF2-40B4-BE49-F238E27FC236}">
                    <a16:creationId xmlns:a16="http://schemas.microsoft.com/office/drawing/2014/main" id="{1F071705-60F0-3446-9CCB-C28A01EFAA14}"/>
                  </a:ext>
                </a:extLst>
              </p:cNvPr>
              <p:cNvSpPr/>
              <p:nvPr/>
            </p:nvSpPr>
            <p:spPr>
              <a:xfrm rot="8100000">
                <a:off x="11030148" y="2065986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AB0F3A5-29C2-D947-851B-B96126C0EBA3}"/>
                </a:ext>
              </a:extLst>
            </p:cNvPr>
            <p:cNvGrpSpPr/>
            <p:nvPr/>
          </p:nvGrpSpPr>
          <p:grpSpPr>
            <a:xfrm>
              <a:off x="8122232" y="1979576"/>
              <a:ext cx="3431715" cy="1216442"/>
              <a:chOff x="8122232" y="1979576"/>
              <a:chExt cx="3431715" cy="1216442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A375628-7D15-3A47-BE10-E9C04D70638D}"/>
                  </a:ext>
                </a:extLst>
              </p:cNvPr>
              <p:cNvSpPr/>
              <p:nvPr/>
            </p:nvSpPr>
            <p:spPr>
              <a:xfrm>
                <a:off x="8754230" y="2765712"/>
                <a:ext cx="430305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C810CF0-7877-B34E-B4DC-12E326FCDC1A}"/>
                  </a:ext>
                </a:extLst>
              </p:cNvPr>
              <p:cNvSpPr/>
              <p:nvPr/>
            </p:nvSpPr>
            <p:spPr>
              <a:xfrm>
                <a:off x="11123641" y="2246283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9D4B43-A1BC-F741-82EB-03098A9B71F1}"/>
                  </a:ext>
                </a:extLst>
              </p:cNvPr>
              <p:cNvSpPr/>
              <p:nvPr/>
            </p:nvSpPr>
            <p:spPr>
              <a:xfrm>
                <a:off x="9964402" y="1979576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FF84F0D-CB01-004E-80F7-64964A218F00}"/>
                  </a:ext>
                </a:extLst>
              </p:cNvPr>
              <p:cNvSpPr/>
              <p:nvPr/>
            </p:nvSpPr>
            <p:spPr>
              <a:xfrm>
                <a:off x="10404780" y="2602912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0C901B1-58B1-4042-80D4-39B757D99A74}"/>
                  </a:ext>
                </a:extLst>
              </p:cNvPr>
              <p:cNvSpPr/>
              <p:nvPr/>
            </p:nvSpPr>
            <p:spPr>
              <a:xfrm>
                <a:off x="9534096" y="2461436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0CD25C0-1339-2143-9440-BE3AFA6815B6}"/>
                  </a:ext>
                </a:extLst>
              </p:cNvPr>
              <p:cNvSpPr/>
              <p:nvPr/>
            </p:nvSpPr>
            <p:spPr>
              <a:xfrm>
                <a:off x="8122232" y="2194729"/>
                <a:ext cx="430305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DDFFCF8-77EF-214A-A05E-E4DE8F3DFB1E}"/>
              </a:ext>
            </a:extLst>
          </p:cNvPr>
          <p:cNvGrpSpPr/>
          <p:nvPr/>
        </p:nvGrpSpPr>
        <p:grpSpPr>
          <a:xfrm>
            <a:off x="8274127" y="4381473"/>
            <a:ext cx="3475334" cy="664396"/>
            <a:chOff x="8540594" y="4370381"/>
            <a:chExt cx="3475334" cy="66439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0BC4961-FD4B-3942-AA5D-E270F3A5FA81}"/>
                </a:ext>
              </a:extLst>
            </p:cNvPr>
            <p:cNvGrpSpPr/>
            <p:nvPr/>
          </p:nvGrpSpPr>
          <p:grpSpPr>
            <a:xfrm>
              <a:off x="8540594" y="4586539"/>
              <a:ext cx="459144" cy="344403"/>
              <a:chOff x="9710358" y="3708317"/>
              <a:chExt cx="573666" cy="430306"/>
            </a:xfrm>
          </p:grpSpPr>
          <p:sp>
            <p:nvSpPr>
              <p:cNvPr id="103" name="Arc 90">
                <a:extLst>
                  <a:ext uri="{FF2B5EF4-FFF2-40B4-BE49-F238E27FC236}">
                    <a16:creationId xmlns:a16="http://schemas.microsoft.com/office/drawing/2014/main" id="{2DE98E61-6747-F14B-801D-EBDF90417CEA}"/>
                  </a:ext>
                </a:extLst>
              </p:cNvPr>
              <p:cNvSpPr/>
              <p:nvPr/>
            </p:nvSpPr>
            <p:spPr>
              <a:xfrm rot="8100000">
                <a:off x="9977648" y="3772927"/>
                <a:ext cx="306376" cy="310282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845669E-3319-AB4E-869C-8253E54C0A48}"/>
                  </a:ext>
                </a:extLst>
              </p:cNvPr>
              <p:cNvSpPr/>
              <p:nvPr/>
            </p:nvSpPr>
            <p:spPr>
              <a:xfrm>
                <a:off x="9710358" y="3708317"/>
                <a:ext cx="430306" cy="430306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2239A77-747B-C640-AACB-673A2717867C}"/>
                </a:ext>
              </a:extLst>
            </p:cNvPr>
            <p:cNvGrpSpPr/>
            <p:nvPr/>
          </p:nvGrpSpPr>
          <p:grpSpPr>
            <a:xfrm>
              <a:off x="9978866" y="4534089"/>
              <a:ext cx="498194" cy="500688"/>
              <a:chOff x="9442776" y="4967572"/>
              <a:chExt cx="622456" cy="625572"/>
            </a:xfrm>
          </p:grpSpPr>
          <p:sp>
            <p:nvSpPr>
              <p:cNvPr id="115" name="Arc 90">
                <a:extLst>
                  <a:ext uri="{FF2B5EF4-FFF2-40B4-BE49-F238E27FC236}">
                    <a16:creationId xmlns:a16="http://schemas.microsoft.com/office/drawing/2014/main" id="{8DD17E94-ABAE-4641-B6B9-7FBCF9EB3D78}"/>
                  </a:ext>
                </a:extLst>
              </p:cNvPr>
              <p:cNvSpPr/>
              <p:nvPr/>
            </p:nvSpPr>
            <p:spPr>
              <a:xfrm rot="8100000">
                <a:off x="9442776" y="4967572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B380158-69D6-8F47-BBC8-B0E6CC553E56}"/>
                  </a:ext>
                </a:extLst>
              </p:cNvPr>
              <p:cNvSpPr/>
              <p:nvPr/>
            </p:nvSpPr>
            <p:spPr>
              <a:xfrm>
                <a:off x="9558433" y="516283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D8D3D86-4BA1-9B48-8751-09C95BBFFFB2}"/>
                </a:ext>
              </a:extLst>
            </p:cNvPr>
            <p:cNvGrpSpPr/>
            <p:nvPr/>
          </p:nvGrpSpPr>
          <p:grpSpPr>
            <a:xfrm>
              <a:off x="10756066" y="4400757"/>
              <a:ext cx="498194" cy="572161"/>
              <a:chOff x="10518962" y="4477508"/>
              <a:chExt cx="622456" cy="714872"/>
            </a:xfrm>
          </p:grpSpPr>
          <p:sp>
            <p:nvSpPr>
              <p:cNvPr id="116" name="Arc 90">
                <a:extLst>
                  <a:ext uri="{FF2B5EF4-FFF2-40B4-BE49-F238E27FC236}">
                    <a16:creationId xmlns:a16="http://schemas.microsoft.com/office/drawing/2014/main" id="{C794F303-132F-974D-B575-4F81199F0A66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0C84054-301E-104D-9736-A5BBC82C01F1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3A43E66-7C00-8046-BEE7-5A0294C1A7EA}"/>
                </a:ext>
              </a:extLst>
            </p:cNvPr>
            <p:cNvGrpSpPr/>
            <p:nvPr/>
          </p:nvGrpSpPr>
          <p:grpSpPr>
            <a:xfrm>
              <a:off x="11517734" y="4522248"/>
              <a:ext cx="498194" cy="502670"/>
              <a:chOff x="10118279" y="4761626"/>
              <a:chExt cx="622456" cy="628048"/>
            </a:xfrm>
          </p:grpSpPr>
          <p:sp>
            <p:nvSpPr>
              <p:cNvPr id="117" name="Arc 90">
                <a:extLst>
                  <a:ext uri="{FF2B5EF4-FFF2-40B4-BE49-F238E27FC236}">
                    <a16:creationId xmlns:a16="http://schemas.microsoft.com/office/drawing/2014/main" id="{4AD8B479-D877-F84A-9654-9EF025E06537}"/>
                  </a:ext>
                </a:extLst>
              </p:cNvPr>
              <p:cNvSpPr/>
              <p:nvPr/>
            </p:nvSpPr>
            <p:spPr>
              <a:xfrm rot="8100000">
                <a:off x="10118279" y="4761626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F39D573-1FB3-5645-86FC-29776157DE6E}"/>
                  </a:ext>
                </a:extLst>
              </p:cNvPr>
              <p:cNvSpPr/>
              <p:nvPr/>
            </p:nvSpPr>
            <p:spPr>
              <a:xfrm>
                <a:off x="10203892" y="495936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9B72BAA-134F-EB4E-90F4-BB9F42DD6F95}"/>
                </a:ext>
              </a:extLst>
            </p:cNvPr>
            <p:cNvGrpSpPr/>
            <p:nvPr/>
          </p:nvGrpSpPr>
          <p:grpSpPr>
            <a:xfrm>
              <a:off x="9217391" y="4370381"/>
              <a:ext cx="498194" cy="617539"/>
              <a:chOff x="8863157" y="4692661"/>
              <a:chExt cx="622456" cy="771568"/>
            </a:xfrm>
          </p:grpSpPr>
          <p:sp>
            <p:nvSpPr>
              <p:cNvPr id="114" name="Arc 90">
                <a:extLst>
                  <a:ext uri="{FF2B5EF4-FFF2-40B4-BE49-F238E27FC236}">
                    <a16:creationId xmlns:a16="http://schemas.microsoft.com/office/drawing/2014/main" id="{A6431B72-B93F-2644-8B35-67BC8E8998EC}"/>
                  </a:ext>
                </a:extLst>
              </p:cNvPr>
              <p:cNvSpPr/>
              <p:nvPr/>
            </p:nvSpPr>
            <p:spPr>
              <a:xfrm rot="18900000">
                <a:off x="8863157" y="4841773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D1960F8-A66D-1D48-83C3-254164B0E6C0}"/>
                  </a:ext>
                </a:extLst>
              </p:cNvPr>
              <p:cNvSpPr/>
              <p:nvPr/>
            </p:nvSpPr>
            <p:spPr>
              <a:xfrm>
                <a:off x="8960038" y="4692661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E66F874-67DB-8742-953B-15CDE7D04D8F}"/>
              </a:ext>
            </a:extLst>
          </p:cNvPr>
          <p:cNvSpPr/>
          <p:nvPr/>
        </p:nvSpPr>
        <p:spPr>
          <a:xfrm>
            <a:off x="4569614" y="3375428"/>
            <a:ext cx="39680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Initiator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 = starts reaction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	(polymerization) </a:t>
            </a:r>
            <a:endParaRPr lang="en-US" dirty="0">
              <a:solidFill>
                <a:schemeClr val="bg2">
                  <a:lumMod val="10000"/>
                </a:schemeClr>
              </a:solidFill>
              <a:ea typeface="ＭＳ Ｐゴシック"/>
              <a:cs typeface="Arial Unicode MS"/>
              <a:sym typeface="Wingdings" panose="05000000000000000000" pitchFamily="2" charset="2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6D86EA9-B068-8D47-8A3E-F2ED1BFCEC01}"/>
              </a:ext>
            </a:extLst>
          </p:cNvPr>
          <p:cNvSpPr/>
          <p:nvPr/>
        </p:nvSpPr>
        <p:spPr>
          <a:xfrm>
            <a:off x="4569614" y="4428568"/>
            <a:ext cx="3968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Polymer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a typeface="ＭＳ Ｐゴシック"/>
                <a:cs typeface="Arial Unicode MS"/>
              </a:rPr>
              <a:t> = Many Units </a:t>
            </a:r>
            <a:endParaRPr lang="en-US" sz="2400" dirty="0">
              <a:solidFill>
                <a:schemeClr val="bg2">
                  <a:lumMod val="10000"/>
                </a:schemeClr>
              </a:solidFill>
              <a:ea typeface="ＭＳ Ｐゴシック"/>
              <a:cs typeface="Arial Unicode MS"/>
              <a:sym typeface="Wingdings" panose="05000000000000000000" pitchFamily="2" charset="2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E0F96B0-93CB-0749-B402-89F560EDEF2C}"/>
              </a:ext>
            </a:extLst>
          </p:cNvPr>
          <p:cNvCxnSpPr/>
          <p:nvPr/>
        </p:nvCxnSpPr>
        <p:spPr>
          <a:xfrm>
            <a:off x="4437530" y="3267636"/>
            <a:ext cx="7423318" cy="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79A34BE-1C7D-AD42-940B-90C7EC9F1377}"/>
              </a:ext>
            </a:extLst>
          </p:cNvPr>
          <p:cNvCxnSpPr/>
          <p:nvPr/>
        </p:nvCxnSpPr>
        <p:spPr>
          <a:xfrm>
            <a:off x="4437530" y="4256609"/>
            <a:ext cx="7423318" cy="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E5E398C-9EE0-C042-8237-DB733680D809}"/>
              </a:ext>
            </a:extLst>
          </p:cNvPr>
          <p:cNvCxnSpPr>
            <a:cxnSpLocks/>
          </p:cNvCxnSpPr>
          <p:nvPr/>
        </p:nvCxnSpPr>
        <p:spPr>
          <a:xfrm flipV="1">
            <a:off x="4021016" y="2502798"/>
            <a:ext cx="3256" cy="3920623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1F9B8A19-001E-1042-BCDC-82B571A6EFB9}"/>
              </a:ext>
            </a:extLst>
          </p:cNvPr>
          <p:cNvSpPr txBox="1"/>
          <p:nvPr/>
        </p:nvSpPr>
        <p:spPr>
          <a:xfrm>
            <a:off x="11113526" y="431537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F7B5931-9C1E-394E-B9EE-1CD729A6BAF5}"/>
              </a:ext>
            </a:extLst>
          </p:cNvPr>
          <p:cNvSpPr txBox="1"/>
          <p:nvPr/>
        </p:nvSpPr>
        <p:spPr>
          <a:xfrm>
            <a:off x="7189097" y="60553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branched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5CE9C61-84DF-B94F-AFAB-44254C4D0A84}"/>
              </a:ext>
            </a:extLst>
          </p:cNvPr>
          <p:cNvSpPr txBox="1"/>
          <p:nvPr/>
        </p:nvSpPr>
        <p:spPr>
          <a:xfrm>
            <a:off x="10795553" y="616080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crosslinked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B9BC28F-765D-E545-AF39-7F48DD6EFB41}"/>
              </a:ext>
            </a:extLst>
          </p:cNvPr>
          <p:cNvGrpSpPr/>
          <p:nvPr/>
        </p:nvGrpSpPr>
        <p:grpSpPr>
          <a:xfrm>
            <a:off x="7566678" y="5396346"/>
            <a:ext cx="1836812" cy="1096752"/>
            <a:chOff x="7392610" y="5529312"/>
            <a:chExt cx="1836812" cy="1096752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A1EECCC-267F-D644-854B-CC3A25ACF054}"/>
                </a:ext>
              </a:extLst>
            </p:cNvPr>
            <p:cNvGrpSpPr/>
            <p:nvPr/>
          </p:nvGrpSpPr>
          <p:grpSpPr>
            <a:xfrm>
              <a:off x="7392610" y="5942202"/>
              <a:ext cx="238995" cy="179274"/>
              <a:chOff x="9710370" y="3708317"/>
              <a:chExt cx="573654" cy="430306"/>
            </a:xfrm>
          </p:grpSpPr>
          <p:sp>
            <p:nvSpPr>
              <p:cNvPr id="151" name="Arc 90">
                <a:extLst>
                  <a:ext uri="{FF2B5EF4-FFF2-40B4-BE49-F238E27FC236}">
                    <a16:creationId xmlns:a16="http://schemas.microsoft.com/office/drawing/2014/main" id="{97F8506D-675C-7942-8B03-13A10024D66E}"/>
                  </a:ext>
                </a:extLst>
              </p:cNvPr>
              <p:cNvSpPr/>
              <p:nvPr/>
            </p:nvSpPr>
            <p:spPr>
              <a:xfrm rot="8100000">
                <a:off x="9977648" y="3772927"/>
                <a:ext cx="306376" cy="310282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521C0BB3-3945-B142-947F-8AF4D9AC166F}"/>
                  </a:ext>
                </a:extLst>
              </p:cNvPr>
              <p:cNvSpPr/>
              <p:nvPr/>
            </p:nvSpPr>
            <p:spPr>
              <a:xfrm>
                <a:off x="9710358" y="3708317"/>
                <a:ext cx="430306" cy="430306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5BA6FE34-FEF4-134B-B1BA-B16204566FC6}"/>
                </a:ext>
              </a:extLst>
            </p:cNvPr>
            <p:cNvGrpSpPr/>
            <p:nvPr/>
          </p:nvGrpSpPr>
          <p:grpSpPr>
            <a:xfrm>
              <a:off x="7692468" y="5768221"/>
              <a:ext cx="259328" cy="293124"/>
              <a:chOff x="8879868" y="5654141"/>
              <a:chExt cx="498194" cy="563121"/>
            </a:xfrm>
          </p:grpSpPr>
          <p:sp>
            <p:nvSpPr>
              <p:cNvPr id="159" name="Arc 90">
                <a:extLst>
                  <a:ext uri="{FF2B5EF4-FFF2-40B4-BE49-F238E27FC236}">
                    <a16:creationId xmlns:a16="http://schemas.microsoft.com/office/drawing/2014/main" id="{B54C6728-CF42-0949-8D9C-FE315ECD1F8D}"/>
                  </a:ext>
                </a:extLst>
              </p:cNvPr>
              <p:cNvSpPr/>
              <p:nvPr/>
            </p:nvSpPr>
            <p:spPr>
              <a:xfrm rot="813898">
                <a:off x="8991722" y="5782204"/>
                <a:ext cx="293566" cy="29356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963C2B7-03B3-684A-9F1A-082588FB409F}"/>
                  </a:ext>
                </a:extLst>
              </p:cNvPr>
              <p:cNvGrpSpPr/>
              <p:nvPr/>
            </p:nvGrpSpPr>
            <p:grpSpPr>
              <a:xfrm>
                <a:off x="8879864" y="5654146"/>
                <a:ext cx="498194" cy="563121"/>
                <a:chOff x="8774373" y="4515464"/>
                <a:chExt cx="622456" cy="703577"/>
              </a:xfrm>
            </p:grpSpPr>
            <p:sp>
              <p:nvSpPr>
                <p:cNvPr id="143" name="Arc 90">
                  <a:extLst>
                    <a:ext uri="{FF2B5EF4-FFF2-40B4-BE49-F238E27FC236}">
                      <a16:creationId xmlns:a16="http://schemas.microsoft.com/office/drawing/2014/main" id="{F8FDAFB3-0453-434A-9CB7-4D182843F6FC}"/>
                    </a:ext>
                  </a:extLst>
                </p:cNvPr>
                <p:cNvSpPr/>
                <p:nvPr/>
              </p:nvSpPr>
              <p:spPr>
                <a:xfrm rot="17143403">
                  <a:off x="8774373" y="4596585"/>
                  <a:ext cx="622456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3F05BEA-CDA9-3843-978E-9F3A7DA1B36A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893F85C-6645-C74C-883F-9B902F25ED59}"/>
                </a:ext>
              </a:extLst>
            </p:cNvPr>
            <p:cNvGrpSpPr/>
            <p:nvPr/>
          </p:nvGrpSpPr>
          <p:grpSpPr>
            <a:xfrm>
              <a:off x="8046594" y="5529312"/>
              <a:ext cx="1001146" cy="389715"/>
              <a:chOff x="7963373" y="5529435"/>
              <a:chExt cx="1001146" cy="389715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B6E9E7FB-F7C2-A041-9664-F8F19F76869A}"/>
                  </a:ext>
                </a:extLst>
              </p:cNvPr>
              <p:cNvGrpSpPr/>
              <p:nvPr/>
            </p:nvGrpSpPr>
            <p:grpSpPr>
              <a:xfrm>
                <a:off x="8705191" y="5544522"/>
                <a:ext cx="259328" cy="261656"/>
                <a:chOff x="10118279" y="4761626"/>
                <a:chExt cx="622456" cy="628046"/>
              </a:xfrm>
            </p:grpSpPr>
            <p:sp>
              <p:nvSpPr>
                <p:cNvPr id="145" name="Arc 90">
                  <a:extLst>
                    <a:ext uri="{FF2B5EF4-FFF2-40B4-BE49-F238E27FC236}">
                      <a16:creationId xmlns:a16="http://schemas.microsoft.com/office/drawing/2014/main" id="{14078641-19FE-C045-B09D-907727F68E2A}"/>
                    </a:ext>
                  </a:extLst>
                </p:cNvPr>
                <p:cNvSpPr/>
                <p:nvPr/>
              </p:nvSpPr>
              <p:spPr>
                <a:xfrm rot="8100000">
                  <a:off x="10118279" y="4761626"/>
                  <a:ext cx="622456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4B9D0DBB-82BA-F341-B8DB-B24D133C6745}"/>
                    </a:ext>
                  </a:extLst>
                </p:cNvPr>
                <p:cNvSpPr/>
                <p:nvPr/>
              </p:nvSpPr>
              <p:spPr>
                <a:xfrm>
                  <a:off x="10203892" y="4959368"/>
                  <a:ext cx="430306" cy="430306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EA6D7D5-A825-7C4B-977C-CA9EC28ABD77}"/>
                  </a:ext>
                </a:extLst>
              </p:cNvPr>
              <p:cNvGrpSpPr/>
              <p:nvPr/>
            </p:nvGrpSpPr>
            <p:grpSpPr>
              <a:xfrm rot="20613405">
                <a:off x="7963373" y="5658523"/>
                <a:ext cx="259328" cy="260627"/>
                <a:chOff x="9442776" y="4967572"/>
                <a:chExt cx="622456" cy="625575"/>
              </a:xfrm>
            </p:grpSpPr>
            <p:sp>
              <p:nvSpPr>
                <p:cNvPr id="157" name="Arc 90">
                  <a:extLst>
                    <a:ext uri="{FF2B5EF4-FFF2-40B4-BE49-F238E27FC236}">
                      <a16:creationId xmlns:a16="http://schemas.microsoft.com/office/drawing/2014/main" id="{86CD4E90-5D5A-784F-BAF1-3F5E01FFDABB}"/>
                    </a:ext>
                  </a:extLst>
                </p:cNvPr>
                <p:cNvSpPr/>
                <p:nvPr/>
              </p:nvSpPr>
              <p:spPr>
                <a:xfrm rot="8100000">
                  <a:off x="9442776" y="4967572"/>
                  <a:ext cx="622456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5710B9C-9251-C644-87DB-FF75D97A5A28}"/>
                    </a:ext>
                  </a:extLst>
                </p:cNvPr>
                <p:cNvSpPr/>
                <p:nvPr/>
              </p:nvSpPr>
              <p:spPr>
                <a:xfrm>
                  <a:off x="9558433" y="5162838"/>
                  <a:ext cx="430306" cy="430306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BB3AF820-D86C-8841-A771-710C478820FD}"/>
                  </a:ext>
                </a:extLst>
              </p:cNvPr>
              <p:cNvGrpSpPr/>
              <p:nvPr/>
            </p:nvGrpSpPr>
            <p:grpSpPr>
              <a:xfrm rot="21012343">
                <a:off x="8321796" y="5529435"/>
                <a:ext cx="259328" cy="297829"/>
                <a:chOff x="10518962" y="4477509"/>
                <a:chExt cx="622456" cy="714870"/>
              </a:xfrm>
            </p:grpSpPr>
            <p:sp>
              <p:nvSpPr>
                <p:cNvPr id="161" name="Arc 90">
                  <a:extLst>
                    <a:ext uri="{FF2B5EF4-FFF2-40B4-BE49-F238E27FC236}">
                      <a16:creationId xmlns:a16="http://schemas.microsoft.com/office/drawing/2014/main" id="{C28F048A-5304-5D4B-A658-8564C8321DE7}"/>
                    </a:ext>
                  </a:extLst>
                </p:cNvPr>
                <p:cNvSpPr/>
                <p:nvPr/>
              </p:nvSpPr>
              <p:spPr>
                <a:xfrm rot="18900000">
                  <a:off x="10518962" y="4569924"/>
                  <a:ext cx="622456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F083771F-ED7B-A648-9850-956E06458857}"/>
                    </a:ext>
                  </a:extLst>
                </p:cNvPr>
                <p:cNvSpPr/>
                <p:nvPr/>
              </p:nvSpPr>
              <p:spPr>
                <a:xfrm>
                  <a:off x="10634198" y="4477508"/>
                  <a:ext cx="430306" cy="430306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43DDB32-8838-6D4D-BBEA-9501F5CD0D82}"/>
                </a:ext>
              </a:extLst>
            </p:cNvPr>
            <p:cNvGrpSpPr/>
            <p:nvPr/>
          </p:nvGrpSpPr>
          <p:grpSpPr>
            <a:xfrm rot="660532">
              <a:off x="7943747" y="5927689"/>
              <a:ext cx="259328" cy="260626"/>
              <a:chOff x="9442776" y="4967572"/>
              <a:chExt cx="622456" cy="625572"/>
            </a:xfrm>
          </p:grpSpPr>
          <p:sp>
            <p:nvSpPr>
              <p:cNvPr id="149" name="Arc 90">
                <a:extLst>
                  <a:ext uri="{FF2B5EF4-FFF2-40B4-BE49-F238E27FC236}">
                    <a16:creationId xmlns:a16="http://schemas.microsoft.com/office/drawing/2014/main" id="{919A235F-74D6-894C-9316-47BDFCC371A5}"/>
                  </a:ext>
                </a:extLst>
              </p:cNvPr>
              <p:cNvSpPr/>
              <p:nvPr/>
            </p:nvSpPr>
            <p:spPr>
              <a:xfrm rot="8100000">
                <a:off x="9442776" y="4967572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25CEC5D6-9FF7-CD49-B48D-EAD8757BD04F}"/>
                  </a:ext>
                </a:extLst>
              </p:cNvPr>
              <p:cNvSpPr/>
              <p:nvPr/>
            </p:nvSpPr>
            <p:spPr>
              <a:xfrm>
                <a:off x="9558433" y="516283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753A0F0-C6F0-0E4B-9086-E19F3DD003F3}"/>
                </a:ext>
              </a:extLst>
            </p:cNvPr>
            <p:cNvGrpSpPr/>
            <p:nvPr/>
          </p:nvGrpSpPr>
          <p:grpSpPr>
            <a:xfrm>
              <a:off x="8315863" y="5917062"/>
              <a:ext cx="259328" cy="297830"/>
              <a:chOff x="10518962" y="4477508"/>
              <a:chExt cx="622456" cy="714872"/>
            </a:xfrm>
          </p:grpSpPr>
          <p:sp>
            <p:nvSpPr>
              <p:cNvPr id="147" name="Arc 90">
                <a:extLst>
                  <a:ext uri="{FF2B5EF4-FFF2-40B4-BE49-F238E27FC236}">
                    <a16:creationId xmlns:a16="http://schemas.microsoft.com/office/drawing/2014/main" id="{5F101E5B-D259-BA4A-BD4E-E9CC53F5BA23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0D48A5E-9152-3347-BE93-0793BFBF473E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4E42475-5A96-DD4E-BF85-DE6906DD3141}"/>
                </a:ext>
              </a:extLst>
            </p:cNvPr>
            <p:cNvGrpSpPr/>
            <p:nvPr/>
          </p:nvGrpSpPr>
          <p:grpSpPr>
            <a:xfrm rot="20890132">
              <a:off x="8598839" y="6134534"/>
              <a:ext cx="301658" cy="298546"/>
              <a:chOff x="8457711" y="6231371"/>
              <a:chExt cx="384325" cy="380360"/>
            </a:xfrm>
          </p:grpSpPr>
          <p:sp>
            <p:nvSpPr>
              <p:cNvPr id="179" name="Arc 90">
                <a:extLst>
                  <a:ext uri="{FF2B5EF4-FFF2-40B4-BE49-F238E27FC236}">
                    <a16:creationId xmlns:a16="http://schemas.microsoft.com/office/drawing/2014/main" id="{46DEF54C-BF97-9F43-8F55-8A5783FEE9AC}"/>
                  </a:ext>
                </a:extLst>
              </p:cNvPr>
              <p:cNvSpPr/>
              <p:nvPr/>
            </p:nvSpPr>
            <p:spPr>
              <a:xfrm rot="11304714">
                <a:off x="8647347" y="6417043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Arc 90">
                <a:extLst>
                  <a:ext uri="{FF2B5EF4-FFF2-40B4-BE49-F238E27FC236}">
                    <a16:creationId xmlns:a16="http://schemas.microsoft.com/office/drawing/2014/main" id="{97243F99-6E86-9C47-8FB0-C2ADDEA083B7}"/>
                  </a:ext>
                </a:extLst>
              </p:cNvPr>
              <p:cNvSpPr/>
              <p:nvPr/>
            </p:nvSpPr>
            <p:spPr>
              <a:xfrm rot="7521870">
                <a:off x="8495544" y="6317254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C8DAD6B-E6D3-E14C-B7C5-840D49C8A626}"/>
                  </a:ext>
                </a:extLst>
              </p:cNvPr>
              <p:cNvGrpSpPr/>
              <p:nvPr/>
            </p:nvGrpSpPr>
            <p:grpSpPr>
              <a:xfrm rot="6707972">
                <a:off x="8492968" y="6196114"/>
                <a:ext cx="267697" cy="338211"/>
                <a:chOff x="8735227" y="4515464"/>
                <a:chExt cx="504333" cy="637184"/>
              </a:xfrm>
            </p:grpSpPr>
            <p:sp>
              <p:nvSpPr>
                <p:cNvPr id="168" name="Arc 90">
                  <a:extLst>
                    <a:ext uri="{FF2B5EF4-FFF2-40B4-BE49-F238E27FC236}">
                      <a16:creationId xmlns:a16="http://schemas.microsoft.com/office/drawing/2014/main" id="{CDFE7658-844A-6943-99A7-C27BEFD669C6}"/>
                    </a:ext>
                  </a:extLst>
                </p:cNvPr>
                <p:cNvSpPr/>
                <p:nvPr/>
              </p:nvSpPr>
              <p:spPr>
                <a:xfrm rot="17143403">
                  <a:off x="8735227" y="4758658"/>
                  <a:ext cx="393990" cy="393990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827FCB7-C780-8F48-8A6A-9C34C0E44DC4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A0EE986-982B-6444-8E6B-33C07720B9B3}"/>
                </a:ext>
              </a:extLst>
            </p:cNvPr>
            <p:cNvGrpSpPr/>
            <p:nvPr/>
          </p:nvGrpSpPr>
          <p:grpSpPr>
            <a:xfrm rot="12272216">
              <a:off x="8970094" y="6364407"/>
              <a:ext cx="259328" cy="261657"/>
              <a:chOff x="10118279" y="4761625"/>
              <a:chExt cx="622456" cy="628048"/>
            </a:xfrm>
          </p:grpSpPr>
          <p:sp>
            <p:nvSpPr>
              <p:cNvPr id="174" name="Arc 90">
                <a:extLst>
                  <a:ext uri="{FF2B5EF4-FFF2-40B4-BE49-F238E27FC236}">
                    <a16:creationId xmlns:a16="http://schemas.microsoft.com/office/drawing/2014/main" id="{7AA37B2E-A80D-7945-9940-F7C53062CE58}"/>
                  </a:ext>
                </a:extLst>
              </p:cNvPr>
              <p:cNvSpPr/>
              <p:nvPr/>
            </p:nvSpPr>
            <p:spPr>
              <a:xfrm rot="8100000">
                <a:off x="10118279" y="4761626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F1062909-8D2B-8D43-AEA4-C9695C9FF032}"/>
                  </a:ext>
                </a:extLst>
              </p:cNvPr>
              <p:cNvSpPr/>
              <p:nvPr/>
            </p:nvSpPr>
            <p:spPr>
              <a:xfrm>
                <a:off x="10203892" y="495936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7DE3C290-AD1F-BE47-B921-D10CB1975503}"/>
                </a:ext>
              </a:extLst>
            </p:cNvPr>
            <p:cNvGrpSpPr/>
            <p:nvPr/>
          </p:nvGrpSpPr>
          <p:grpSpPr>
            <a:xfrm rot="19768924">
              <a:off x="8292077" y="6245014"/>
              <a:ext cx="259328" cy="297830"/>
              <a:chOff x="10518962" y="4477509"/>
              <a:chExt cx="622456" cy="714871"/>
            </a:xfrm>
          </p:grpSpPr>
          <p:sp>
            <p:nvSpPr>
              <p:cNvPr id="177" name="Arc 90">
                <a:extLst>
                  <a:ext uri="{FF2B5EF4-FFF2-40B4-BE49-F238E27FC236}">
                    <a16:creationId xmlns:a16="http://schemas.microsoft.com/office/drawing/2014/main" id="{697025A6-F637-DA43-85DF-3C96938513BD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158E543-DE7A-F744-948B-18D576BA269E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CE39151E-05A7-1C44-97BC-55D0BBDAE938}"/>
              </a:ext>
            </a:extLst>
          </p:cNvPr>
          <p:cNvGrpSpPr/>
          <p:nvPr/>
        </p:nvGrpSpPr>
        <p:grpSpPr>
          <a:xfrm>
            <a:off x="9745440" y="5180625"/>
            <a:ext cx="1503799" cy="1363131"/>
            <a:chOff x="9534825" y="5284402"/>
            <a:chExt cx="1503799" cy="136313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3C08977-4843-9F42-9844-D72749DF5036}"/>
                </a:ext>
              </a:extLst>
            </p:cNvPr>
            <p:cNvGrpSpPr/>
            <p:nvPr/>
          </p:nvGrpSpPr>
          <p:grpSpPr>
            <a:xfrm rot="20750483">
              <a:off x="9534825" y="5757219"/>
              <a:ext cx="238995" cy="179274"/>
              <a:chOff x="9710370" y="3708317"/>
              <a:chExt cx="573654" cy="430306"/>
            </a:xfrm>
          </p:grpSpPr>
          <p:sp>
            <p:nvSpPr>
              <p:cNvPr id="217" name="Arc 90">
                <a:extLst>
                  <a:ext uri="{FF2B5EF4-FFF2-40B4-BE49-F238E27FC236}">
                    <a16:creationId xmlns:a16="http://schemas.microsoft.com/office/drawing/2014/main" id="{33AAB617-A53D-514D-A311-358DE840BFC3}"/>
                  </a:ext>
                </a:extLst>
              </p:cNvPr>
              <p:cNvSpPr/>
              <p:nvPr/>
            </p:nvSpPr>
            <p:spPr>
              <a:xfrm rot="8100000">
                <a:off x="9977648" y="3772927"/>
                <a:ext cx="306376" cy="310282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B9E92E8B-B808-BE42-A855-D8816779DD29}"/>
                  </a:ext>
                </a:extLst>
              </p:cNvPr>
              <p:cNvSpPr/>
              <p:nvPr/>
            </p:nvSpPr>
            <p:spPr>
              <a:xfrm>
                <a:off x="9710358" y="3708317"/>
                <a:ext cx="430306" cy="430306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44510EA-94AD-B248-87E4-CBCAB04BF63E}"/>
                </a:ext>
              </a:extLst>
            </p:cNvPr>
            <p:cNvGrpSpPr/>
            <p:nvPr/>
          </p:nvGrpSpPr>
          <p:grpSpPr>
            <a:xfrm rot="5400000">
              <a:off x="9946149" y="5881890"/>
              <a:ext cx="259328" cy="278440"/>
              <a:chOff x="9514043" y="4896307"/>
              <a:chExt cx="622456" cy="668331"/>
            </a:xfrm>
          </p:grpSpPr>
          <p:sp>
            <p:nvSpPr>
              <p:cNvPr id="215" name="Arc 90">
                <a:extLst>
                  <a:ext uri="{FF2B5EF4-FFF2-40B4-BE49-F238E27FC236}">
                    <a16:creationId xmlns:a16="http://schemas.microsoft.com/office/drawing/2014/main" id="{1A327000-423A-5A45-8FFB-AA0AFF9AF6E9}"/>
                  </a:ext>
                </a:extLst>
              </p:cNvPr>
              <p:cNvSpPr/>
              <p:nvPr/>
            </p:nvSpPr>
            <p:spPr>
              <a:xfrm rot="7016519">
                <a:off x="9514042" y="4896308"/>
                <a:ext cx="622457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A51F9BA-D6F2-CE42-9FD4-285C0DA430DC}"/>
                  </a:ext>
                </a:extLst>
              </p:cNvPr>
              <p:cNvSpPr/>
              <p:nvPr/>
            </p:nvSpPr>
            <p:spPr>
              <a:xfrm>
                <a:off x="9643948" y="5134332"/>
                <a:ext cx="430305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7D8976C-6350-AE4C-AF47-79B1E93A004C}"/>
                </a:ext>
              </a:extLst>
            </p:cNvPr>
            <p:cNvGrpSpPr/>
            <p:nvPr/>
          </p:nvGrpSpPr>
          <p:grpSpPr>
            <a:xfrm rot="7768302">
              <a:off x="10486974" y="5654083"/>
              <a:ext cx="259328" cy="297830"/>
              <a:chOff x="10518962" y="4477508"/>
              <a:chExt cx="622456" cy="714872"/>
            </a:xfrm>
          </p:grpSpPr>
          <p:sp>
            <p:nvSpPr>
              <p:cNvPr id="213" name="Arc 90">
                <a:extLst>
                  <a:ext uri="{FF2B5EF4-FFF2-40B4-BE49-F238E27FC236}">
                    <a16:creationId xmlns:a16="http://schemas.microsoft.com/office/drawing/2014/main" id="{881A2BB5-B3FC-0E45-8C2E-5ECA35C97918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93EDE19A-6EFE-D846-954E-ABEF2587F0BE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8E0C289A-8A8F-A441-A5CB-7FC1B140CD5E}"/>
                </a:ext>
              </a:extLst>
            </p:cNvPr>
            <p:cNvGrpSpPr/>
            <p:nvPr/>
          </p:nvGrpSpPr>
          <p:grpSpPr>
            <a:xfrm rot="592491">
              <a:off x="9851964" y="5578184"/>
              <a:ext cx="259328" cy="293124"/>
              <a:chOff x="8879868" y="5654141"/>
              <a:chExt cx="498194" cy="563121"/>
            </a:xfrm>
          </p:grpSpPr>
          <p:sp>
            <p:nvSpPr>
              <p:cNvPr id="207" name="Arc 90">
                <a:extLst>
                  <a:ext uri="{FF2B5EF4-FFF2-40B4-BE49-F238E27FC236}">
                    <a16:creationId xmlns:a16="http://schemas.microsoft.com/office/drawing/2014/main" id="{53430170-AF0C-1943-963A-C5A28F76C8F7}"/>
                  </a:ext>
                </a:extLst>
              </p:cNvPr>
              <p:cNvSpPr/>
              <p:nvPr/>
            </p:nvSpPr>
            <p:spPr>
              <a:xfrm rot="813898">
                <a:off x="8991722" y="5782204"/>
                <a:ext cx="293566" cy="29356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F80CC1C-C121-844F-B40A-2BCDF8C67447}"/>
                  </a:ext>
                </a:extLst>
              </p:cNvPr>
              <p:cNvGrpSpPr/>
              <p:nvPr/>
            </p:nvGrpSpPr>
            <p:grpSpPr>
              <a:xfrm>
                <a:off x="8879864" y="5654146"/>
                <a:ext cx="498194" cy="563121"/>
                <a:chOff x="8774373" y="4515464"/>
                <a:chExt cx="622456" cy="703577"/>
              </a:xfrm>
            </p:grpSpPr>
            <p:sp>
              <p:nvSpPr>
                <p:cNvPr id="209" name="Arc 90">
                  <a:extLst>
                    <a:ext uri="{FF2B5EF4-FFF2-40B4-BE49-F238E27FC236}">
                      <a16:creationId xmlns:a16="http://schemas.microsoft.com/office/drawing/2014/main" id="{BCAB8A2B-352C-8249-9B78-DF3E8CEAC9C0}"/>
                    </a:ext>
                  </a:extLst>
                </p:cNvPr>
                <p:cNvSpPr/>
                <p:nvPr/>
              </p:nvSpPr>
              <p:spPr>
                <a:xfrm rot="17143403">
                  <a:off x="8774373" y="4596585"/>
                  <a:ext cx="622456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32DA4127-E453-184B-A2AE-2DE75076DDE8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194D954-0CCB-6847-AD40-2A5B5C28021A}"/>
                </a:ext>
              </a:extLst>
            </p:cNvPr>
            <p:cNvGrpSpPr/>
            <p:nvPr/>
          </p:nvGrpSpPr>
          <p:grpSpPr>
            <a:xfrm rot="20087512">
              <a:off x="10207809" y="5456642"/>
              <a:ext cx="259328" cy="260627"/>
              <a:chOff x="9442776" y="4967572"/>
              <a:chExt cx="622456" cy="625575"/>
            </a:xfrm>
          </p:grpSpPr>
          <p:sp>
            <p:nvSpPr>
              <p:cNvPr id="205" name="Arc 90">
                <a:extLst>
                  <a:ext uri="{FF2B5EF4-FFF2-40B4-BE49-F238E27FC236}">
                    <a16:creationId xmlns:a16="http://schemas.microsoft.com/office/drawing/2014/main" id="{98969F5A-6BD8-F740-BB78-1FD4E4B82055}"/>
                  </a:ext>
                </a:extLst>
              </p:cNvPr>
              <p:cNvSpPr/>
              <p:nvPr/>
            </p:nvSpPr>
            <p:spPr>
              <a:xfrm rot="8100000">
                <a:off x="9442776" y="4967572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329B000C-E254-F54B-A6B6-391C6800FF0B}"/>
                  </a:ext>
                </a:extLst>
              </p:cNvPr>
              <p:cNvSpPr/>
              <p:nvPr/>
            </p:nvSpPr>
            <p:spPr>
              <a:xfrm>
                <a:off x="9558433" y="516283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E967642-090D-C047-BD67-D87A8008EC70}"/>
                </a:ext>
              </a:extLst>
            </p:cNvPr>
            <p:cNvGrpSpPr/>
            <p:nvPr/>
          </p:nvGrpSpPr>
          <p:grpSpPr>
            <a:xfrm rot="3354418">
              <a:off x="10334491" y="6031150"/>
              <a:ext cx="259328" cy="297829"/>
              <a:chOff x="10518962" y="4477509"/>
              <a:chExt cx="622456" cy="714870"/>
            </a:xfrm>
          </p:grpSpPr>
          <p:sp>
            <p:nvSpPr>
              <p:cNvPr id="203" name="Arc 90">
                <a:extLst>
                  <a:ext uri="{FF2B5EF4-FFF2-40B4-BE49-F238E27FC236}">
                    <a16:creationId xmlns:a16="http://schemas.microsoft.com/office/drawing/2014/main" id="{FCCEBD3E-4DC7-2246-B46A-AFC6CD5123AA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C9B3C1E2-51AC-AC42-8003-2FB95E85CA11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7B9F9AC-32EC-7F46-86CE-B163940C1297}"/>
                </a:ext>
              </a:extLst>
            </p:cNvPr>
            <p:cNvGrpSpPr/>
            <p:nvPr/>
          </p:nvGrpSpPr>
          <p:grpSpPr>
            <a:xfrm rot="20063494">
              <a:off x="10150025" y="6207113"/>
              <a:ext cx="328346" cy="262042"/>
              <a:chOff x="8457711" y="6231371"/>
              <a:chExt cx="418326" cy="333850"/>
            </a:xfrm>
          </p:grpSpPr>
          <p:sp>
            <p:nvSpPr>
              <p:cNvPr id="198" name="Arc 90">
                <a:extLst>
                  <a:ext uri="{FF2B5EF4-FFF2-40B4-BE49-F238E27FC236}">
                    <a16:creationId xmlns:a16="http://schemas.microsoft.com/office/drawing/2014/main" id="{94A2B6FB-268E-FF4E-B3CC-1BE4F10A8359}"/>
                  </a:ext>
                </a:extLst>
              </p:cNvPr>
              <p:cNvSpPr/>
              <p:nvPr/>
            </p:nvSpPr>
            <p:spPr>
              <a:xfrm rot="9582263">
                <a:off x="8681348" y="6370533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Arc 90">
                <a:extLst>
                  <a:ext uri="{FF2B5EF4-FFF2-40B4-BE49-F238E27FC236}">
                    <a16:creationId xmlns:a16="http://schemas.microsoft.com/office/drawing/2014/main" id="{5C98CFA9-AE24-3742-93F2-574E76CB4EE3}"/>
                  </a:ext>
                </a:extLst>
              </p:cNvPr>
              <p:cNvSpPr/>
              <p:nvPr/>
            </p:nvSpPr>
            <p:spPr>
              <a:xfrm rot="7521870">
                <a:off x="8495544" y="6317254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66FCD8D6-CB86-2141-96AA-88596F0E7C6C}"/>
                  </a:ext>
                </a:extLst>
              </p:cNvPr>
              <p:cNvGrpSpPr/>
              <p:nvPr/>
            </p:nvGrpSpPr>
            <p:grpSpPr>
              <a:xfrm rot="6707972">
                <a:off x="8492968" y="6196114"/>
                <a:ext cx="267697" cy="338211"/>
                <a:chOff x="8735227" y="4515464"/>
                <a:chExt cx="504333" cy="637184"/>
              </a:xfrm>
            </p:grpSpPr>
            <p:sp>
              <p:nvSpPr>
                <p:cNvPr id="201" name="Arc 90">
                  <a:extLst>
                    <a:ext uri="{FF2B5EF4-FFF2-40B4-BE49-F238E27FC236}">
                      <a16:creationId xmlns:a16="http://schemas.microsoft.com/office/drawing/2014/main" id="{E0DA1DB1-4342-B346-BC60-777D09239F8C}"/>
                    </a:ext>
                  </a:extLst>
                </p:cNvPr>
                <p:cNvSpPr/>
                <p:nvPr/>
              </p:nvSpPr>
              <p:spPr>
                <a:xfrm rot="17143403">
                  <a:off x="8735227" y="4758658"/>
                  <a:ext cx="393990" cy="393990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D1336FB6-96C5-5549-B7F8-97251C71DFD3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B4CBE70-8C63-4545-9A1B-DAFD12DF1463}"/>
                </a:ext>
              </a:extLst>
            </p:cNvPr>
            <p:cNvGrpSpPr/>
            <p:nvPr/>
          </p:nvGrpSpPr>
          <p:grpSpPr>
            <a:xfrm rot="19872535">
              <a:off x="9868444" y="6349703"/>
              <a:ext cx="259328" cy="297830"/>
              <a:chOff x="10518962" y="4477509"/>
              <a:chExt cx="622456" cy="714871"/>
            </a:xfrm>
          </p:grpSpPr>
          <p:sp>
            <p:nvSpPr>
              <p:cNvPr id="194" name="Arc 90">
                <a:extLst>
                  <a:ext uri="{FF2B5EF4-FFF2-40B4-BE49-F238E27FC236}">
                    <a16:creationId xmlns:a16="http://schemas.microsoft.com/office/drawing/2014/main" id="{F041F640-0AF1-0E40-A6CB-5C6D46EE1BE4}"/>
                  </a:ext>
                </a:extLst>
              </p:cNvPr>
              <p:cNvSpPr/>
              <p:nvPr/>
            </p:nvSpPr>
            <p:spPr>
              <a:xfrm rot="18900000">
                <a:off x="10518962" y="4569924"/>
                <a:ext cx="622456" cy="622456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35B5EE4B-0947-9E47-81F6-1E8E08648AC1}"/>
                  </a:ext>
                </a:extLst>
              </p:cNvPr>
              <p:cNvSpPr/>
              <p:nvPr/>
            </p:nvSpPr>
            <p:spPr>
              <a:xfrm>
                <a:off x="10634198" y="4477508"/>
                <a:ext cx="430306" cy="43030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CDF289D-DF03-F34D-AC50-17A7A3664BBB}"/>
                </a:ext>
              </a:extLst>
            </p:cNvPr>
            <p:cNvGrpSpPr/>
            <p:nvPr/>
          </p:nvGrpSpPr>
          <p:grpSpPr>
            <a:xfrm rot="1176232">
              <a:off x="10166301" y="5781135"/>
              <a:ext cx="259328" cy="297109"/>
              <a:chOff x="8858367" y="5654142"/>
              <a:chExt cx="498194" cy="570775"/>
            </a:xfrm>
          </p:grpSpPr>
          <p:sp>
            <p:nvSpPr>
              <p:cNvPr id="223" name="Arc 90">
                <a:extLst>
                  <a:ext uri="{FF2B5EF4-FFF2-40B4-BE49-F238E27FC236}">
                    <a16:creationId xmlns:a16="http://schemas.microsoft.com/office/drawing/2014/main" id="{80AAB1ED-CB68-F14A-8D1C-5F84DE7E0C11}"/>
                  </a:ext>
                </a:extLst>
              </p:cNvPr>
              <p:cNvSpPr/>
              <p:nvPr/>
            </p:nvSpPr>
            <p:spPr>
              <a:xfrm rot="11451033">
                <a:off x="8991714" y="5782190"/>
                <a:ext cx="293567" cy="293564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C52D3600-C621-324B-8EFA-4CB67FD2A661}"/>
                  </a:ext>
                </a:extLst>
              </p:cNvPr>
              <p:cNvGrpSpPr/>
              <p:nvPr/>
            </p:nvGrpSpPr>
            <p:grpSpPr>
              <a:xfrm>
                <a:off x="8858367" y="5654142"/>
                <a:ext cx="498194" cy="570775"/>
                <a:chOff x="8747515" y="4515464"/>
                <a:chExt cx="622456" cy="713141"/>
              </a:xfrm>
            </p:grpSpPr>
            <p:sp>
              <p:nvSpPr>
                <p:cNvPr id="225" name="Arc 90">
                  <a:extLst>
                    <a:ext uri="{FF2B5EF4-FFF2-40B4-BE49-F238E27FC236}">
                      <a16:creationId xmlns:a16="http://schemas.microsoft.com/office/drawing/2014/main" id="{5C72C0DF-60F0-F546-9896-FDF30BC9B791}"/>
                    </a:ext>
                  </a:extLst>
                </p:cNvPr>
                <p:cNvSpPr/>
                <p:nvPr/>
              </p:nvSpPr>
              <p:spPr>
                <a:xfrm rot="17601075">
                  <a:off x="8747516" y="4606150"/>
                  <a:ext cx="622454" cy="622456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5ABE3248-F6C6-1147-8F21-0FD8B3481C61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AC9EBBA-651C-1846-A7A6-9793CFC66120}"/>
                </a:ext>
              </a:extLst>
            </p:cNvPr>
            <p:cNvGrpSpPr/>
            <p:nvPr/>
          </p:nvGrpSpPr>
          <p:grpSpPr>
            <a:xfrm rot="16738329">
              <a:off x="10538894" y="5317554"/>
              <a:ext cx="328346" cy="262042"/>
              <a:chOff x="8457711" y="6231371"/>
              <a:chExt cx="418326" cy="333850"/>
            </a:xfrm>
          </p:grpSpPr>
          <p:sp>
            <p:nvSpPr>
              <p:cNvPr id="228" name="Arc 90">
                <a:extLst>
                  <a:ext uri="{FF2B5EF4-FFF2-40B4-BE49-F238E27FC236}">
                    <a16:creationId xmlns:a16="http://schemas.microsoft.com/office/drawing/2014/main" id="{1D0756DF-6CCF-3C47-9385-745D592DA1A6}"/>
                  </a:ext>
                </a:extLst>
              </p:cNvPr>
              <p:cNvSpPr/>
              <p:nvPr/>
            </p:nvSpPr>
            <p:spPr>
              <a:xfrm rot="9582263">
                <a:off x="8681348" y="6370533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Arc 90">
                <a:extLst>
                  <a:ext uri="{FF2B5EF4-FFF2-40B4-BE49-F238E27FC236}">
                    <a16:creationId xmlns:a16="http://schemas.microsoft.com/office/drawing/2014/main" id="{2ADF7B3B-8623-9146-8127-48DE7315BF0A}"/>
                  </a:ext>
                </a:extLst>
              </p:cNvPr>
              <p:cNvSpPr/>
              <p:nvPr/>
            </p:nvSpPr>
            <p:spPr>
              <a:xfrm rot="7521870">
                <a:off x="8495544" y="6317254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8533FB8-5B19-0B40-A4A0-F32BE59377DB}"/>
                  </a:ext>
                </a:extLst>
              </p:cNvPr>
              <p:cNvGrpSpPr/>
              <p:nvPr/>
            </p:nvGrpSpPr>
            <p:grpSpPr>
              <a:xfrm rot="6707972">
                <a:off x="8492968" y="6196114"/>
                <a:ext cx="267697" cy="338211"/>
                <a:chOff x="8735227" y="4515464"/>
                <a:chExt cx="504333" cy="637184"/>
              </a:xfrm>
            </p:grpSpPr>
            <p:sp>
              <p:nvSpPr>
                <p:cNvPr id="231" name="Arc 90">
                  <a:extLst>
                    <a:ext uri="{FF2B5EF4-FFF2-40B4-BE49-F238E27FC236}">
                      <a16:creationId xmlns:a16="http://schemas.microsoft.com/office/drawing/2014/main" id="{1AD11115-4687-DD44-9DF7-24D376E1DCCD}"/>
                    </a:ext>
                  </a:extLst>
                </p:cNvPr>
                <p:cNvSpPr/>
                <p:nvPr/>
              </p:nvSpPr>
              <p:spPr>
                <a:xfrm rot="17143403">
                  <a:off x="8735227" y="4758658"/>
                  <a:ext cx="393990" cy="393990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E7AFE0F1-F8EF-7C48-8272-18192CD2FDA3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B6D1595E-4556-DE46-AF35-25B06260C20D}"/>
                </a:ext>
              </a:extLst>
            </p:cNvPr>
            <p:cNvGrpSpPr/>
            <p:nvPr/>
          </p:nvGrpSpPr>
          <p:grpSpPr>
            <a:xfrm rot="20821837">
              <a:off x="10649274" y="5951636"/>
              <a:ext cx="389350" cy="262042"/>
              <a:chOff x="8379988" y="6231371"/>
              <a:chExt cx="496049" cy="333850"/>
            </a:xfrm>
          </p:grpSpPr>
          <p:sp>
            <p:nvSpPr>
              <p:cNvPr id="234" name="Arc 90">
                <a:extLst>
                  <a:ext uri="{FF2B5EF4-FFF2-40B4-BE49-F238E27FC236}">
                    <a16:creationId xmlns:a16="http://schemas.microsoft.com/office/drawing/2014/main" id="{9ED7912F-C53D-A741-B409-06D05C59DCAC}"/>
                  </a:ext>
                </a:extLst>
              </p:cNvPr>
              <p:cNvSpPr/>
              <p:nvPr/>
            </p:nvSpPr>
            <p:spPr>
              <a:xfrm rot="9582263">
                <a:off x="8681348" y="6370533"/>
                <a:ext cx="194689" cy="194688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Arc 90">
                <a:extLst>
                  <a:ext uri="{FF2B5EF4-FFF2-40B4-BE49-F238E27FC236}">
                    <a16:creationId xmlns:a16="http://schemas.microsoft.com/office/drawing/2014/main" id="{E8C93B2C-AA90-2946-BE99-7688834B53D7}"/>
                  </a:ext>
                </a:extLst>
              </p:cNvPr>
              <p:cNvSpPr/>
              <p:nvPr/>
            </p:nvSpPr>
            <p:spPr>
              <a:xfrm rot="7521870">
                <a:off x="8373859" y="6275936"/>
                <a:ext cx="254082" cy="241824"/>
              </a:xfrm>
              <a:custGeom>
                <a:avLst/>
                <a:gdLst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2" fmla="*/ 476471 w 952942"/>
                  <a:gd name="connsiteY2" fmla="*/ 476471 h 952942"/>
                  <a:gd name="connsiteX3" fmla="*/ 476471 w 952942"/>
                  <a:gd name="connsiteY3" fmla="*/ 0 h 952942"/>
                  <a:gd name="connsiteX0" fmla="*/ 476471 w 952942"/>
                  <a:gd name="connsiteY0" fmla="*/ 0 h 952942"/>
                  <a:gd name="connsiteX1" fmla="*/ 952942 w 952942"/>
                  <a:gd name="connsiteY1" fmla="*/ 476471 h 952942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  <a:gd name="connsiteX2" fmla="*/ 0 w 476471"/>
                  <a:gd name="connsiteY2" fmla="*/ 0 h 476471"/>
                  <a:gd name="connsiteX0" fmla="*/ 0 w 476471"/>
                  <a:gd name="connsiteY0" fmla="*/ 0 h 476471"/>
                  <a:gd name="connsiteX1" fmla="*/ 476471 w 476471"/>
                  <a:gd name="connsiteY1" fmla="*/ 476471 h 476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71" h="476471" stroke="0" extrusionOk="0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  <a:lnTo>
                      <a:pt x="0" y="0"/>
                    </a:lnTo>
                    <a:close/>
                  </a:path>
                  <a:path w="476471" h="476471" fill="none">
                    <a:moveTo>
                      <a:pt x="0" y="0"/>
                    </a:moveTo>
                    <a:cubicBezTo>
                      <a:pt x="263148" y="0"/>
                      <a:pt x="476471" y="213323"/>
                      <a:pt x="476471" y="476471"/>
                    </a:cubicBezTo>
                  </a:path>
                </a:pathLst>
              </a:custGeom>
              <a:ln w="41275">
                <a:solidFill>
                  <a:schemeClr val="bg2">
                    <a:lumMod val="1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628CDE82-1930-E34B-9631-D815B0495F56}"/>
                  </a:ext>
                </a:extLst>
              </p:cNvPr>
              <p:cNvGrpSpPr/>
              <p:nvPr/>
            </p:nvGrpSpPr>
            <p:grpSpPr>
              <a:xfrm rot="6707972">
                <a:off x="8492968" y="6196114"/>
                <a:ext cx="267697" cy="338211"/>
                <a:chOff x="8735227" y="4515464"/>
                <a:chExt cx="504333" cy="637184"/>
              </a:xfrm>
            </p:grpSpPr>
            <p:sp>
              <p:nvSpPr>
                <p:cNvPr id="237" name="Arc 90">
                  <a:extLst>
                    <a:ext uri="{FF2B5EF4-FFF2-40B4-BE49-F238E27FC236}">
                      <a16:creationId xmlns:a16="http://schemas.microsoft.com/office/drawing/2014/main" id="{7DDD6DE0-9AFE-3D4E-B7EC-046DC26A9A61}"/>
                    </a:ext>
                  </a:extLst>
                </p:cNvPr>
                <p:cNvSpPr/>
                <p:nvPr/>
              </p:nvSpPr>
              <p:spPr>
                <a:xfrm rot="17143403">
                  <a:off x="8735227" y="4758658"/>
                  <a:ext cx="393990" cy="393990"/>
                </a:xfrm>
                <a:custGeom>
                  <a:avLst/>
                  <a:gdLst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2" fmla="*/ 476471 w 952942"/>
                    <a:gd name="connsiteY2" fmla="*/ 476471 h 952942"/>
                    <a:gd name="connsiteX3" fmla="*/ 476471 w 952942"/>
                    <a:gd name="connsiteY3" fmla="*/ 0 h 952942"/>
                    <a:gd name="connsiteX0" fmla="*/ 476471 w 952942"/>
                    <a:gd name="connsiteY0" fmla="*/ 0 h 952942"/>
                    <a:gd name="connsiteX1" fmla="*/ 952942 w 952942"/>
                    <a:gd name="connsiteY1" fmla="*/ 476471 h 952942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  <a:gd name="connsiteX2" fmla="*/ 0 w 476471"/>
                    <a:gd name="connsiteY2" fmla="*/ 0 h 476471"/>
                    <a:gd name="connsiteX0" fmla="*/ 0 w 476471"/>
                    <a:gd name="connsiteY0" fmla="*/ 0 h 476471"/>
                    <a:gd name="connsiteX1" fmla="*/ 476471 w 476471"/>
                    <a:gd name="connsiteY1" fmla="*/ 476471 h 476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471" h="476471" stroke="0" extrusionOk="0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  <a:lnTo>
                        <a:pt x="0" y="0"/>
                      </a:lnTo>
                      <a:close/>
                    </a:path>
                    <a:path w="476471" h="476471" fill="none">
                      <a:moveTo>
                        <a:pt x="0" y="0"/>
                      </a:moveTo>
                      <a:cubicBezTo>
                        <a:pt x="263148" y="0"/>
                        <a:pt x="476471" y="213323"/>
                        <a:pt x="476471" y="476471"/>
                      </a:cubicBezTo>
                    </a:path>
                  </a:pathLst>
                </a:custGeom>
                <a:ln w="41275">
                  <a:solidFill>
                    <a:schemeClr val="bg2">
                      <a:lumMod val="1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28D68D21-0196-9144-9082-234934CBF21E}"/>
                    </a:ext>
                  </a:extLst>
                </p:cNvPr>
                <p:cNvSpPr/>
                <p:nvPr/>
              </p:nvSpPr>
              <p:spPr>
                <a:xfrm>
                  <a:off x="8809254" y="4515464"/>
                  <a:ext cx="430306" cy="43030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68484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C44F7E-3BEB-0540-A309-8854BCB5CB83}"/>
              </a:ext>
            </a:extLst>
          </p:cNvPr>
          <p:cNvSpPr txBox="1">
            <a:spLocks/>
          </p:cNvSpPr>
          <p:nvPr/>
        </p:nvSpPr>
        <p:spPr>
          <a:xfrm>
            <a:off x="631618" y="286662"/>
            <a:ext cx="9496677" cy="1316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are </a:t>
            </a:r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Polymers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FBB1EF-59AC-B443-916B-89ED122FCB05}"/>
              </a:ext>
            </a:extLst>
          </p:cNvPr>
          <p:cNvGrpSpPr/>
          <p:nvPr/>
        </p:nvGrpSpPr>
        <p:grpSpPr>
          <a:xfrm>
            <a:off x="2593341" y="1885088"/>
            <a:ext cx="7005318" cy="4480504"/>
            <a:chOff x="7299931" y="1871323"/>
            <a:chExt cx="3740212" cy="2392189"/>
          </a:xfrm>
        </p:grpSpPr>
        <p:pic>
          <p:nvPicPr>
            <p:cNvPr id="19" name="Picture 18">
              <a:hlinkClick r:id="rId2"/>
              <a:extLst>
                <a:ext uri="{FF2B5EF4-FFF2-40B4-BE49-F238E27FC236}">
                  <a16:creationId xmlns:a16="http://schemas.microsoft.com/office/drawing/2014/main" id="{094882FF-A04D-D540-8CA5-0A561E98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647" y="1871323"/>
              <a:ext cx="3711496" cy="20956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B8957F-9689-5545-953C-611E3BED1B9E}"/>
                </a:ext>
              </a:extLst>
            </p:cNvPr>
            <p:cNvSpPr txBox="1"/>
            <p:nvPr/>
          </p:nvSpPr>
          <p:spPr>
            <a:xfrm>
              <a:off x="7299931" y="3986513"/>
              <a:ext cx="34644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hlinkClick r:id="rId4"/>
                </a:rPr>
                <a:t>https://spaces.hightail.com/receive/rEXGOiDvrQ</a:t>
              </a:r>
              <a:endParaRPr lang="en-US" sz="1200" dirty="0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B83A6445-EAD3-8340-8881-1269280AD3F2}"/>
                </a:ext>
              </a:extLst>
            </p:cNvPr>
            <p:cNvSpPr/>
            <p:nvPr/>
          </p:nvSpPr>
          <p:spPr>
            <a:xfrm rot="5400000">
              <a:off x="8980178" y="2640481"/>
              <a:ext cx="580176" cy="6336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742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C05529B-8D06-6D43-A6BD-44CAC556739D}"/>
              </a:ext>
            </a:extLst>
          </p:cNvPr>
          <p:cNvGrpSpPr/>
          <p:nvPr/>
        </p:nvGrpSpPr>
        <p:grpSpPr>
          <a:xfrm>
            <a:off x="631618" y="3495397"/>
            <a:ext cx="5529339" cy="2102619"/>
            <a:chOff x="3513714" y="1602699"/>
            <a:chExt cx="5529339" cy="2102619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7F89B6F-9F4B-8445-AF0D-D41A55A71F1C}"/>
                </a:ext>
              </a:extLst>
            </p:cNvPr>
            <p:cNvSpPr txBox="1">
              <a:spLocks/>
            </p:cNvSpPr>
            <p:nvPr/>
          </p:nvSpPr>
          <p:spPr>
            <a:xfrm>
              <a:off x="3513714" y="1602699"/>
              <a:ext cx="5529339" cy="19031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spcAft>
                  <a:spcPts val="1800"/>
                </a:spcAft>
                <a:buNone/>
                <a:defRPr/>
              </a:pPr>
              <a:r>
                <a:rPr lang="en-US" sz="2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Synthetic:</a:t>
              </a:r>
            </a:p>
            <a:p>
              <a:pPr marL="458788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Rubber</a:t>
              </a:r>
            </a:p>
            <a:p>
              <a:pPr marL="458788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Plastic bags</a:t>
              </a:r>
            </a:p>
            <a:p>
              <a:pPr marL="458788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Bottles</a:t>
              </a:r>
            </a:p>
            <a:p>
              <a:pPr marL="458788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</a:t>
              </a: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80418824-0625-9049-8146-4B574A6FF5FA}"/>
                </a:ext>
              </a:extLst>
            </p:cNvPr>
            <p:cNvSpPr txBox="1">
              <a:spLocks/>
            </p:cNvSpPr>
            <p:nvPr/>
          </p:nvSpPr>
          <p:spPr>
            <a:xfrm>
              <a:off x="5616539" y="1802119"/>
              <a:ext cx="3291050" cy="19031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82613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endParaRPr lang="en-US" sz="2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82613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Housewares: plates, </a:t>
              </a:r>
              <a:b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cups, Tupperware</a:t>
              </a:r>
            </a:p>
            <a:p>
              <a:pPr marL="582613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Surgical sutures</a:t>
              </a:r>
            </a:p>
            <a:p>
              <a:pPr marL="582613" lvl="1" indent="-284163">
                <a:spcBef>
                  <a:spcPts val="0"/>
                </a:spcBef>
                <a:spcAft>
                  <a:spcPts val="800"/>
                </a:spcAft>
                <a:buClr>
                  <a:schemeClr val="tx1"/>
                </a:buClr>
                <a:defRPr/>
              </a:pPr>
              <a:r>
                <a:rPr lang="en-US" sz="21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 lenses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6C44F7E-3BEB-0540-A309-8854BCB5CB83}"/>
              </a:ext>
            </a:extLst>
          </p:cNvPr>
          <p:cNvSpPr txBox="1">
            <a:spLocks/>
          </p:cNvSpPr>
          <p:nvPr/>
        </p:nvSpPr>
        <p:spPr>
          <a:xfrm>
            <a:off x="631618" y="286662"/>
            <a:ext cx="9496677" cy="13160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Polymers</a:t>
            </a:r>
            <a:r>
              <a:rPr lang="en-US" sz="4000" b="1" dirty="0"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You Know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08676-8AFC-834D-830F-02C9C8015DE7}"/>
              </a:ext>
            </a:extLst>
          </p:cNvPr>
          <p:cNvSpPr txBox="1">
            <a:spLocks/>
          </p:cNvSpPr>
          <p:nvPr/>
        </p:nvSpPr>
        <p:spPr>
          <a:xfrm>
            <a:off x="631619" y="1602699"/>
            <a:ext cx="2882096" cy="27860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1800"/>
              </a:spcAft>
              <a:buFont typeface="Arial"/>
              <a:buNone/>
              <a:defRPr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Natural:</a:t>
            </a:r>
          </a:p>
          <a:p>
            <a:pPr marL="458788" lvl="1" indent="-284163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defRPr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  <a:p>
            <a:pPr marL="458788" lvl="1" indent="-284163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defRPr/>
            </a:pPr>
            <a:r>
              <a:rPr lang="en-US" sz="2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Carbohydrates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DA0648-0DD4-F040-9C85-2BD2A386C45D}"/>
              </a:ext>
            </a:extLst>
          </p:cNvPr>
          <p:cNvGrpSpPr/>
          <p:nvPr/>
        </p:nvGrpSpPr>
        <p:grpSpPr>
          <a:xfrm>
            <a:off x="109646" y="6281410"/>
            <a:ext cx="3794689" cy="432881"/>
            <a:chOff x="4766109" y="3468947"/>
            <a:chExt cx="3794689" cy="4328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14EAAD-2FC5-F14B-B6EF-66D233AD18FA}"/>
                </a:ext>
              </a:extLst>
            </p:cNvPr>
            <p:cNvSpPr txBox="1"/>
            <p:nvPr/>
          </p:nvSpPr>
          <p:spPr>
            <a:xfrm>
              <a:off x="4766109" y="3468947"/>
              <a:ext cx="25033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2">
                      <a:lumMod val="75000"/>
                    </a:schemeClr>
                  </a:solidFill>
                </a:rPr>
                <a:t>Polystyrene: CC BY-SA 3.0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74D56B-0B03-A84D-AB24-F77F30C973D7}"/>
                </a:ext>
              </a:extLst>
            </p:cNvPr>
            <p:cNvSpPr txBox="1"/>
            <p:nvPr/>
          </p:nvSpPr>
          <p:spPr>
            <a:xfrm>
              <a:off x="4766110" y="3670996"/>
              <a:ext cx="37946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Phyrexian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/</a:t>
              </a:r>
              <a:r>
                <a:rPr lang="en-US" sz="900" dirty="0">
                  <a:hlinkClick r:id="rId2"/>
                </a:rPr>
                <a:t>https://commons.wikimedia.org/wiki/File:Polistirolo.JPG</a:t>
              </a:r>
              <a:endParaRPr lang="en-US" sz="9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08623-E221-7349-B5B7-F55E3E99428D}"/>
              </a:ext>
            </a:extLst>
          </p:cNvPr>
          <p:cNvGrpSpPr/>
          <p:nvPr/>
        </p:nvGrpSpPr>
        <p:grpSpPr>
          <a:xfrm>
            <a:off x="4496730" y="1643621"/>
            <a:ext cx="2546440" cy="1877518"/>
            <a:chOff x="4844321" y="1602699"/>
            <a:chExt cx="2546440" cy="18775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CEE297-5244-5441-AD82-706D48F5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" r="-1722"/>
            <a:stretch/>
          </p:blipFill>
          <p:spPr>
            <a:xfrm>
              <a:off x="4844321" y="1602699"/>
              <a:ext cx="2546440" cy="18775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2EC7CB-A92B-FF4F-993E-9271E893452B}"/>
                </a:ext>
              </a:extLst>
            </p:cNvPr>
            <p:cNvSpPr/>
            <p:nvPr/>
          </p:nvSpPr>
          <p:spPr>
            <a:xfrm>
              <a:off x="4844321" y="1602699"/>
              <a:ext cx="1495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Polystyrene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BAA2BB-C6BD-484C-840B-5873A8EEC4FC}"/>
              </a:ext>
            </a:extLst>
          </p:cNvPr>
          <p:cNvGrpSpPr/>
          <p:nvPr/>
        </p:nvGrpSpPr>
        <p:grpSpPr>
          <a:xfrm>
            <a:off x="6403828" y="3664625"/>
            <a:ext cx="3291050" cy="1911875"/>
            <a:chOff x="7460208" y="1373980"/>
            <a:chExt cx="3291050" cy="19118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CCDF5A-3751-C440-A88F-454AD75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 contrast="19000"/>
                      </a14:imgEffect>
                    </a14:imgLayer>
                  </a14:imgProps>
                </a:ext>
              </a:extLst>
            </a:blip>
            <a:srcRect l="33169" t="32568" r="9946" b="23370"/>
            <a:stretch/>
          </p:blipFill>
          <p:spPr>
            <a:xfrm>
              <a:off x="7460208" y="1373980"/>
              <a:ext cx="3291050" cy="191187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C90DE5-8DE5-B543-A718-520799500CDC}"/>
                </a:ext>
              </a:extLst>
            </p:cNvPr>
            <p:cNvSpPr/>
            <p:nvPr/>
          </p:nvSpPr>
          <p:spPr>
            <a:xfrm>
              <a:off x="7460208" y="2863189"/>
              <a:ext cx="28813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Polyvinyl chloride (PVC)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B9DDDF-54D9-6D4A-8C83-54C787C7AE3D}"/>
              </a:ext>
            </a:extLst>
          </p:cNvPr>
          <p:cNvGrpSpPr/>
          <p:nvPr/>
        </p:nvGrpSpPr>
        <p:grpSpPr>
          <a:xfrm>
            <a:off x="3581473" y="6278593"/>
            <a:ext cx="4179308" cy="432881"/>
            <a:chOff x="4766109" y="3468947"/>
            <a:chExt cx="4179308" cy="43288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A599B9-1E0C-2844-8A99-E79F1B3C6304}"/>
                </a:ext>
              </a:extLst>
            </p:cNvPr>
            <p:cNvSpPr txBox="1"/>
            <p:nvPr/>
          </p:nvSpPr>
          <p:spPr>
            <a:xfrm>
              <a:off x="4766109" y="3468947"/>
              <a:ext cx="25033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2">
                      <a:lumMod val="75000"/>
                    </a:schemeClr>
                  </a:solidFill>
                </a:rPr>
                <a:t>PVC: CC BY-SA 3.0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5E916A-25C2-334E-936F-88028DCE80FC}"/>
                </a:ext>
              </a:extLst>
            </p:cNvPr>
            <p:cNvSpPr txBox="1"/>
            <p:nvPr/>
          </p:nvSpPr>
          <p:spPr>
            <a:xfrm>
              <a:off x="4766110" y="3670996"/>
              <a:ext cx="41793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UsKhalid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/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6"/>
                </a:rPr>
                <a:t>https://</a:t>
              </a:r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6"/>
                </a:rPr>
                <a:t>commons.wikimedia.org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6"/>
                </a:rPr>
                <a:t>/wiki/</a:t>
              </a:r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6"/>
                </a:rPr>
                <a:t>File:The_PVC_pipe.jpg</a:t>
              </a:r>
              <a:endParaRPr lang="en-US" sz="9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9CD0F6-8FC0-D043-973C-F057D7B832C4}"/>
              </a:ext>
            </a:extLst>
          </p:cNvPr>
          <p:cNvGrpSpPr/>
          <p:nvPr/>
        </p:nvGrpSpPr>
        <p:grpSpPr>
          <a:xfrm>
            <a:off x="7222771" y="6273049"/>
            <a:ext cx="3879415" cy="432881"/>
            <a:chOff x="4766109" y="3468947"/>
            <a:chExt cx="3879415" cy="43288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BD6FDF-CA41-A24C-A5DA-5DAD84456A41}"/>
                </a:ext>
              </a:extLst>
            </p:cNvPr>
            <p:cNvSpPr txBox="1"/>
            <p:nvPr/>
          </p:nvSpPr>
          <p:spPr>
            <a:xfrm>
              <a:off x="4766109" y="3468947"/>
              <a:ext cx="25033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2">
                      <a:lumMod val="75000"/>
                    </a:schemeClr>
                  </a:solidFill>
                </a:rPr>
                <a:t>Polycarbonate: CC BY-SA 3.0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D64001-ABF4-144B-BF90-0E50863D6FA2}"/>
                </a:ext>
              </a:extLst>
            </p:cNvPr>
            <p:cNvSpPr txBox="1"/>
            <p:nvPr/>
          </p:nvSpPr>
          <p:spPr>
            <a:xfrm>
              <a:off x="4766109" y="3670996"/>
              <a:ext cx="38794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diablanco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/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7"/>
                </a:rPr>
                <a:t>https://</a:t>
              </a:r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7"/>
                </a:rPr>
                <a:t>commons.wikimedia.org</a:t>
              </a:r>
              <a:r>
                <a:rPr lang="en-US" sz="900" dirty="0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7"/>
                </a:rPr>
                <a:t>/wiki/</a:t>
              </a:r>
              <a:r>
                <a:rPr lang="en-US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hlinkClick r:id="rId7"/>
                </a:rPr>
                <a:t>File:Nalgene.jpg</a:t>
              </a:r>
              <a:endParaRPr lang="en-US" sz="9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CCA242-4D65-9944-83AD-A661E84EB398}"/>
              </a:ext>
            </a:extLst>
          </p:cNvPr>
          <p:cNvGrpSpPr/>
          <p:nvPr/>
        </p:nvGrpSpPr>
        <p:grpSpPr>
          <a:xfrm>
            <a:off x="9779309" y="1904994"/>
            <a:ext cx="1805366" cy="3562294"/>
            <a:chOff x="8922527" y="1922490"/>
            <a:chExt cx="1805366" cy="35622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B17653-5C57-1A44-A0B5-E86C2BDA6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413" t="4180" r="31413"/>
            <a:stretch/>
          </p:blipFill>
          <p:spPr>
            <a:xfrm>
              <a:off x="8997696" y="1922490"/>
              <a:ext cx="1624468" cy="314043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A13149-CCE2-B24A-AEE2-5C3F004461E4}"/>
                </a:ext>
              </a:extLst>
            </p:cNvPr>
            <p:cNvSpPr/>
            <p:nvPr/>
          </p:nvSpPr>
          <p:spPr>
            <a:xfrm>
              <a:off x="8922527" y="5115452"/>
              <a:ext cx="18053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Polycarbonate</a:t>
              </a: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1E977C-C352-3343-B4E9-C589EEB498AC}"/>
              </a:ext>
            </a:extLst>
          </p:cNvPr>
          <p:cNvGrpSpPr/>
          <p:nvPr/>
        </p:nvGrpSpPr>
        <p:grpSpPr>
          <a:xfrm>
            <a:off x="7139176" y="1623392"/>
            <a:ext cx="2546440" cy="1929601"/>
            <a:chOff x="9013942" y="-140605"/>
            <a:chExt cx="2546440" cy="192960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DD1E828-F9E8-2547-8A2C-535A929DB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2000" contrast="-3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3942" y="-140605"/>
              <a:ext cx="2546440" cy="190319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567116-187E-6449-A9C6-EC1F5F2D3770}"/>
                </a:ext>
              </a:extLst>
            </p:cNvPr>
            <p:cNvSpPr/>
            <p:nvPr/>
          </p:nvSpPr>
          <p:spPr>
            <a:xfrm>
              <a:off x="9135181" y="1142665"/>
              <a:ext cx="2401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Polyethylene terephthalate (PET)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7436" y="1999419"/>
            <a:ext cx="9013292" cy="3570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Math in the World of Work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About the Eye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Testing Polymers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7B05521-F5C3-BD48-9347-E89BA8FB6E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Today’s Plan</a:t>
            </a:r>
          </a:p>
        </p:txBody>
      </p:sp>
    </p:spTree>
    <p:extLst>
      <p:ext uri="{BB962C8B-B14F-4D97-AF65-F5344CB8AC3E}">
        <p14:creationId xmlns:p14="http://schemas.microsoft.com/office/powerpoint/2010/main" val="138677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C913F-0FCC-5048-895C-CD65B3A78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4279" y="1955624"/>
            <a:ext cx="6149227" cy="12003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The Amazing Eye</a:t>
            </a:r>
            <a:endParaRPr lang="en-US" sz="4800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D393F-D369-424F-A6B1-8B9F35D40042}"/>
              </a:ext>
            </a:extLst>
          </p:cNvPr>
          <p:cNvSpPr/>
          <p:nvPr/>
        </p:nvSpPr>
        <p:spPr>
          <a:xfrm>
            <a:off x="3110277" y="2876820"/>
            <a:ext cx="5959132" cy="1538883"/>
          </a:xfrm>
          <a:prstGeom prst="rect">
            <a:avLst/>
          </a:prstGeom>
          <a:noFill/>
        </p:spPr>
        <p:txBody>
          <a:bodyPr wrap="none" lIns="274320" tIns="0" rIns="182880" bIns="182880">
            <a:spAutoFit/>
          </a:bodyPr>
          <a:lstStyle/>
          <a:p>
            <a:r>
              <a:rPr lang="en-US" sz="8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Challenge</a:t>
            </a:r>
            <a:endParaRPr lang="en-US" sz="8800" dirty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44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FBCC16-1DFF-A44C-AE4C-D215CE05E9FA}"/>
              </a:ext>
            </a:extLst>
          </p:cNvPr>
          <p:cNvSpPr/>
          <p:nvPr/>
        </p:nvSpPr>
        <p:spPr>
          <a:xfrm>
            <a:off x="805218" y="2085483"/>
            <a:ext cx="10215238" cy="2887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As a team of polymer scientists, your challenge is to: 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Test and evaluate 3 different types of polymers for use in corrective lenses. 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Recommend the best polymer to Johnson &amp; Johnson’s Research Team to advance to the next round of testing. </a:t>
            </a:r>
            <a:endParaRPr lang="en-US" sz="28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F14156EE-3520-F24A-9072-DE8A6F018041}"/>
              </a:ext>
            </a:extLst>
          </p:cNvPr>
          <p:cNvSpPr txBox="1">
            <a:spLocks/>
          </p:cNvSpPr>
          <p:nvPr/>
        </p:nvSpPr>
        <p:spPr>
          <a:xfrm>
            <a:off x="393700" y="1030259"/>
            <a:ext cx="11015828" cy="711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Amazing Eye Challenge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983F10-A891-4741-8B06-16986E558750}"/>
              </a:ext>
            </a:extLst>
          </p:cNvPr>
          <p:cNvSpPr txBox="1">
            <a:spLocks/>
          </p:cNvSpPr>
          <p:nvPr/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Arial Rounded MT Bold" panose="020F0704030504030204" pitchFamily="34" charset="77"/>
              </a:rPr>
              <a:t>About the</a:t>
            </a:r>
          </a:p>
        </p:txBody>
      </p:sp>
    </p:spTree>
    <p:extLst>
      <p:ext uri="{BB962C8B-B14F-4D97-AF65-F5344CB8AC3E}">
        <p14:creationId xmlns:p14="http://schemas.microsoft.com/office/powerpoint/2010/main" val="2678165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C913F-0FCC-5048-895C-CD65B3A78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000" y="733437"/>
            <a:ext cx="8143236" cy="12003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What’s the </a:t>
            </a:r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Scientific Method</a:t>
            </a:r>
            <a:r>
              <a:rPr lang="en-US" sz="4000" b="1" dirty="0">
                <a:solidFill>
                  <a:schemeClr val="tx2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tx2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BCC16-1DFF-A44C-AE4C-D215CE05E9FA}"/>
              </a:ext>
            </a:extLst>
          </p:cNvPr>
          <p:cNvSpPr/>
          <p:nvPr/>
        </p:nvSpPr>
        <p:spPr>
          <a:xfrm>
            <a:off x="640999" y="1706550"/>
            <a:ext cx="11026345" cy="3127289"/>
          </a:xfrm>
          <a:prstGeom prst="rect">
            <a:avLst/>
          </a:prstGeom>
        </p:spPr>
        <p:txBody>
          <a:bodyPr wrap="square" lIns="45720" tIns="45720" rIns="45720" bIns="45720">
            <a:noAutofit/>
          </a:bodyPr>
          <a:lstStyle/>
          <a:p>
            <a:pPr marL="298450" indent="-284163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 set of procedures scientists use to answer questions and create solutions that help people, animals, and the environment.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E26658-0B5E-C34A-A978-F4224835FB4E}"/>
              </a:ext>
            </a:extLst>
          </p:cNvPr>
          <p:cNvGrpSpPr/>
          <p:nvPr/>
        </p:nvGrpSpPr>
        <p:grpSpPr>
          <a:xfrm>
            <a:off x="837727" y="3077607"/>
            <a:ext cx="10713274" cy="1013440"/>
            <a:chOff x="841615" y="5263388"/>
            <a:chExt cx="10713274" cy="101344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B2FDBBD-7E72-DF4C-8B65-9B0BB3A145A7}"/>
                </a:ext>
              </a:extLst>
            </p:cNvPr>
            <p:cNvSpPr/>
            <p:nvPr/>
          </p:nvSpPr>
          <p:spPr>
            <a:xfrm>
              <a:off x="841615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0 w 4085290"/>
                <a:gd name="connsiteY5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74676" rIns="290698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Observation and Asking a Question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00DF13-5938-6045-B773-2B30DE871BFD}"/>
                </a:ext>
              </a:extLst>
            </p:cNvPr>
            <p:cNvSpPr/>
            <p:nvPr/>
          </p:nvSpPr>
          <p:spPr>
            <a:xfrm>
              <a:off x="2617627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506720 w 4085290"/>
                <a:gd name="connsiteY5" fmla="*/ 506720 h 1013440"/>
                <a:gd name="connsiteX6" fmla="*/ 0 w 4085290"/>
                <a:gd name="connsiteY6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506720" y="50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74676" rIns="182880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Hypothesis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708BA18-4D62-514E-B887-536A367DDD22}"/>
                </a:ext>
              </a:extLst>
            </p:cNvPr>
            <p:cNvSpPr/>
            <p:nvPr/>
          </p:nvSpPr>
          <p:spPr>
            <a:xfrm>
              <a:off x="4378649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506720 w 4085290"/>
                <a:gd name="connsiteY5" fmla="*/ 506720 h 1013440"/>
                <a:gd name="connsiteX6" fmla="*/ 0 w 4085290"/>
                <a:gd name="connsiteY6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506720" y="50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74676" rIns="274320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FD91965-09EE-EE4F-A407-63DE34119EBC}"/>
                </a:ext>
              </a:extLst>
            </p:cNvPr>
            <p:cNvSpPr/>
            <p:nvPr/>
          </p:nvSpPr>
          <p:spPr>
            <a:xfrm>
              <a:off x="6140315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506720 w 4085290"/>
                <a:gd name="connsiteY5" fmla="*/ 506720 h 1013440"/>
                <a:gd name="connsiteX6" fmla="*/ 0 w 4085290"/>
                <a:gd name="connsiteY6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506720" y="50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74676" rIns="182880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9766FB1-1EAE-1E4A-AC3E-DEAE5F78ED88}"/>
                </a:ext>
              </a:extLst>
            </p:cNvPr>
            <p:cNvSpPr/>
            <p:nvPr/>
          </p:nvSpPr>
          <p:spPr>
            <a:xfrm>
              <a:off x="7901337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506720 w 4085290"/>
                <a:gd name="connsiteY5" fmla="*/ 506720 h 1013440"/>
                <a:gd name="connsiteX6" fmla="*/ 0 w 4085290"/>
                <a:gd name="connsiteY6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506720" y="50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74676" rIns="274320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Analyze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34A2D1-A38B-8546-8C63-BB4D731FBFD4}"/>
                </a:ext>
              </a:extLst>
            </p:cNvPr>
            <p:cNvSpPr/>
            <p:nvPr/>
          </p:nvSpPr>
          <p:spPr>
            <a:xfrm>
              <a:off x="9655186" y="5263388"/>
              <a:ext cx="1899703" cy="1013440"/>
            </a:xfrm>
            <a:custGeom>
              <a:avLst/>
              <a:gdLst>
                <a:gd name="connsiteX0" fmla="*/ 0 w 4085290"/>
                <a:gd name="connsiteY0" fmla="*/ 0 h 1013440"/>
                <a:gd name="connsiteX1" fmla="*/ 3578570 w 4085290"/>
                <a:gd name="connsiteY1" fmla="*/ 0 h 1013440"/>
                <a:gd name="connsiteX2" fmla="*/ 4085290 w 4085290"/>
                <a:gd name="connsiteY2" fmla="*/ 506720 h 1013440"/>
                <a:gd name="connsiteX3" fmla="*/ 3578570 w 4085290"/>
                <a:gd name="connsiteY3" fmla="*/ 1013440 h 1013440"/>
                <a:gd name="connsiteX4" fmla="*/ 0 w 4085290"/>
                <a:gd name="connsiteY4" fmla="*/ 1013440 h 1013440"/>
                <a:gd name="connsiteX5" fmla="*/ 506720 w 4085290"/>
                <a:gd name="connsiteY5" fmla="*/ 506720 h 1013440"/>
                <a:gd name="connsiteX6" fmla="*/ 0 w 4085290"/>
                <a:gd name="connsiteY6" fmla="*/ 0 h 101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5290" h="1013440">
                  <a:moveTo>
                    <a:pt x="0" y="0"/>
                  </a:moveTo>
                  <a:lnTo>
                    <a:pt x="3578570" y="0"/>
                  </a:lnTo>
                  <a:lnTo>
                    <a:pt x="4085290" y="506720"/>
                  </a:lnTo>
                  <a:lnTo>
                    <a:pt x="3578570" y="1013440"/>
                  </a:lnTo>
                  <a:lnTo>
                    <a:pt x="0" y="1013440"/>
                  </a:lnTo>
                  <a:lnTo>
                    <a:pt x="506720" y="50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14300" dist="76200" dir="5400000" sx="99000" sy="99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5760" tIns="74676" rIns="274320" bIns="7467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CC5E7EB-8704-A04D-B786-146CD193008A}"/>
              </a:ext>
            </a:extLst>
          </p:cNvPr>
          <p:cNvSpPr/>
          <p:nvPr/>
        </p:nvSpPr>
        <p:spPr>
          <a:xfrm>
            <a:off x="640998" y="4560918"/>
            <a:ext cx="10910003" cy="3127289"/>
          </a:xfrm>
          <a:prstGeom prst="rect">
            <a:avLst/>
          </a:prstGeom>
        </p:spPr>
        <p:txBody>
          <a:bodyPr wrap="square" lIns="45720" tIns="45720" rIns="45720" bIns="45720">
            <a:noAutofit/>
          </a:bodyPr>
          <a:lstStyle/>
          <a:p>
            <a:pPr marL="14287" algn="ctr">
              <a:lnSpc>
                <a:spcPct val="110000"/>
              </a:lnSpc>
              <a:spcAft>
                <a:spcPts val="1200"/>
              </a:spcAft>
              <a:buClr>
                <a:schemeClr val="accent5"/>
              </a:buClr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Use the Scientific Method </a:t>
            </a:r>
          </a:p>
          <a:p>
            <a:pPr marL="14287" algn="ctr">
              <a:lnSpc>
                <a:spcPct val="110000"/>
              </a:lnSpc>
              <a:spcAft>
                <a:spcPts val="1200"/>
              </a:spcAft>
              <a:buClr>
                <a:schemeClr val="accent5"/>
              </a:buClr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to discover the behavior and properties </a:t>
            </a:r>
          </a:p>
          <a:p>
            <a:pPr marL="14287" algn="ctr">
              <a:lnSpc>
                <a:spcPct val="110000"/>
              </a:lnSpc>
              <a:spcAft>
                <a:spcPts val="1200"/>
              </a:spcAft>
              <a:buClr>
                <a:schemeClr val="accent5"/>
              </a:buClr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of three (3) polymers.</a:t>
            </a:r>
            <a:endParaRPr lang="en-US" sz="28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1177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A5FFA7-CBB0-AE4A-B267-0FFE618E2541}"/>
              </a:ext>
            </a:extLst>
          </p:cNvPr>
          <p:cNvSpPr/>
          <p:nvPr/>
        </p:nvSpPr>
        <p:spPr>
          <a:xfrm>
            <a:off x="901565" y="4113245"/>
            <a:ext cx="5394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Record your observations in the tables and answer the questions posed on the handout </a:t>
            </a:r>
          </a:p>
          <a:p>
            <a:pPr marL="285750" lvl="0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Determine the advantages and disadvantages of each polymer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66C77-F8E5-1A48-BB98-42905D3D7697}"/>
              </a:ext>
            </a:extLst>
          </p:cNvPr>
          <p:cNvSpPr/>
          <p:nvPr/>
        </p:nvSpPr>
        <p:spPr>
          <a:xfrm>
            <a:off x="393700" y="1922602"/>
            <a:ext cx="9891353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Tasks: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Test three different polymers: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C30B7C-3B4A-C748-87F9-B764DCB6084A}"/>
              </a:ext>
            </a:extLst>
          </p:cNvPr>
          <p:cNvGrpSpPr/>
          <p:nvPr/>
        </p:nvGrpSpPr>
        <p:grpSpPr>
          <a:xfrm>
            <a:off x="2232325" y="1893434"/>
            <a:ext cx="7727350" cy="2117493"/>
            <a:chOff x="2232325" y="2317845"/>
            <a:chExt cx="7727350" cy="211749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19E5E2-6381-0B40-8652-BD2F8DBE5240}"/>
                </a:ext>
              </a:extLst>
            </p:cNvPr>
            <p:cNvGrpSpPr/>
            <p:nvPr/>
          </p:nvGrpSpPr>
          <p:grpSpPr>
            <a:xfrm>
              <a:off x="2232325" y="3353296"/>
              <a:ext cx="1945591" cy="1082042"/>
              <a:chOff x="1924997" y="3828175"/>
              <a:chExt cx="1945591" cy="108204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F354A82-34DB-7040-8A4D-EF16EC8957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000"/>
              <a:stretch/>
            </p:blipFill>
            <p:spPr>
              <a:xfrm>
                <a:off x="1924997" y="3828175"/>
                <a:ext cx="1945591" cy="62258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1D2264-D031-DA47-8666-650DD9A154E4}"/>
                  </a:ext>
                </a:extLst>
              </p:cNvPr>
              <p:cNvSpPr txBox="1"/>
              <p:nvPr/>
            </p:nvSpPr>
            <p:spPr>
              <a:xfrm>
                <a:off x="2119374" y="4540885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Swedish Fish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1302C4-F06C-FE4B-9279-30305D36E29A}"/>
                </a:ext>
              </a:extLst>
            </p:cNvPr>
            <p:cNvGrpSpPr/>
            <p:nvPr/>
          </p:nvGrpSpPr>
          <p:grpSpPr>
            <a:xfrm>
              <a:off x="5057169" y="3130070"/>
              <a:ext cx="2177394" cy="1305268"/>
              <a:chOff x="5431155" y="3604949"/>
              <a:chExt cx="2177394" cy="130526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78AFDE1-D7DB-0A40-880A-C77805140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1136"/>
              <a:stretch/>
            </p:blipFill>
            <p:spPr>
              <a:xfrm>
                <a:off x="5431155" y="3604949"/>
                <a:ext cx="2177394" cy="106904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F13AD1-30A7-5C40-881A-1FB28CB73D8E}"/>
                  </a:ext>
                </a:extLst>
              </p:cNvPr>
              <p:cNvSpPr txBox="1"/>
              <p:nvPr/>
            </p:nvSpPr>
            <p:spPr>
              <a:xfrm>
                <a:off x="5735025" y="4540885"/>
                <a:ext cx="1569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Jelly Spheres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779578-8C6D-9D4B-9189-47925C928BE7}"/>
                </a:ext>
              </a:extLst>
            </p:cNvPr>
            <p:cNvGrpSpPr/>
            <p:nvPr/>
          </p:nvGrpSpPr>
          <p:grpSpPr>
            <a:xfrm>
              <a:off x="8332634" y="2317845"/>
              <a:ext cx="1627041" cy="2117493"/>
              <a:chOff x="9453482" y="2792724"/>
              <a:chExt cx="1627041" cy="21174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496B120-8150-1C4D-B9AB-64EEE03D4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3482" y="2792724"/>
                <a:ext cx="1627041" cy="188126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50ED32-785D-BA4E-8DAD-41095364CE1B}"/>
                  </a:ext>
                </a:extLst>
              </p:cNvPr>
              <p:cNvSpPr txBox="1"/>
              <p:nvPr/>
            </p:nvSpPr>
            <p:spPr>
              <a:xfrm>
                <a:off x="9503885" y="4540885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Plastic Cups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6FE7509-9E4F-E84E-BF41-14A1580721EE}"/>
              </a:ext>
            </a:extLst>
          </p:cNvPr>
          <p:cNvSpPr/>
          <p:nvPr/>
        </p:nvSpPr>
        <p:spPr>
          <a:xfrm>
            <a:off x="6295868" y="4113245"/>
            <a:ext cx="539430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Calculate market demand</a:t>
            </a:r>
          </a:p>
          <a:p>
            <a:pPr marL="285750" lvl="0" indent="-285750"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Make an informed recommendation to the research team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EA0A59-BB0C-9A43-AC1C-F2DD5276FB8F}"/>
              </a:ext>
            </a:extLst>
          </p:cNvPr>
          <p:cNvSpPr/>
          <p:nvPr/>
        </p:nvSpPr>
        <p:spPr>
          <a:xfrm>
            <a:off x="9146154" y="5763610"/>
            <a:ext cx="2371392" cy="558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Time: 60 minutes</a:t>
            </a:r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DE4A77E5-F312-A448-8FAC-3A912CCE4BFB}"/>
              </a:ext>
            </a:extLst>
          </p:cNvPr>
          <p:cNvSpPr txBox="1">
            <a:spLocks/>
          </p:cNvSpPr>
          <p:nvPr/>
        </p:nvSpPr>
        <p:spPr>
          <a:xfrm>
            <a:off x="393700" y="1030259"/>
            <a:ext cx="11015828" cy="711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Instructions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343628-0F74-9942-8A97-6A3DDBC4D4EE}"/>
              </a:ext>
            </a:extLst>
          </p:cNvPr>
          <p:cNvSpPr txBox="1">
            <a:spLocks/>
          </p:cNvSpPr>
          <p:nvPr/>
        </p:nvSpPr>
        <p:spPr>
          <a:xfrm>
            <a:off x="393700" y="519993"/>
            <a:ext cx="3784216" cy="4393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Arial Rounded MT Bold" panose="020F0704030504030204" pitchFamily="34" charset="77"/>
              </a:rPr>
              <a:t>Amazing Eye Challenge</a:t>
            </a:r>
          </a:p>
        </p:txBody>
      </p:sp>
    </p:spTree>
    <p:extLst>
      <p:ext uri="{BB962C8B-B14F-4D97-AF65-F5344CB8AC3E}">
        <p14:creationId xmlns:p14="http://schemas.microsoft.com/office/powerpoint/2010/main" val="248327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66C77-F8E5-1A48-BB98-42905D3D7697}"/>
              </a:ext>
            </a:extLst>
          </p:cNvPr>
          <p:cNvSpPr/>
          <p:nvPr/>
        </p:nvSpPr>
        <p:spPr>
          <a:xfrm>
            <a:off x="765543" y="1933766"/>
            <a:ext cx="10660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Which of the three polymers did your team recommend to Johnson &amp; Johnson?</a:t>
            </a:r>
          </a:p>
          <a:p>
            <a:pPr marL="571500" lvl="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571500" lvl="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Why?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568D14-0E1C-1748-833B-E5CDE9C76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000" y="733437"/>
            <a:ext cx="8143236" cy="12003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Challenge </a:t>
            </a:r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Recap</a:t>
            </a:r>
            <a:endParaRPr lang="en-US" sz="4000" dirty="0">
              <a:solidFill>
                <a:schemeClr val="tx2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06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66C77-F8E5-1A48-BB98-42905D3D7697}"/>
              </a:ext>
            </a:extLst>
          </p:cNvPr>
          <p:cNvSpPr/>
          <p:nvPr/>
        </p:nvSpPr>
        <p:spPr>
          <a:xfrm>
            <a:off x="641000" y="1769836"/>
            <a:ext cx="7405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discuss </a:t>
            </a:r>
            <a:r>
              <a:rPr lang="mr-IN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…</a:t>
            </a:r>
            <a:endParaRPr lang="en-US" sz="28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E2CB89-70C2-2F41-B715-D2C2B026AB50}"/>
              </a:ext>
            </a:extLst>
          </p:cNvPr>
          <p:cNvSpPr/>
          <p:nvPr/>
        </p:nvSpPr>
        <p:spPr>
          <a:xfrm>
            <a:off x="752565" y="2823699"/>
            <a:ext cx="10686869" cy="2378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What did you learn about the eye? Vision?</a:t>
            </a:r>
          </a:p>
          <a:p>
            <a:pPr marL="342900" lvl="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How did hydration impact the polymers?</a:t>
            </a:r>
          </a:p>
          <a:p>
            <a:pPr marL="342900" lvl="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What were the advantages and disadvantages for each polymer?</a:t>
            </a:r>
          </a:p>
          <a:p>
            <a:pPr marL="342900" lvl="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What did you learn about working in a team?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483D5B0-5C27-AA4B-BB95-933803E776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000" y="733437"/>
            <a:ext cx="8143236" cy="12003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Did You Learn?</a:t>
            </a:r>
            <a:endParaRPr lang="en-US" sz="4000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70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58DC46-7721-A54D-A567-19C2744766DE}"/>
              </a:ext>
            </a:extLst>
          </p:cNvPr>
          <p:cNvSpPr/>
          <p:nvPr/>
        </p:nvSpPr>
        <p:spPr>
          <a:xfrm>
            <a:off x="8008218" y="2528257"/>
            <a:ext cx="744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?</a:t>
            </a:r>
            <a:endParaRPr lang="en-US" sz="7200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BA549-329D-134A-B55A-FA80F3BB9468}"/>
              </a:ext>
            </a:extLst>
          </p:cNvPr>
          <p:cNvSpPr/>
          <p:nvPr/>
        </p:nvSpPr>
        <p:spPr>
          <a:xfrm>
            <a:off x="793768" y="510372"/>
            <a:ext cx="3967625" cy="923330"/>
          </a:xfrm>
          <a:prstGeom prst="rect">
            <a:avLst/>
          </a:prstGeom>
          <a:solidFill>
            <a:schemeClr val="accent5">
              <a:alpha val="99000"/>
            </a:schemeClr>
          </a:solidFill>
        </p:spPr>
        <p:txBody>
          <a:bodyPr wrap="none" lIns="274320" tIns="0" rIns="274320" bIns="9144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Reflection</a:t>
            </a:r>
            <a:endParaRPr lang="en-US" sz="5400" dirty="0">
              <a:latin typeface="Arial Rounded MT Bold" panose="020F070403050403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CA5D2-DFBB-D748-A4B8-E6110DC2F264}"/>
              </a:ext>
            </a:extLst>
          </p:cNvPr>
          <p:cNvSpPr/>
          <p:nvPr/>
        </p:nvSpPr>
        <p:spPr>
          <a:xfrm>
            <a:off x="891940" y="1943482"/>
            <a:ext cx="8223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the following questions</a:t>
            </a:r>
            <a:r>
              <a:rPr lang="mr-I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…</a:t>
            </a:r>
            <a:endParaRPr lang="en-US" sz="32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71D831-CE5D-5E48-9FD1-2094DDF57B19}"/>
              </a:ext>
            </a:extLst>
          </p:cNvPr>
          <p:cNvSpPr/>
          <p:nvPr/>
        </p:nvSpPr>
        <p:spPr>
          <a:xfrm>
            <a:off x="1023582" y="2646591"/>
            <a:ext cx="10623775" cy="3190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How do you think this activity relates to a career in science and/or working at Johnson &amp; Johnson?  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Can you see yourself as a STEM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 professional? In what role? Why or </a:t>
            </a:r>
            <a:br>
              <a:rPr lang="en-US" sz="24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why not?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What do you need to do to make this happen?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What is one thing you learned that you did not know coming in today?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3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1E91AC-4B86-3242-9797-25E35343C8AD}"/>
              </a:ext>
            </a:extLst>
          </p:cNvPr>
          <p:cNvSpPr txBox="1"/>
          <p:nvPr/>
        </p:nvSpPr>
        <p:spPr>
          <a:xfrm>
            <a:off x="3484295" y="2157156"/>
            <a:ext cx="8707705" cy="4180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Eye color depends on 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</a:rPr>
              <a:t>melanin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, a natural pigment that deposits color in the tissue of the iris, skin cells, and hair follicles. 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Brown is the most common eye color in the U.S, while green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is the least common.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spc="-20" dirty="0">
                <a:solidFill>
                  <a:schemeClr val="bg2">
                    <a:lumMod val="10000"/>
                  </a:schemeClr>
                </a:solidFill>
              </a:rPr>
              <a:t>Use the table (handout) to record the eye color of your classmates. 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Calculate the percentage for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each eye color and compare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to the U.S. [(# of students with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color/total # of students) x 100]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53F849-3851-9E44-821C-1A02CC0399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202230"/>
            <a:ext cx="10369237" cy="711195"/>
          </a:xfr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Calculating Eye Color Distribution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58056-3148-EC43-90FF-AFDF9A7CF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1" y="519993"/>
            <a:ext cx="4867848" cy="517065"/>
          </a:xfrm>
          <a:noFill/>
        </p:spPr>
        <p:txBody>
          <a:bodyPr wrap="square" lIns="91440" tIns="91440" rIns="91440" bIns="91440">
            <a:spAutoFit/>
          </a:bodyPr>
          <a:lstStyle/>
          <a:p>
            <a:r>
              <a:rPr lang="en-US" sz="2400" dirty="0"/>
              <a:t>Extended Learning Activity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F85931-2442-154E-8AE6-4C058E138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53492"/>
              </p:ext>
            </p:extLst>
          </p:nvPr>
        </p:nvGraphicFramePr>
        <p:xfrm>
          <a:off x="8006607" y="4747895"/>
          <a:ext cx="386367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05">
                  <a:extLst>
                    <a:ext uri="{9D8B030D-6E8A-4147-A177-3AD203B41FA5}">
                      <a16:colId xmlns:a16="http://schemas.microsoft.com/office/drawing/2014/main" val="105354049"/>
                    </a:ext>
                  </a:extLst>
                </a:gridCol>
                <a:gridCol w="528955">
                  <a:extLst>
                    <a:ext uri="{9D8B030D-6E8A-4147-A177-3AD203B41FA5}">
                      <a16:colId xmlns:a16="http://schemas.microsoft.com/office/drawing/2014/main" val="35919174"/>
                    </a:ext>
                  </a:extLst>
                </a:gridCol>
                <a:gridCol w="698289">
                  <a:extLst>
                    <a:ext uri="{9D8B030D-6E8A-4147-A177-3AD203B41FA5}">
                      <a16:colId xmlns:a16="http://schemas.microsoft.com/office/drawing/2014/main" val="131626638"/>
                    </a:ext>
                  </a:extLst>
                </a:gridCol>
                <a:gridCol w="899410">
                  <a:extLst>
                    <a:ext uri="{9D8B030D-6E8A-4147-A177-3AD203B41FA5}">
                      <a16:colId xmlns:a16="http://schemas.microsoft.com/office/drawing/2014/main" val="4227736663"/>
                    </a:ext>
                  </a:extLst>
                </a:gridCol>
                <a:gridCol w="1049311">
                  <a:extLst>
                    <a:ext uri="{9D8B030D-6E8A-4147-A177-3AD203B41FA5}">
                      <a16:colId xmlns:a16="http://schemas.microsoft.com/office/drawing/2014/main" val="2256754165"/>
                    </a:ext>
                  </a:extLst>
                </a:gridCol>
              </a:tblGrid>
              <a:tr h="307672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accent5"/>
                          </a:solidFill>
                        </a:rPr>
                        <a:t>Eye Color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5"/>
                          </a:solidFill>
                        </a:rPr>
                        <a:t>% U.S.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5"/>
                          </a:solidFill>
                        </a:rPr>
                        <a:t># in Students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5"/>
                          </a:solidFill>
                        </a:rPr>
                        <a:t>% Eye Color for Class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accent5"/>
                          </a:solidFill>
                        </a:rPr>
                        <a:t>Observation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0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Brown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45%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72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Blue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27%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70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Hazel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863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Green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526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Other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677164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DA368EA-3F8D-4C48-93CB-5722F5F00E15}"/>
              </a:ext>
            </a:extLst>
          </p:cNvPr>
          <p:cNvGrpSpPr/>
          <p:nvPr/>
        </p:nvGrpSpPr>
        <p:grpSpPr>
          <a:xfrm>
            <a:off x="586013" y="2560320"/>
            <a:ext cx="2773942" cy="3350280"/>
            <a:chOff x="586013" y="2560320"/>
            <a:chExt cx="2773942" cy="33502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77171A-02B7-184C-B892-A2E2C363E839}"/>
                </a:ext>
              </a:extLst>
            </p:cNvPr>
            <p:cNvGrpSpPr/>
            <p:nvPr/>
          </p:nvGrpSpPr>
          <p:grpSpPr>
            <a:xfrm>
              <a:off x="586013" y="5171936"/>
              <a:ext cx="2773942" cy="738664"/>
              <a:chOff x="9935158" y="5817329"/>
              <a:chExt cx="2773942" cy="7386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699208-15F9-4F43-B695-35643A13003B}"/>
                  </a:ext>
                </a:extLst>
              </p:cNvPr>
              <p:cNvSpPr txBox="1"/>
              <p:nvPr/>
            </p:nvSpPr>
            <p:spPr>
              <a:xfrm>
                <a:off x="9935158" y="5817329"/>
                <a:ext cx="20236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2">
                        <a:lumMod val="75000"/>
                      </a:schemeClr>
                    </a:solidFill>
                  </a:rPr>
                  <a:t>CC BY 4.0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4922D-DE0B-B744-9557-E209F5C39ABC}"/>
                  </a:ext>
                </a:extLst>
              </p:cNvPr>
              <p:cNvSpPr txBox="1"/>
              <p:nvPr/>
            </p:nvSpPr>
            <p:spPr>
              <a:xfrm>
                <a:off x="9935158" y="6094328"/>
                <a:ext cx="27739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Lizapopova143/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hlinkClick r:id="rId3"/>
                  </a:rPr>
                  <a:t>https://</a:t>
                </a:r>
                <a:r>
                  <a:rPr lang="en-US" sz="12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hlinkClick r:id="rId3"/>
                  </a:rPr>
                  <a:t>commons.wikimedia.org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hlinkClick r:id="rId3"/>
                  </a:rPr>
                  <a:t>/wiki/</a:t>
                </a:r>
                <a:r>
                  <a:rPr lang="en-US" sz="12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hlinkClick r:id="rId3"/>
                  </a:rPr>
                  <a:t>File:Beautiful_iris.jpg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F05681-7DAB-4D40-9D10-935CF9A4C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214" t="7357" r="19214" b="7357"/>
            <a:stretch/>
          </p:blipFill>
          <p:spPr>
            <a:xfrm>
              <a:off x="586013" y="2560320"/>
              <a:ext cx="2509652" cy="2511504"/>
            </a:xfrm>
            <a:prstGeom prst="ellipse">
              <a:avLst/>
            </a:prstGeom>
            <a:noFill/>
            <a:ln w="9525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127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B77047-3768-684F-8E1C-31C2654CEFC9}"/>
              </a:ext>
            </a:extLst>
          </p:cNvPr>
          <p:cNvSpPr txBox="1">
            <a:spLocks/>
          </p:cNvSpPr>
          <p:nvPr/>
        </p:nvSpPr>
        <p:spPr>
          <a:xfrm>
            <a:off x="1119116" y="1891667"/>
            <a:ext cx="10181230" cy="40580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u="sng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Instructions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: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688" indent="-2936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2741613" algn="l"/>
                <a:tab pos="5024438" algn="l"/>
                <a:tab pos="7254875" algn="l"/>
              </a:tabLs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marker to label and number each of the four cups: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 #1    	Cup #2   	Cup #3   	Cup #4</a:t>
            </a:r>
          </a:p>
          <a:p>
            <a:pPr marL="293688" indent="-2936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cs typeface="Calibri"/>
              </a:rPr>
              <a:t>Fill Cup #1 and Cup #2 with water, each halfway.</a:t>
            </a:r>
          </a:p>
          <a:p>
            <a:pPr marL="293688" indent="-2936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Put an unwrapped Swedish Fish in Cup #1.</a:t>
            </a:r>
          </a:p>
          <a:p>
            <a:pPr marL="293688" indent="-2936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Add 2 Jelly Sphere beads into Cup #2.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Set aside all items for later!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8B5474-0414-2049-B8AF-02F5891032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Pre-Work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D9192DF-8AC5-264E-822C-80AF7681DF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Amazing Eye Challenge</a:t>
            </a:r>
          </a:p>
        </p:txBody>
      </p:sp>
    </p:spTree>
    <p:extLst>
      <p:ext uri="{BB962C8B-B14F-4D97-AF65-F5344CB8AC3E}">
        <p14:creationId xmlns:p14="http://schemas.microsoft.com/office/powerpoint/2010/main" val="188463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8614" y="436563"/>
            <a:ext cx="10720403" cy="9461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What is </a:t>
            </a:r>
            <a:r>
              <a:rPr lang="en-US" sz="6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STEM</a:t>
            </a:r>
            <a:r>
              <a:rPr lang="en-US" sz="6000" b="1" baseline="30000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2</a:t>
            </a:r>
            <a:r>
              <a:rPr lang="en-US" sz="60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7649" y="1424380"/>
            <a:ext cx="2163763" cy="9445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99F792-4A31-D54F-B27C-BCEDABA867E0}"/>
              </a:ext>
            </a:extLst>
          </p:cNvPr>
          <p:cNvSpPr/>
          <p:nvPr/>
        </p:nvSpPr>
        <p:spPr>
          <a:xfrm>
            <a:off x="6327649" y="2038364"/>
            <a:ext cx="2775922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6249-1938-7D48-9548-85950081D065}"/>
              </a:ext>
            </a:extLst>
          </p:cNvPr>
          <p:cNvSpPr/>
          <p:nvPr/>
        </p:nvSpPr>
        <p:spPr>
          <a:xfrm>
            <a:off x="6327649" y="2750073"/>
            <a:ext cx="2985694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CEF44-6A9D-7A43-B5CE-47733299CEF2}"/>
              </a:ext>
            </a:extLst>
          </p:cNvPr>
          <p:cNvSpPr/>
          <p:nvPr/>
        </p:nvSpPr>
        <p:spPr>
          <a:xfrm>
            <a:off x="6327649" y="3476862"/>
            <a:ext cx="3088790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E7BD38-332A-A241-A062-3C2CA2282C18}"/>
              </a:ext>
            </a:extLst>
          </p:cNvPr>
          <p:cNvSpPr/>
          <p:nvPr/>
        </p:nvSpPr>
        <p:spPr>
          <a:xfrm>
            <a:off x="6327649" y="4227086"/>
            <a:ext cx="3268981" cy="98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anufacturing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473B1-BFAA-0948-86FA-2847AD07E190}"/>
              </a:ext>
            </a:extLst>
          </p:cNvPr>
          <p:cNvSpPr/>
          <p:nvPr/>
        </p:nvSpPr>
        <p:spPr>
          <a:xfrm>
            <a:off x="6327649" y="5189968"/>
            <a:ext cx="2837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8A372-B44E-3241-B459-456823E5332C}"/>
              </a:ext>
            </a:extLst>
          </p:cNvPr>
          <p:cNvGrpSpPr/>
          <p:nvPr/>
        </p:nvGrpSpPr>
        <p:grpSpPr>
          <a:xfrm>
            <a:off x="2309060" y="2021301"/>
            <a:ext cx="3406430" cy="3893570"/>
            <a:chOff x="2239916" y="1960437"/>
            <a:chExt cx="4137973" cy="4729731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D0686FF-D7BF-6943-A036-185ED53A0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606" y="3342581"/>
              <a:ext cx="1670905" cy="218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13412173-0FC1-6B4B-A59D-5AB567255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761" y="5189629"/>
              <a:ext cx="761951" cy="1500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C2761F20-5176-F941-B493-2D1261B17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244" y="2288346"/>
              <a:ext cx="1438645" cy="143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C1CA3330-A6FA-C446-9345-33A970420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16" y="3448987"/>
              <a:ext cx="1151690" cy="1228070"/>
            </a:xfrm>
            <a:prstGeom prst="rect">
              <a:avLst/>
            </a:prstGeom>
            <a:noFill/>
            <a:ln w="254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8A2147CD-C275-644E-A812-2FE0549BD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6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736" y="1960437"/>
              <a:ext cx="1459254" cy="1228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8318A-DFE1-DF44-9EDF-46812FF6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70000"/>
            </a:blip>
            <a:stretch>
              <a:fillRect/>
            </a:stretch>
          </p:blipFill>
          <p:spPr>
            <a:xfrm>
              <a:off x="5221758" y="3901739"/>
              <a:ext cx="992443" cy="876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865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5C7D3C-05B7-FD4D-82C7-BD20CBDBF790}"/>
              </a:ext>
            </a:extLst>
          </p:cNvPr>
          <p:cNvSpPr/>
          <p:nvPr/>
        </p:nvSpPr>
        <p:spPr>
          <a:xfrm>
            <a:off x="504967" y="443501"/>
            <a:ext cx="7430166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5400" b="1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Science </a:t>
            </a:r>
            <a:r>
              <a:rPr lang="en-US" sz="54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and</a:t>
            </a:r>
            <a:r>
              <a:rPr lang="en-US" sz="5400" b="1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 Math </a:t>
            </a:r>
            <a:br>
              <a:rPr lang="en-US" sz="5400" b="1" dirty="0">
                <a:solidFill>
                  <a:schemeClr val="accent5"/>
                </a:solidFill>
                <a:latin typeface="Arial Rounded MT Bold" panose="020F0704030504030204" pitchFamily="34" charset="77"/>
              </a:rPr>
            </a:br>
            <a:r>
              <a:rPr lang="en-US" sz="54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in the World of Work</a:t>
            </a:r>
            <a:endParaRPr lang="en-US" sz="2400" dirty="0">
              <a:solidFill>
                <a:schemeClr val="tx2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2D237-6E32-9549-A5A5-2CC54F27B35C}"/>
              </a:ext>
            </a:extLst>
          </p:cNvPr>
          <p:cNvSpPr/>
          <p:nvPr/>
        </p:nvSpPr>
        <p:spPr>
          <a:xfrm>
            <a:off x="614150" y="2510515"/>
            <a:ext cx="10433602" cy="31915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98450" indent="-298450">
              <a:spcAft>
                <a:spcPts val="24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How do you think science and math are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used every day in the workplace?</a:t>
            </a:r>
          </a:p>
          <a:p>
            <a:pPr marL="298450" indent="-298450">
              <a:spcAft>
                <a:spcPts val="24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How might they be used are in vision/eyecare fields?</a:t>
            </a:r>
          </a:p>
          <a:p>
            <a:pPr marL="298450" indent="-298450">
              <a:spcAft>
                <a:spcPts val="24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What kinds of careers do you think people with an interest, aptitude for, or degree in a science or math would have?</a:t>
            </a:r>
          </a:p>
        </p:txBody>
      </p:sp>
    </p:spTree>
    <p:extLst>
      <p:ext uri="{BB962C8B-B14F-4D97-AF65-F5344CB8AC3E}">
        <p14:creationId xmlns:p14="http://schemas.microsoft.com/office/powerpoint/2010/main" val="171596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962AD0-6C65-0644-9AC5-FF2C19A27742}"/>
              </a:ext>
            </a:extLst>
          </p:cNvPr>
          <p:cNvSpPr txBox="1">
            <a:spLocks/>
          </p:cNvSpPr>
          <p:nvPr/>
        </p:nvSpPr>
        <p:spPr>
          <a:xfrm>
            <a:off x="518614" y="886310"/>
            <a:ext cx="10042230" cy="32019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My Story</a:t>
            </a:r>
          </a:p>
          <a:p>
            <a:endParaRPr lang="en-US" sz="6700" b="1" dirty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6700" b="1" i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(delete if not using)</a:t>
            </a:r>
            <a:endParaRPr lang="en-US" i="1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5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B1B12E5-5EDF-BB4C-A5CA-EFEC5E54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-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2508" y="3988772"/>
            <a:ext cx="4359175" cy="2639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473AC-5479-2048-88BA-2E7D94D19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r="8010"/>
          <a:stretch/>
        </p:blipFill>
        <p:spPr>
          <a:xfrm>
            <a:off x="5177244" y="117841"/>
            <a:ext cx="6320852" cy="66223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4C913F-0FCC-5048-895C-CD65B3A78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904" y="2090535"/>
            <a:ext cx="4185831" cy="9211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All About the</a:t>
            </a:r>
            <a:endParaRPr lang="en-US" sz="4800" dirty="0">
              <a:solidFill>
                <a:schemeClr val="accent5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D393F-D369-424F-A6B1-8B9F35D40042}"/>
              </a:ext>
            </a:extLst>
          </p:cNvPr>
          <p:cNvSpPr/>
          <p:nvPr/>
        </p:nvSpPr>
        <p:spPr>
          <a:xfrm>
            <a:off x="1306846" y="2876820"/>
            <a:ext cx="2581476" cy="1446550"/>
          </a:xfrm>
          <a:prstGeom prst="rect">
            <a:avLst/>
          </a:prstGeom>
          <a:noFill/>
        </p:spPr>
        <p:txBody>
          <a:bodyPr wrap="none" lIns="182880" tIns="0" rIns="182880" bIns="91440">
            <a:spAutoFit/>
          </a:bodyPr>
          <a:lstStyle/>
          <a:p>
            <a:r>
              <a:rPr lang="en-US" sz="8800" dirty="0"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EYE</a:t>
            </a:r>
            <a:endParaRPr lang="en-US" sz="8800" dirty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1" name="Picture 20">
            <a:hlinkClick r:id="rId7"/>
            <a:extLst>
              <a:ext uri="{FF2B5EF4-FFF2-40B4-BE49-F238E27FC236}">
                <a16:creationId xmlns:a16="http://schemas.microsoft.com/office/drawing/2014/main" id="{8F6D28CE-B84C-354C-AC2A-9404FAEEFE7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9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966" y="0"/>
            <a:ext cx="3970130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777763" cy="42913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All About the Eye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5DBA4-D66D-3F44-9E3E-FF468F59526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 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4000" dirty="0">
                <a:latin typeface="Arial Rounded MT Bold" panose="020F0704030504030204" pitchFamily="34" charset="77"/>
              </a:rPr>
              <a:t>    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4000" dirty="0">
                <a:latin typeface="Arial Rounded MT Bold" panose="020F0704030504030204" pitchFamily="34" charset="77"/>
              </a:rPr>
              <a:t>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046148-9BB3-504D-B8BE-627E6937AAC7}"/>
              </a:ext>
            </a:extLst>
          </p:cNvPr>
          <p:cNvGrpSpPr/>
          <p:nvPr/>
        </p:nvGrpSpPr>
        <p:grpSpPr>
          <a:xfrm>
            <a:off x="4989193" y="155339"/>
            <a:ext cx="6958967" cy="6299537"/>
            <a:chOff x="5676276" y="193338"/>
            <a:chExt cx="6958967" cy="6299537"/>
          </a:xfrm>
        </p:grpSpPr>
        <p:pic>
          <p:nvPicPr>
            <p:cNvPr id="19" name="Picture 18">
              <a:hlinkClick r:id="rId3"/>
              <a:extLst>
                <a:ext uri="{FF2B5EF4-FFF2-40B4-BE49-F238E27FC236}">
                  <a16:creationId xmlns:a16="http://schemas.microsoft.com/office/drawing/2014/main" id="{DF672B90-D979-264F-B477-12E23E35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6276" y="193338"/>
              <a:ext cx="6450766" cy="629953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F72256-A0CA-194B-9BCC-AC444F65FC5E}"/>
                </a:ext>
              </a:extLst>
            </p:cNvPr>
            <p:cNvGrpSpPr/>
            <p:nvPr/>
          </p:nvGrpSpPr>
          <p:grpSpPr>
            <a:xfrm>
              <a:off x="10103370" y="5516482"/>
              <a:ext cx="2531873" cy="923330"/>
              <a:chOff x="8874938" y="313750"/>
              <a:chExt cx="2531873" cy="9233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0D7797-015E-E34D-97D6-B9DA2004A35D}"/>
                  </a:ext>
                </a:extLst>
              </p:cNvPr>
              <p:cNvSpPr txBox="1"/>
              <p:nvPr/>
            </p:nvSpPr>
            <p:spPr>
              <a:xfrm>
                <a:off x="8874938" y="313750"/>
                <a:ext cx="20236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2">
                        <a:lumMod val="75000"/>
                      </a:schemeClr>
                    </a:solidFill>
                  </a:rPr>
                  <a:t>CC BY-SA 3.0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EA7559-8C3D-3B41-A7ED-32C596DE322D}"/>
                  </a:ext>
                </a:extLst>
              </p:cNvPr>
              <p:cNvSpPr txBox="1"/>
              <p:nvPr/>
            </p:nvSpPr>
            <p:spPr>
              <a:xfrm>
                <a:off x="8874938" y="590749"/>
                <a:ext cx="25318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chemeClr val="bg2">
                        <a:lumMod val="75000"/>
                      </a:schemeClr>
                    </a:solidFill>
                  </a:rPr>
                  <a:t>Chabacano</a:t>
                </a:r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</a:rPr>
                  <a:t>/https://</a:t>
                </a:r>
                <a:r>
                  <a:rPr lang="en-US" sz="1200" dirty="0" err="1">
                    <a:solidFill>
                      <a:schemeClr val="bg2">
                        <a:lumMod val="75000"/>
                      </a:schemeClr>
                    </a:solidFill>
                  </a:rPr>
                  <a:t>commons.wikimedia.org</a:t>
                </a:r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</a:rPr>
                  <a:t>/wiki/</a:t>
                </a:r>
                <a:r>
                  <a:rPr lang="en-US" sz="1200" dirty="0" err="1">
                    <a:solidFill>
                      <a:schemeClr val="bg2">
                        <a:lumMod val="75000"/>
                      </a:schemeClr>
                    </a:solidFill>
                  </a:rPr>
                  <a:t>File:Eye-diagram</a:t>
                </a:r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</a:rPr>
                  <a:t>_</a:t>
                </a:r>
                <a:b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</a:rPr>
                  <a:t>no_circles_border_1.svg</a:t>
                </a: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001EC31-7F00-284F-B731-676D6955287C}"/>
              </a:ext>
            </a:extLst>
          </p:cNvPr>
          <p:cNvSpPr/>
          <p:nvPr/>
        </p:nvSpPr>
        <p:spPr>
          <a:xfrm>
            <a:off x="393700" y="1949953"/>
            <a:ext cx="4492333" cy="380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Without our eyes the world we all know would be entirely different.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They eye is the sensory organ of the visual system.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Our eyes are like a camera: they detect light, focus the light onto a surface, and take a picture.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 eye is made up of multiple parts working together: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1B890FC3-AFD4-A949-9B1B-D4052B5587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How do we see?</a:t>
            </a:r>
          </a:p>
        </p:txBody>
      </p:sp>
    </p:spTree>
    <p:extLst>
      <p:ext uri="{BB962C8B-B14F-4D97-AF65-F5344CB8AC3E}">
        <p14:creationId xmlns:p14="http://schemas.microsoft.com/office/powerpoint/2010/main" val="93026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AF132DFB-797F-B143-848B-FF8E5CF1F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3" b="1675"/>
          <a:stretch/>
        </p:blipFill>
        <p:spPr>
          <a:xfrm>
            <a:off x="3509180" y="936764"/>
            <a:ext cx="9893111" cy="551629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2A40590-F9B5-634A-A3C1-01E46CFC2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635" y="894476"/>
            <a:ext cx="2015665" cy="1144898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3EE3C3D7-3FC4-E746-8CEC-2D091F8338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1030259"/>
            <a:ext cx="7989474" cy="711195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Focusing: </a:t>
            </a:r>
            <a:b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</a:br>
            <a:r>
              <a:rPr lang="en-US" sz="4000" dirty="0">
                <a:solidFill>
                  <a:schemeClr val="accent5"/>
                </a:solidFill>
                <a:latin typeface="Arial Rounded MT Bold" panose="020F0704030504030204" pitchFamily="34" charset="77"/>
              </a:rPr>
              <a:t>The Cornea and Lens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7E1E-0C24-7942-9C27-4D1A519E42CF}"/>
              </a:ext>
            </a:extLst>
          </p:cNvPr>
          <p:cNvSpPr txBox="1"/>
          <p:nvPr/>
        </p:nvSpPr>
        <p:spPr>
          <a:xfrm>
            <a:off x="836214" y="2332408"/>
            <a:ext cx="1868832" cy="1514179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cornea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 the front surface of the eye, does most of focusing in the eye.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D176AB-8635-E94A-ADC8-E686C2E11CD2}"/>
              </a:ext>
            </a:extLst>
          </p:cNvPr>
          <p:cNvSpPr/>
          <p:nvPr/>
        </p:nvSpPr>
        <p:spPr>
          <a:xfrm>
            <a:off x="836214" y="5335990"/>
            <a:ext cx="3866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Our lens does not allow us to see close and far objects in focus at the same time (small depth of field).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47376F-B3A8-9C49-B84B-D77B909A28A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7621597" y="3818418"/>
            <a:ext cx="367180" cy="1277405"/>
          </a:xfrm>
          <a:prstGeom prst="line">
            <a:avLst/>
          </a:prstGeom>
          <a:ln w="158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04C7BA-FD0B-AE4B-9A7D-649AAFE5FE7C}"/>
              </a:ext>
            </a:extLst>
          </p:cNvPr>
          <p:cNvSpPr txBox="1"/>
          <p:nvPr/>
        </p:nvSpPr>
        <p:spPr>
          <a:xfrm>
            <a:off x="7355430" y="509582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Light waves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7E5D0D-768B-4A43-BD8B-F4C2E183C7BD}"/>
              </a:ext>
            </a:extLst>
          </p:cNvPr>
          <p:cNvSpPr txBox="1"/>
          <p:nvPr/>
        </p:nvSpPr>
        <p:spPr>
          <a:xfrm>
            <a:off x="836213" y="4615860"/>
            <a:ext cx="3246517" cy="646331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lens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helps to fine-tune the focus.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388049-4EF2-1D43-AC70-66E4C43D1130}"/>
              </a:ext>
            </a:extLst>
          </p:cNvPr>
          <p:cNvSpPr/>
          <p:nvPr/>
        </p:nvSpPr>
        <p:spPr>
          <a:xfrm>
            <a:off x="10151029" y="3378754"/>
            <a:ext cx="484342" cy="467833"/>
          </a:xfrm>
          <a:prstGeom prst="ellipse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CA8E4-9CF9-D848-AD53-76942822653F}"/>
              </a:ext>
            </a:extLst>
          </p:cNvPr>
          <p:cNvSpPr txBox="1"/>
          <p:nvPr/>
        </p:nvSpPr>
        <p:spPr>
          <a:xfrm>
            <a:off x="10995031" y="2605512"/>
            <a:ext cx="756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Focus point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A93FBF74-E08E-F644-87D8-465108F045FF}"/>
              </a:ext>
            </a:extLst>
          </p:cNvPr>
          <p:cNvCxnSpPr>
            <a:cxnSpLocks/>
          </p:cNvCxnSpPr>
          <p:nvPr/>
        </p:nvCxnSpPr>
        <p:spPr>
          <a:xfrm rot="5400000">
            <a:off x="10803688" y="3043237"/>
            <a:ext cx="411750" cy="727117"/>
          </a:xfrm>
          <a:prstGeom prst="bentConnector2">
            <a:avLst/>
          </a:prstGeom>
          <a:ln w="15875">
            <a:solidFill>
              <a:schemeClr val="accent5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837467EA-6416-B647-88D5-1F77E8CF1252}"/>
              </a:ext>
            </a:extLst>
          </p:cNvPr>
          <p:cNvCxnSpPr>
            <a:cxnSpLocks/>
            <a:stCxn id="48" idx="3"/>
          </p:cNvCxnSpPr>
          <p:nvPr/>
        </p:nvCxnSpPr>
        <p:spPr>
          <a:xfrm flipH="1" flipV="1">
            <a:off x="11326494" y="1439865"/>
            <a:ext cx="424717" cy="1458035"/>
          </a:xfrm>
          <a:prstGeom prst="bentConnector3">
            <a:avLst>
              <a:gd name="adj1" fmla="val -53824"/>
            </a:avLst>
          </a:prstGeom>
          <a:ln w="15875">
            <a:solidFill>
              <a:schemeClr val="accent5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AF283A1-A2E9-7545-8DA6-AA2DC719571B}"/>
              </a:ext>
            </a:extLst>
          </p:cNvPr>
          <p:cNvGrpSpPr/>
          <p:nvPr/>
        </p:nvGrpSpPr>
        <p:grpSpPr>
          <a:xfrm>
            <a:off x="7526098" y="1386710"/>
            <a:ext cx="776175" cy="838681"/>
            <a:chOff x="8118348" y="2113835"/>
            <a:chExt cx="776175" cy="838681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F459B7-DD43-0546-8CA5-19B63BE8D15C}"/>
                </a:ext>
              </a:extLst>
            </p:cNvPr>
            <p:cNvSpPr txBox="1"/>
            <p:nvPr/>
          </p:nvSpPr>
          <p:spPr>
            <a:xfrm>
              <a:off x="8118348" y="2613962"/>
              <a:ext cx="776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Retina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8C590B6-ED73-B94C-8AB4-7F9B1BE9BDF6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V="1">
              <a:off x="8506436" y="2113835"/>
              <a:ext cx="0" cy="500127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74D5B5D-0B83-3348-8200-F5C7B08A331F}"/>
              </a:ext>
            </a:extLst>
          </p:cNvPr>
          <p:cNvGrpSpPr/>
          <p:nvPr/>
        </p:nvGrpSpPr>
        <p:grpSpPr>
          <a:xfrm>
            <a:off x="10264366" y="4699567"/>
            <a:ext cx="1249954" cy="1144930"/>
            <a:chOff x="10252520" y="4750710"/>
            <a:chExt cx="1249954" cy="114493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E0FE43F-21EE-0245-B1D9-E1D29D56703E}"/>
                </a:ext>
              </a:extLst>
            </p:cNvPr>
            <p:cNvSpPr txBox="1"/>
            <p:nvPr/>
          </p:nvSpPr>
          <p:spPr>
            <a:xfrm>
              <a:off x="10252520" y="5557086"/>
              <a:ext cx="1249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Optic nerve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83F710B-D258-734B-9F7D-A668ABCDE7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7497" y="4750710"/>
              <a:ext cx="0" cy="792513"/>
            </a:xfrm>
            <a:prstGeom prst="line">
              <a:avLst/>
            </a:prstGeom>
            <a:ln w="158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FA3105AE-FF47-2344-B46C-9BF7F20DFCF9}"/>
              </a:ext>
            </a:extLst>
          </p:cNvPr>
          <p:cNvSpPr txBox="1"/>
          <p:nvPr/>
        </p:nvSpPr>
        <p:spPr>
          <a:xfrm>
            <a:off x="5371721" y="5573728"/>
            <a:ext cx="649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Pupil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E10FC605-0ED0-F147-912A-284C596217AB}"/>
              </a:ext>
            </a:extLst>
          </p:cNvPr>
          <p:cNvCxnSpPr>
            <a:cxnSpLocks/>
            <a:stCxn id="104" idx="0"/>
          </p:cNvCxnSpPr>
          <p:nvPr/>
        </p:nvCxnSpPr>
        <p:spPr>
          <a:xfrm rot="5400000" flipH="1" flipV="1">
            <a:off x="4961238" y="4581963"/>
            <a:ext cx="1727141" cy="256390"/>
          </a:xfrm>
          <a:prstGeom prst="bentConnector3">
            <a:avLst>
              <a:gd name="adj1" fmla="val 100119"/>
            </a:avLst>
          </a:prstGeom>
          <a:ln w="158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5B82F23-D6FD-8B4C-911A-B2C4AADDFDD3}"/>
              </a:ext>
            </a:extLst>
          </p:cNvPr>
          <p:cNvSpPr/>
          <p:nvPr/>
        </p:nvSpPr>
        <p:spPr>
          <a:xfrm>
            <a:off x="1404608" y="2371160"/>
            <a:ext cx="871867" cy="31249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1A50896-1F06-6B48-AEF0-066FA02C5E83}"/>
              </a:ext>
            </a:extLst>
          </p:cNvPr>
          <p:cNvSpPr/>
          <p:nvPr/>
        </p:nvSpPr>
        <p:spPr>
          <a:xfrm>
            <a:off x="1393988" y="4639725"/>
            <a:ext cx="565757" cy="31249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Elbow Connector 128">
            <a:extLst>
              <a:ext uri="{FF2B5EF4-FFF2-40B4-BE49-F238E27FC236}">
                <a16:creationId xmlns:a16="http://schemas.microsoft.com/office/drawing/2014/main" id="{2421BF22-EC16-BF42-9B6D-E678B40F2733}"/>
              </a:ext>
            </a:extLst>
          </p:cNvPr>
          <p:cNvCxnSpPr>
            <a:cxnSpLocks/>
            <a:stCxn id="119" idx="3"/>
          </p:cNvCxnSpPr>
          <p:nvPr/>
        </p:nvCxnSpPr>
        <p:spPr>
          <a:xfrm flipV="1">
            <a:off x="1959745" y="3598781"/>
            <a:ext cx="4306101" cy="1197190"/>
          </a:xfrm>
          <a:prstGeom prst="bentConnector3">
            <a:avLst>
              <a:gd name="adj1" fmla="val 66705"/>
            </a:avLst>
          </a:prstGeom>
          <a:ln w="25400">
            <a:solidFill>
              <a:schemeClr val="accent1">
                <a:lumMod val="50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61EA01E8-8D0D-E246-8648-B4DEDC7CE1EA}"/>
              </a:ext>
            </a:extLst>
          </p:cNvPr>
          <p:cNvCxnSpPr>
            <a:stCxn id="118" idx="3"/>
          </p:cNvCxnSpPr>
          <p:nvPr/>
        </p:nvCxnSpPr>
        <p:spPr>
          <a:xfrm>
            <a:off x="2276475" y="2527406"/>
            <a:ext cx="3212742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84E331B-97DB-4FAD-9277-DBDDF2E8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519993"/>
            <a:ext cx="2814195" cy="4393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400" dirty="0"/>
              <a:t>All About the Eye</a:t>
            </a:r>
          </a:p>
        </p:txBody>
      </p:sp>
    </p:spTree>
    <p:extLst>
      <p:ext uri="{BB962C8B-B14F-4D97-AF65-F5344CB8AC3E}">
        <p14:creationId xmlns:p14="http://schemas.microsoft.com/office/powerpoint/2010/main" val="102517868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1">
  <a:themeElements>
    <a:clrScheme name="STEM^2D Theme v1">
      <a:dk1>
        <a:srgbClr val="009996"/>
      </a:dk1>
      <a:lt1>
        <a:srgbClr val="FFFFFF"/>
      </a:lt1>
      <a:dk2>
        <a:srgbClr val="555555"/>
      </a:dk2>
      <a:lt2>
        <a:srgbClr val="E7E6E6"/>
      </a:lt2>
      <a:accent1>
        <a:srgbClr val="71C7D6"/>
      </a:accent1>
      <a:accent2>
        <a:srgbClr val="F3D036"/>
      </a:accent2>
      <a:accent3>
        <a:srgbClr val="A5A5A5"/>
      </a:accent3>
      <a:accent4>
        <a:srgbClr val="F15922"/>
      </a:accent4>
      <a:accent5>
        <a:srgbClr val="E33C70"/>
      </a:accent5>
      <a:accent6>
        <a:srgbClr val="70AD47"/>
      </a:accent6>
      <a:hlink>
        <a:srgbClr val="3CC3E5"/>
      </a:hlink>
      <a:folHlink>
        <a:srgbClr val="A26B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accent2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ic slides">
  <a:themeElements>
    <a:clrScheme name="STEM^2D Theme v1">
      <a:dk1>
        <a:srgbClr val="009996"/>
      </a:dk1>
      <a:lt1>
        <a:srgbClr val="FFFFFF"/>
      </a:lt1>
      <a:dk2>
        <a:srgbClr val="555555"/>
      </a:dk2>
      <a:lt2>
        <a:srgbClr val="E7E6E6"/>
      </a:lt2>
      <a:accent1>
        <a:srgbClr val="71C7D6"/>
      </a:accent1>
      <a:accent2>
        <a:srgbClr val="F3D036"/>
      </a:accent2>
      <a:accent3>
        <a:srgbClr val="A5A5A5"/>
      </a:accent3>
      <a:accent4>
        <a:srgbClr val="F15922"/>
      </a:accent4>
      <a:accent5>
        <a:srgbClr val="E33C70"/>
      </a:accent5>
      <a:accent6>
        <a:srgbClr val="70AD47"/>
      </a:accent6>
      <a:hlink>
        <a:srgbClr val="3CC3E5"/>
      </a:hlink>
      <a:folHlink>
        <a:srgbClr val="A26B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9F8E7BC959D444B5EB974EB8E7CC82" ma:contentTypeVersion="18" ma:contentTypeDescription="Create a new document." ma:contentTypeScope="" ma:versionID="d9a83b7a09226e496c72957420046e5d">
  <xsd:schema xmlns:xsd="http://www.w3.org/2001/XMLSchema" xmlns:xs="http://www.w3.org/2001/XMLSchema" xmlns:p="http://schemas.microsoft.com/office/2006/metadata/properties" xmlns:ns2="db233ec2-66d3-4ef5-8807-a2c006e69374" xmlns:ns3="adc816b1-d756-4632-a449-b11038f588a1" targetNamespace="http://schemas.microsoft.com/office/2006/metadata/properties" ma:root="true" ma:fieldsID="8ef1d61839208a915daaaf2ffcbb9feb" ns2:_="" ns3:_="">
    <xsd:import namespace="db233ec2-66d3-4ef5-8807-a2c006e69374"/>
    <xsd:import namespace="adc816b1-d756-4632-a449-b11038f588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33ec2-66d3-4ef5-8807-a2c006e693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4dae29-85ca-4d34-a989-72f99e160290}" ma:internalName="TaxCatchAll" ma:showField="CatchAllData" ma:web="db233ec2-66d3-4ef5-8807-a2c006e693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816b1-d756-4632-a449-b11038f588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233ec2-66d3-4ef5-8807-a2c006e69374" xsi:nil="true"/>
    <lcf76f155ced4ddcb4097134ff3c332f xmlns="adc816b1-d756-4632-a449-b11038f588a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301D9C-20D1-478F-99CB-287EDC4FCADE}"/>
</file>

<file path=customXml/itemProps2.xml><?xml version="1.0" encoding="utf-8"?>
<ds:datastoreItem xmlns:ds="http://schemas.openxmlformats.org/officeDocument/2006/customXml" ds:itemID="{298AC4BF-812F-41AF-B2EA-F46E2D8BCE8B}">
  <ds:schemaRefs>
    <ds:schemaRef ds:uri="http://purl.org/dc/elements/1.1/"/>
    <ds:schemaRef ds:uri="db233ec2-66d3-4ef5-8807-a2c006e69374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adc816b1-d756-4632-a449-b11038f588a1"/>
  </ds:schemaRefs>
</ds:datastoreItem>
</file>

<file path=customXml/itemProps3.xml><?xml version="1.0" encoding="utf-8"?>
<ds:datastoreItem xmlns:ds="http://schemas.openxmlformats.org/officeDocument/2006/customXml" ds:itemID="{D33E8799-19AC-4563-968E-C2D995DF5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16854</TotalTime>
  <Words>1441</Words>
  <Application>Microsoft Macintosh PowerPoint</Application>
  <PresentationFormat>Widescreen</PresentationFormat>
  <Paragraphs>254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Arial Rounded MT Bold</vt:lpstr>
      <vt:lpstr>Calibri</vt:lpstr>
      <vt:lpstr>Master 1</vt:lpstr>
      <vt:lpstr>Static slides</vt:lpstr>
      <vt:lpstr>The Amazing Eye</vt:lpstr>
      <vt:lpstr>Today’s Plan</vt:lpstr>
      <vt:lpstr>Amazing Eye Challenge</vt:lpstr>
      <vt:lpstr>What is STEM2D?</vt:lpstr>
      <vt:lpstr>PowerPoint Presentation</vt:lpstr>
      <vt:lpstr>PowerPoint Presentation</vt:lpstr>
      <vt:lpstr>All About the</vt:lpstr>
      <vt:lpstr>           </vt:lpstr>
      <vt:lpstr>Focusing:  The Cornea and Lens</vt:lpstr>
      <vt:lpstr>Focusing Problems</vt:lpstr>
      <vt:lpstr>Refractive Error: Hyperopia (Farsightedness)</vt:lpstr>
      <vt:lpstr>Refractive Error: Myopia (Nearsightedness)</vt:lpstr>
      <vt:lpstr>Vision Correction</vt:lpstr>
      <vt:lpstr>Eye Exams</vt:lpstr>
      <vt:lpstr>Contact Lenses</vt:lpstr>
      <vt:lpstr>About Contact Lenses</vt:lpstr>
      <vt:lpstr>PowerPoint Presentation</vt:lpstr>
      <vt:lpstr>PowerPoint Presentation</vt:lpstr>
      <vt:lpstr>PowerPoint Presentation</vt:lpstr>
      <vt:lpstr>The Amazing Eye</vt:lpstr>
      <vt:lpstr>PowerPoint Presentation</vt:lpstr>
      <vt:lpstr>What’s the Scientific Method?</vt:lpstr>
      <vt:lpstr>PowerPoint Presentation</vt:lpstr>
      <vt:lpstr>Challenge Recap</vt:lpstr>
      <vt:lpstr>What Did You Learn?</vt:lpstr>
      <vt:lpstr>PowerPoint Presentation</vt:lpstr>
      <vt:lpstr>Calculating Eye Color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Biomimicry in Structure Design Stem2D Topics: Science, Design, and Engineering</dc:title>
  <dc:creator>WIDBY, WILLIAM D</dc:creator>
  <cp:lastModifiedBy>Deanna Saab</cp:lastModifiedBy>
  <cp:revision>462</cp:revision>
  <dcterms:created xsi:type="dcterms:W3CDTF">2018-05-07T14:41:30Z</dcterms:created>
  <dcterms:modified xsi:type="dcterms:W3CDTF">2026-01-27T23:25:16Z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0x010100919F8E7BC959D444B5EB974EB8E7CC82</vt:lpwstr>
  </property>
</Properties>
</file>